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81"/>
  </p:notesMasterIdLst>
  <p:handoutMasterIdLst>
    <p:handoutMasterId r:id="rId82"/>
  </p:handoutMasterIdLst>
  <p:sldIdLst>
    <p:sldId id="257" r:id="rId2"/>
    <p:sldId id="614" r:id="rId3"/>
    <p:sldId id="572" r:id="rId4"/>
    <p:sldId id="573" r:id="rId5"/>
    <p:sldId id="574" r:id="rId6"/>
    <p:sldId id="578" r:id="rId7"/>
    <p:sldId id="579" r:id="rId8"/>
    <p:sldId id="580" r:id="rId9"/>
    <p:sldId id="581" r:id="rId10"/>
    <p:sldId id="582" r:id="rId11"/>
    <p:sldId id="583" r:id="rId12"/>
    <p:sldId id="584" r:id="rId13"/>
    <p:sldId id="585" r:id="rId14"/>
    <p:sldId id="586" r:id="rId15"/>
    <p:sldId id="587" r:id="rId16"/>
    <p:sldId id="588" r:id="rId17"/>
    <p:sldId id="589" r:id="rId18"/>
    <p:sldId id="590" r:id="rId19"/>
    <p:sldId id="591" r:id="rId20"/>
    <p:sldId id="592" r:id="rId21"/>
    <p:sldId id="593" r:id="rId22"/>
    <p:sldId id="594" r:id="rId23"/>
    <p:sldId id="616" r:id="rId24"/>
    <p:sldId id="595" r:id="rId25"/>
    <p:sldId id="615" r:id="rId26"/>
    <p:sldId id="596" r:id="rId27"/>
    <p:sldId id="597" r:id="rId28"/>
    <p:sldId id="598" r:id="rId29"/>
    <p:sldId id="599" r:id="rId30"/>
    <p:sldId id="601" r:id="rId31"/>
    <p:sldId id="602" r:id="rId32"/>
    <p:sldId id="603" r:id="rId33"/>
    <p:sldId id="621" r:id="rId34"/>
    <p:sldId id="622" r:id="rId35"/>
    <p:sldId id="604" r:id="rId36"/>
    <p:sldId id="605" r:id="rId37"/>
    <p:sldId id="606" r:id="rId38"/>
    <p:sldId id="607" r:id="rId39"/>
    <p:sldId id="608" r:id="rId40"/>
    <p:sldId id="609" r:id="rId41"/>
    <p:sldId id="473" r:id="rId42"/>
    <p:sldId id="474" r:id="rId43"/>
    <p:sldId id="476" r:id="rId44"/>
    <p:sldId id="477" r:id="rId45"/>
    <p:sldId id="478" r:id="rId46"/>
    <p:sldId id="489" r:id="rId47"/>
    <p:sldId id="490" r:id="rId48"/>
    <p:sldId id="491" r:id="rId49"/>
    <p:sldId id="492" r:id="rId50"/>
    <p:sldId id="493" r:id="rId51"/>
    <p:sldId id="537" r:id="rId52"/>
    <p:sldId id="542" r:id="rId53"/>
    <p:sldId id="543" r:id="rId54"/>
    <p:sldId id="544" r:id="rId55"/>
    <p:sldId id="546" r:id="rId56"/>
    <p:sldId id="547" r:id="rId57"/>
    <p:sldId id="548" r:id="rId58"/>
    <p:sldId id="557" r:id="rId59"/>
    <p:sldId id="515" r:id="rId60"/>
    <p:sldId id="508" r:id="rId61"/>
    <p:sldId id="512" r:id="rId62"/>
    <p:sldId id="513" r:id="rId63"/>
    <p:sldId id="514" r:id="rId64"/>
    <p:sldId id="481" r:id="rId65"/>
    <p:sldId id="482" r:id="rId66"/>
    <p:sldId id="483" r:id="rId67"/>
    <p:sldId id="484" r:id="rId68"/>
    <p:sldId id="485" r:id="rId69"/>
    <p:sldId id="560" r:id="rId70"/>
    <p:sldId id="561" r:id="rId71"/>
    <p:sldId id="562" r:id="rId72"/>
    <p:sldId id="454" r:id="rId73"/>
    <p:sldId id="455" r:id="rId74"/>
    <p:sldId id="563" r:id="rId75"/>
    <p:sldId id="564" r:id="rId76"/>
    <p:sldId id="565" r:id="rId77"/>
    <p:sldId id="570" r:id="rId78"/>
    <p:sldId id="624" r:id="rId79"/>
    <p:sldId id="626" r:id="rId80"/>
  </p:sldIdLst>
  <p:sldSz cx="9144000" cy="6858000" type="screen4x3"/>
  <p:notesSz cx="6797675" cy="9926638"/>
  <p:defaultTextStyle>
    <a:defPPr>
      <a:defRPr lang="en-US"/>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00000"/>
    <a:srgbClr val="0000CC"/>
    <a:srgbClr val="FF33CC"/>
    <a:srgbClr val="FF0000"/>
    <a:srgbClr val="CC0000"/>
    <a:srgbClr val="CC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94636" autoAdjust="0"/>
  </p:normalViewPr>
  <p:slideViewPr>
    <p:cSldViewPr>
      <p:cViewPr varScale="1">
        <p:scale>
          <a:sx n="85" d="100"/>
          <a:sy n="85" d="100"/>
        </p:scale>
        <p:origin x="-1512"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slide" Target="slides/slide42.xml"/><Relationship Id="rId1" Type="http://schemas.openxmlformats.org/officeDocument/2006/relationships/slide" Target="slides/slide41.xml"/><Relationship Id="rId5" Type="http://schemas.openxmlformats.org/officeDocument/2006/relationships/slide" Target="slides/slide45.xml"/><Relationship Id="rId4"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92163"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ltLang="zh-TW"/>
          </a:p>
        </p:txBody>
      </p:sp>
      <p:sp>
        <p:nvSpPr>
          <p:cNvPr id="92164"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92165"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D0853DF-9A24-4F1A-81B8-ECA94DA1A677}"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23555"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ltLang="zh-TW"/>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6463" y="4714875"/>
            <a:ext cx="4984750"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3558" name="Rectangle 6"/>
          <p:cNvSpPr>
            <a:spLocks noGrp="1" noChangeArrowheads="1"/>
          </p:cNvSpPr>
          <p:nvPr>
            <p:ph type="ftr" sz="quarter" idx="4"/>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23559" name="Rectangle 7"/>
          <p:cNvSpPr>
            <a:spLocks noGrp="1" noChangeArrowheads="1"/>
          </p:cNvSpPr>
          <p:nvPr>
            <p:ph type="sldNum" sz="quarter" idx="5"/>
          </p:nvPr>
        </p:nvSpPr>
        <p:spPr bwMode="auto">
          <a:xfrm>
            <a:off x="3851275"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60FE20F-9D22-4719-8674-C2182B8350E2}"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 name="Shape 119"/>
          <p:cNvSpPr txBox="1">
            <a:spLocks noGrp="1"/>
          </p:cNvSpPr>
          <p:nvPr>
            <p:ph type="body" idx="1"/>
          </p:nvPr>
        </p:nvSpPr>
        <p:spPr>
          <a:xfrm>
            <a:off x="679768" y="4715153"/>
            <a:ext cx="5438139" cy="446698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850442" y="9428583"/>
            <a:ext cx="2945658"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altLang="zh-TW" sz="1200">
                <a:solidFill>
                  <a:schemeClr val="dk1"/>
                </a:solidFill>
                <a:latin typeface="Constantia"/>
                <a:ea typeface="Constantia"/>
                <a:cs typeface="Constantia"/>
                <a:sym typeface="Constantia"/>
              </a:rPr>
              <a:pPr marL="0" marR="0" lvl="0" indent="0" algn="r" rtl="0">
                <a:spcBef>
                  <a:spcPts val="0"/>
                </a:spcBef>
                <a:spcAft>
                  <a:spcPts val="0"/>
                </a:spcAft>
                <a:buSzPct val="25000"/>
                <a:buNone/>
              </a:pPr>
              <a:t>6</a:t>
            </a:fld>
            <a:endParaRPr lang="zh-TW" sz="1200">
              <a:solidFill>
                <a:schemeClr val="dk1"/>
              </a:solidFill>
              <a:latin typeface="Constantia"/>
              <a:ea typeface="Constantia"/>
              <a:cs typeface="Constantia"/>
              <a:sym typeface="Constanti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endParaRPr kumimoji="0" lang="zh-TW" altLang="en-US" sz="1400" smtClean="0">
              <a:latin typeface="標楷體" pitchFamily="65" charset="-120"/>
              <a:ea typeface="標楷體" pitchFamily="65"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endParaRPr kumimoji="0" lang="zh-TW" altLang="en-US" sz="1400" smtClean="0">
              <a:latin typeface="標楷體" pitchFamily="65" charset="-120"/>
              <a:ea typeface="標楷體" pitchFamily="65"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76220B4F-CBB0-429E-B137-2827C1E12C0B}" type="slidenum">
              <a:rPr lang="en-US" altLang="zh-TW" sz="1200"/>
              <a:pPr algn="r"/>
              <a:t>65</a:t>
            </a:fld>
            <a:endParaRPr lang="en-US" altLang="zh-TW" sz="1200"/>
          </a:p>
        </p:txBody>
      </p:sp>
      <p:sp>
        <p:nvSpPr>
          <p:cNvPr id="65539" name="Rectangle 2"/>
          <p:cNvSpPr>
            <a:spLocks noGrp="1" noRot="1" noChangeAspect="1" noChangeArrowheads="1" noTextEdit="1"/>
          </p:cNvSpPr>
          <p:nvPr>
            <p:ph type="sldImg"/>
          </p:nvPr>
        </p:nvSpPr>
        <p:spPr>
          <a:xfrm>
            <a:off x="919163" y="744538"/>
            <a:ext cx="4964112" cy="3724275"/>
          </a:xfrm>
          <a:ln/>
        </p:spPr>
      </p:sp>
      <p:sp>
        <p:nvSpPr>
          <p:cNvPr id="65540" name="Rectangle 3"/>
          <p:cNvSpPr>
            <a:spLocks noGrp="1" noChangeArrowheads="1"/>
          </p:cNvSpPr>
          <p:nvPr>
            <p:ph type="body" idx="1"/>
          </p:nvPr>
        </p:nvSpPr>
        <p:spPr>
          <a:xfrm>
            <a:off x="679450" y="4716463"/>
            <a:ext cx="5438775" cy="4465637"/>
          </a:xfrm>
          <a:noFill/>
        </p:spPr>
        <p:txBody>
          <a:bodyPr/>
          <a:lstStyle/>
          <a:p>
            <a:pPr eaLnBrk="1" hangingPunct="1"/>
            <a:endParaRPr lang="zh-TW"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51275" y="9429750"/>
            <a:ext cx="2946400" cy="496888"/>
          </a:xfrm>
          <a:prstGeom prst="rect">
            <a:avLst/>
          </a:prstGeom>
          <a:noFill/>
          <a:ln w="9525">
            <a:noFill/>
            <a:miter lim="800000"/>
            <a:headEnd/>
            <a:tailEnd/>
          </a:ln>
        </p:spPr>
        <p:txBody>
          <a:bodyPr anchor="b"/>
          <a:lstStyle/>
          <a:p>
            <a:pPr algn="r"/>
            <a:fld id="{9C777191-1FEC-4731-BF7D-DED5A9F4F023}" type="slidenum">
              <a:rPr lang="en-US" altLang="zh-TW" sz="1200"/>
              <a:pPr algn="r"/>
              <a:t>66</a:t>
            </a:fld>
            <a:endParaRPr lang="en-US" altLang="zh-TW"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zh-TW" altLang="zh-T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01700" y="760413"/>
            <a:ext cx="4979988" cy="3736975"/>
          </a:xfrm>
          <a:ln/>
        </p:spPr>
      </p:sp>
      <p:sp>
        <p:nvSpPr>
          <p:cNvPr id="67587" name="Rectangle 3"/>
          <p:cNvSpPr>
            <a:spLocks noGrp="1" noChangeArrowheads="1"/>
          </p:cNvSpPr>
          <p:nvPr>
            <p:ph type="body" idx="1"/>
          </p:nvPr>
        </p:nvSpPr>
        <p:spPr>
          <a:xfrm>
            <a:off x="914400" y="4725988"/>
            <a:ext cx="4953000" cy="4494212"/>
          </a:xfrm>
          <a:noFill/>
        </p:spPr>
        <p:txBody>
          <a:bodyPr/>
          <a:lstStyle/>
          <a:p>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01700" y="760413"/>
            <a:ext cx="4979988" cy="3736975"/>
          </a:xfrm>
          <a:ln/>
        </p:spPr>
      </p:sp>
      <p:sp>
        <p:nvSpPr>
          <p:cNvPr id="68611" name="Rectangle 3"/>
          <p:cNvSpPr>
            <a:spLocks noGrp="1" noChangeArrowheads="1"/>
          </p:cNvSpPr>
          <p:nvPr>
            <p:ph type="body" idx="1"/>
          </p:nvPr>
        </p:nvSpPr>
        <p:spPr>
          <a:xfrm>
            <a:off x="914400" y="4725988"/>
            <a:ext cx="4953000" cy="4494212"/>
          </a:xfrm>
          <a:noFill/>
        </p:spPr>
        <p:txBody>
          <a:bodyPr/>
          <a:lstStyle/>
          <a:p>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32946" y="744498"/>
            <a:ext cx="4531783" cy="372248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5" name="Shape 305"/>
          <p:cNvSpPr txBox="1">
            <a:spLocks noGrp="1"/>
          </p:cNvSpPr>
          <p:nvPr>
            <p:ph type="body" idx="1"/>
          </p:nvPr>
        </p:nvSpPr>
        <p:spPr>
          <a:xfrm>
            <a:off x="679768" y="4715153"/>
            <a:ext cx="5438139" cy="446698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a:spcBef>
                <a:spcPts val="0"/>
              </a:spcBef>
              <a:buNone/>
            </a:pPr>
            <a:endParaRPr/>
          </a:p>
        </p:txBody>
      </p:sp>
      <p:sp>
        <p:nvSpPr>
          <p:cNvPr id="245" name="Shape 245"/>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r>
              <a:rPr lang="en-US" altLang="zh-TW" sz="1400" smtClean="0">
                <a:latin typeface="標楷體" pitchFamily="65" charset="-120"/>
                <a:ea typeface="標楷體" pitchFamily="65" charset="-120"/>
              </a:rPr>
              <a:t>1.</a:t>
            </a:r>
            <a:r>
              <a:rPr lang="zh-TW" altLang="en-US" sz="1500" smtClean="0">
                <a:solidFill>
                  <a:srgbClr val="000000"/>
                </a:solidFill>
                <a:latin typeface="標楷體" pitchFamily="65" charset="-120"/>
                <a:ea typeface="標楷體" pitchFamily="65" charset="-120"/>
              </a:rPr>
              <a:t>共同供應契約與集中採購有何不同</a:t>
            </a:r>
            <a:r>
              <a:rPr lang="zh-TW" altLang="en-US" sz="1400" smtClean="0">
                <a:latin typeface="標楷體" pitchFamily="65" charset="-120"/>
                <a:ea typeface="標楷體" pitchFamily="65" charset="-120"/>
              </a:rPr>
              <a:t>？</a:t>
            </a:r>
            <a:r>
              <a:rPr lang="zh-TW" altLang="en-US" sz="1500" b="1" smtClean="0">
                <a:solidFill>
                  <a:srgbClr val="000000"/>
                </a:solidFill>
                <a:latin typeface="標楷體" pitchFamily="65" charset="-120"/>
                <a:ea typeface="標楷體" pitchFamily="65" charset="-120"/>
              </a:rPr>
              <a:t> </a:t>
            </a:r>
          </a:p>
          <a:p>
            <a:r>
              <a:rPr lang="en-US" altLang="zh-TW" sz="1400" smtClean="0">
                <a:latin typeface="標楷體" pitchFamily="65" charset="-120"/>
                <a:ea typeface="標楷體" pitchFamily="65" charset="-120"/>
              </a:rPr>
              <a:t>3.</a:t>
            </a:r>
            <a:r>
              <a:rPr lang="zh-TW" altLang="en-US" sz="1400" smtClean="0">
                <a:latin typeface="標楷體" pitchFamily="65" charset="-120"/>
                <a:ea typeface="標楷體" pitchFamily="65" charset="-120"/>
              </a:rPr>
              <a:t>小額採購適用否？契約已有之項目，「適用機關」除有正當理由外，不得再自行辦理採購</a:t>
            </a:r>
            <a:r>
              <a:rPr lang="zh-TW" altLang="en-US" sz="1400" smtClean="0">
                <a:solidFill>
                  <a:srgbClr val="000000"/>
                </a:solidFill>
                <a:latin typeface="標楷體" pitchFamily="65" charset="-120"/>
                <a:ea typeface="標楷體" pitchFamily="65" charset="-120"/>
              </a:rPr>
              <a:t>？何謂正當理由</a:t>
            </a:r>
            <a:r>
              <a:rPr lang="zh-TW" altLang="en-US" sz="1500" smtClean="0">
                <a:solidFill>
                  <a:srgbClr val="000000"/>
                </a:solidFill>
                <a:latin typeface="標楷體" pitchFamily="65" charset="-120"/>
                <a:ea typeface="標楷體" pitchFamily="65" charset="-120"/>
              </a:rPr>
              <a:t>？原住民地區之採購</a:t>
            </a:r>
            <a:r>
              <a:rPr lang="zh-TW" altLang="en-US" smtClean="0"/>
              <a:t>不宜逕洽共同供應契約辦理採購</a:t>
            </a:r>
            <a:r>
              <a:rPr lang="zh-TW" altLang="en-US" sz="1500" b="1" smtClean="0">
                <a:solidFill>
                  <a:srgbClr val="000000"/>
                </a:solidFill>
                <a:latin typeface="標楷體" pitchFamily="65" charset="-120"/>
                <a:ea typeface="標楷體" pitchFamily="65" charset="-120"/>
              </a:rPr>
              <a:t>。</a:t>
            </a:r>
            <a:r>
              <a:rPr lang="zh-TW" altLang="en-US" sz="1400" smtClean="0">
                <a:latin typeface="標楷體" pitchFamily="65" charset="-120"/>
                <a:ea typeface="標楷體" pitchFamily="65" charset="-120"/>
              </a:rPr>
              <a:t> </a:t>
            </a:r>
          </a:p>
          <a:p>
            <a:r>
              <a:rPr lang="zh-TW" altLang="en-US" sz="1400" smtClean="0">
                <a:latin typeface="標楷體" pitchFamily="65" charset="-120"/>
                <a:ea typeface="標楷體" pitchFamily="65" charset="-120"/>
              </a:rPr>
              <a:t>4.</a:t>
            </a:r>
            <a:r>
              <a:rPr lang="zh-TW" altLang="en-US" sz="1400" u="sng" smtClean="0">
                <a:latin typeface="標楷體" pitchFamily="65" charset="-120"/>
                <a:ea typeface="標楷體" pitchFamily="65" charset="-120"/>
              </a:rPr>
              <a:t>視同另一採購案？</a:t>
            </a:r>
            <a:r>
              <a:rPr lang="zh-TW" altLang="en-US" sz="1400" smtClean="0">
                <a:latin typeface="標楷體" pitchFamily="65" charset="-120"/>
                <a:ea typeface="標楷體" pitchFamily="65" charset="-120"/>
              </a:rPr>
              <a:t>須否再議價？決標公告定期彙送？  </a:t>
            </a:r>
          </a:p>
        </p:txBody>
      </p:sp>
    </p:spTree>
    <p:extLst>
      <p:ext uri="{BB962C8B-B14F-4D97-AF65-F5344CB8AC3E}">
        <p14:creationId xmlns="" xmlns:p14="http://schemas.microsoft.com/office/powerpoint/2010/main" val="378714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r>
              <a:rPr lang="zh-TW" altLang="en-US" sz="1400" dirty="0" smtClean="0">
                <a:solidFill>
                  <a:srgbClr val="FF0000"/>
                </a:solidFill>
                <a:latin typeface="標楷體" pitchFamily="65" charset="-120"/>
                <a:ea typeface="標楷體" pitchFamily="65" charset="-120"/>
              </a:rPr>
              <a:t>1.不同圖書、藥品、報紙可分別採購（釋例）</a:t>
            </a:r>
            <a:r>
              <a:rPr lang="zh-TW" altLang="en-US" sz="1400" dirty="0" smtClean="0">
                <a:latin typeface="標楷體" pitchFamily="65" charset="-120"/>
                <a:ea typeface="標楷體" pitchFamily="65" charset="-120"/>
              </a:rPr>
              <a:t>。電視機電冰箱？不同村里之道路改善工程？自強活動吃、住、遊覽車運輸分別辦理？高中低年級戶外教學？</a:t>
            </a:r>
            <a:r>
              <a:rPr lang="zh-TW" altLang="en-US" sz="1400" dirty="0" smtClean="0">
                <a:solidFill>
                  <a:srgbClr val="FF0000"/>
                </a:solidFill>
                <a:latin typeface="標楷體" pitchFamily="65" charset="-120"/>
                <a:ea typeface="標楷體" pitchFamily="65" charset="-120"/>
              </a:rPr>
              <a:t>認定時與預算科目是否相同無關</a:t>
            </a:r>
            <a:r>
              <a:rPr lang="zh-TW" altLang="en-US" sz="1400" dirty="0" smtClean="0">
                <a:latin typeface="標楷體" pitchFamily="65" charset="-120"/>
                <a:ea typeface="標楷體" pitchFamily="65" charset="-120"/>
              </a:rPr>
              <a:t>。</a:t>
            </a:r>
          </a:p>
        </p:txBody>
      </p:sp>
    </p:spTree>
    <p:extLst>
      <p:ext uri="{BB962C8B-B14F-4D97-AF65-F5344CB8AC3E}">
        <p14:creationId xmlns="" xmlns:p14="http://schemas.microsoft.com/office/powerpoint/2010/main" val="4238742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17398" y="10235123"/>
            <a:ext cx="2918910" cy="539416"/>
          </a:xfrm>
          <a:prstGeom prst="rect">
            <a:avLst/>
          </a:prstGeom>
          <a:noFill/>
          <a:ln w="9525">
            <a:noFill/>
            <a:miter lim="800000"/>
            <a:headEnd/>
            <a:tailEnd/>
          </a:ln>
        </p:spPr>
        <p:txBody>
          <a:bodyPr lIns="90754" tIns="45377" rIns="90754" bIns="45377" anchor="b"/>
          <a:lstStyle/>
          <a:p>
            <a:pPr algn="r" defTabSz="908050"/>
            <a:fld id="{1934F063-9E79-4A8F-B1E8-8BC5384D2827}" type="slidenum">
              <a:rPr lang="en-US" altLang="zh-TW" sz="1200"/>
              <a:pPr algn="r" defTabSz="908050"/>
              <a:t>28</a:t>
            </a:fld>
            <a:endParaRPr lang="en-US" altLang="zh-TW" sz="1200"/>
          </a:p>
        </p:txBody>
      </p:sp>
      <p:sp>
        <p:nvSpPr>
          <p:cNvPr id="54275" name="Rectangle 2"/>
          <p:cNvSpPr>
            <a:spLocks noGrp="1" noRot="1" noChangeAspect="1" noChangeArrowheads="1" noTextEdit="1"/>
          </p:cNvSpPr>
          <p:nvPr>
            <p:ph type="sldImg"/>
          </p:nvPr>
        </p:nvSpPr>
        <p:spPr>
          <a:xfrm>
            <a:off x="911078" y="808264"/>
            <a:ext cx="4920446" cy="4043037"/>
          </a:xfrm>
          <a:ln/>
        </p:spPr>
      </p:sp>
      <p:sp>
        <p:nvSpPr>
          <p:cNvPr id="54276" name="Rectangle 3"/>
          <p:cNvSpPr>
            <a:spLocks noGrp="1" noChangeArrowheads="1"/>
          </p:cNvSpPr>
          <p:nvPr>
            <p:ph type="body" idx="1"/>
          </p:nvPr>
        </p:nvSpPr>
        <p:spPr>
          <a:xfrm>
            <a:off x="673474" y="5120147"/>
            <a:ext cx="5390934" cy="4847852"/>
          </a:xfrm>
          <a:noFill/>
        </p:spPr>
        <p:txBody>
          <a:bodyPr lIns="90754" tIns="45377" rIns="90754" bIns="45377"/>
          <a:lstStyle/>
          <a:p>
            <a:pPr eaLnBrk="1" hangingPunct="1"/>
            <a:endParaRPr lang="zh-TW" altLang="zh-TW" smtClean="0"/>
          </a:p>
        </p:txBody>
      </p:sp>
    </p:spTree>
    <p:extLst>
      <p:ext uri="{BB962C8B-B14F-4D97-AF65-F5344CB8AC3E}">
        <p14:creationId xmlns="" xmlns:p14="http://schemas.microsoft.com/office/powerpoint/2010/main" val="394580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endParaRPr kumimoji="0" lang="zh-TW" altLang="en-US" sz="1400" smtClean="0">
              <a:latin typeface="標楷體" pitchFamily="65" charset="-120"/>
              <a:ea typeface="標楷體" pitchFamily="65" charset="-120"/>
            </a:endParaRPr>
          </a:p>
        </p:txBody>
      </p:sp>
    </p:spTree>
    <p:extLst>
      <p:ext uri="{BB962C8B-B14F-4D97-AF65-F5344CB8AC3E}">
        <p14:creationId xmlns="" xmlns:p14="http://schemas.microsoft.com/office/powerpoint/2010/main" val="93414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r>
              <a:rPr lang="zh-TW" altLang="en-US" sz="1400" smtClean="0">
                <a:latin typeface="標楷體" pitchFamily="65" charset="-120"/>
                <a:ea typeface="標楷體" pitchFamily="65" charset="-120"/>
              </a:rPr>
              <a:t>1.</a:t>
            </a:r>
            <a:r>
              <a:rPr kumimoji="0" lang="zh-TW" altLang="en-US" sz="1400" smtClean="0">
                <a:latin typeface="Verdana" pitchFamily="34" charset="0"/>
                <a:ea typeface="標楷體" pitchFamily="65" charset="-120"/>
              </a:rPr>
              <a:t>垃圾車</a:t>
            </a:r>
            <a:r>
              <a:rPr lang="zh-TW" altLang="en-US" sz="1400" smtClean="0">
                <a:latin typeface="標楷體" pitchFamily="65" charset="-120"/>
                <a:ea typeface="標楷體" pitchFamily="65" charset="-120"/>
              </a:rPr>
              <a:t>車體可限定一體成形？2.</a:t>
            </a:r>
            <a:r>
              <a:rPr kumimoji="0" lang="zh-TW" altLang="en-US" sz="1400" smtClean="0">
                <a:latin typeface="Verdana" pitchFamily="34" charset="0"/>
                <a:ea typeface="標楷體" pitchFamily="65" charset="-120"/>
              </a:rPr>
              <a:t>戶外教學</a:t>
            </a:r>
            <a:r>
              <a:rPr lang="zh-TW" altLang="en-US" sz="1400" smtClean="0">
                <a:latin typeface="標楷體" pitchFamily="65" charset="-120"/>
                <a:ea typeface="標楷體" pitchFamily="65" charset="-120"/>
              </a:rPr>
              <a:t>限定遊覽車車型、同屬一家公司、排氣量</a:t>
            </a:r>
            <a:r>
              <a:rPr lang="en-US" altLang="zh-TW" sz="1400" smtClean="0">
                <a:latin typeface="標楷體" pitchFamily="65" charset="-120"/>
                <a:ea typeface="標楷體" pitchFamily="65" charset="-120"/>
              </a:rPr>
              <a:t>10000cc</a:t>
            </a:r>
            <a:r>
              <a:rPr lang="zh-TW" altLang="en-US" sz="1400" smtClean="0">
                <a:latin typeface="標楷體" pitchFamily="65" charset="-120"/>
                <a:ea typeface="標楷體" pitchFamily="65" charset="-120"/>
              </a:rPr>
              <a:t>及色系相同？飯店由旅行社負責預定？露營地點可限定泰雅度假村？3.</a:t>
            </a:r>
            <a:r>
              <a:rPr kumimoji="0" lang="zh-TW" altLang="en-US" sz="1400" smtClean="0">
                <a:latin typeface="Verdana" pitchFamily="34" charset="0"/>
                <a:ea typeface="標楷體" pitchFamily="65" charset="-120"/>
              </a:rPr>
              <a:t>員工皮鞋</a:t>
            </a:r>
            <a:r>
              <a:rPr lang="zh-TW" altLang="en-US" sz="1400" smtClean="0">
                <a:latin typeface="標楷體" pitchFamily="65" charset="-120"/>
                <a:ea typeface="標楷體" pitchFamily="65" charset="-120"/>
              </a:rPr>
              <a:t>鞋面可限定牛皮？4.</a:t>
            </a:r>
            <a:r>
              <a:rPr kumimoji="0" lang="zh-TW" altLang="en-US" sz="1400" smtClean="0">
                <a:latin typeface="Verdana" pitchFamily="34" charset="0"/>
                <a:ea typeface="標楷體" pitchFamily="65" charset="-120"/>
              </a:rPr>
              <a:t>無線電通訊系統</a:t>
            </a:r>
            <a:r>
              <a:rPr lang="zh-TW" altLang="en-US" sz="1400" smtClean="0">
                <a:latin typeface="標楷體" pitchFamily="65" charset="-120"/>
                <a:ea typeface="標楷體" pitchFamily="65" charset="-120"/>
              </a:rPr>
              <a:t>基地台、車上台、手機可限定須同一廠牌？5.原產地來自大陸？</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1031"/>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zh-TW" altLang="en-US"/>
          </a:p>
        </p:txBody>
      </p:sp>
      <p:sp>
        <p:nvSpPr>
          <p:cNvPr id="5" name="Line 1032"/>
          <p:cNvSpPr>
            <a:spLocks noChangeShapeType="1"/>
          </p:cNvSpPr>
          <p:nvPr/>
        </p:nvSpPr>
        <p:spPr bwMode="auto">
          <a:xfrm>
            <a:off x="1981200" y="3962400"/>
            <a:ext cx="6513513" cy="0"/>
          </a:xfrm>
          <a:prstGeom prst="line">
            <a:avLst/>
          </a:prstGeom>
          <a:noFill/>
          <a:ln w="19050">
            <a:solidFill>
              <a:schemeClr val="accent1"/>
            </a:solidFill>
            <a:round/>
            <a:headEnd/>
            <a:tailEnd/>
          </a:ln>
        </p:spPr>
        <p:txBody>
          <a:bodyPr/>
          <a:lstStyle/>
          <a:p>
            <a:pPr>
              <a:defRPr/>
            </a:pPr>
            <a:endParaRPr lang="zh-TW" altLang="en-US"/>
          </a:p>
        </p:txBody>
      </p:sp>
      <p:sp>
        <p:nvSpPr>
          <p:cNvPr id="106498" name="Rectangle 1026"/>
          <p:cNvSpPr>
            <a:spLocks noGrp="1" noChangeArrowheads="1"/>
          </p:cNvSpPr>
          <p:nvPr>
            <p:ph type="ctrTitle"/>
          </p:nvPr>
        </p:nvSpPr>
        <p:spPr>
          <a:xfrm>
            <a:off x="914400" y="1524000"/>
            <a:ext cx="7624763" cy="1752600"/>
          </a:xfrm>
        </p:spPr>
        <p:txBody>
          <a:bodyPr/>
          <a:lstStyle>
            <a:lvl1pPr>
              <a:defRPr sz="5000"/>
            </a:lvl1pPr>
          </a:lstStyle>
          <a:p>
            <a:pPr lvl="0"/>
            <a:r>
              <a:rPr lang="en-US" altLang="zh-TW" noProof="0" smtClean="0"/>
              <a:t>按一下以編輯母片標題樣式</a:t>
            </a:r>
          </a:p>
        </p:txBody>
      </p:sp>
      <p:sp>
        <p:nvSpPr>
          <p:cNvPr id="106499" name="Rectangle 1027"/>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TW" noProof="0" smtClean="0"/>
              <a:t>按一下以編輯母片副標題樣式</a:t>
            </a:r>
          </a:p>
        </p:txBody>
      </p:sp>
      <p:sp>
        <p:nvSpPr>
          <p:cNvPr id="6" name="Rectangle 1028"/>
          <p:cNvSpPr>
            <a:spLocks noGrp="1" noChangeArrowheads="1"/>
          </p:cNvSpPr>
          <p:nvPr>
            <p:ph type="dt" sz="half" idx="10"/>
          </p:nvPr>
        </p:nvSpPr>
        <p:spPr/>
        <p:txBody>
          <a:bodyPr/>
          <a:lstStyle>
            <a:lvl1pPr>
              <a:defRPr/>
            </a:lvl1pPr>
          </a:lstStyle>
          <a:p>
            <a:pPr>
              <a:defRPr/>
            </a:pPr>
            <a:endParaRPr lang="en-US" altLang="zh-TW"/>
          </a:p>
        </p:txBody>
      </p:sp>
      <p:sp>
        <p:nvSpPr>
          <p:cNvPr id="7" name="Rectangle 1029"/>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zh-TW"/>
          </a:p>
        </p:txBody>
      </p:sp>
      <p:sp>
        <p:nvSpPr>
          <p:cNvPr id="8" name="Rectangle 1030"/>
          <p:cNvSpPr>
            <a:spLocks noGrp="1" noChangeArrowheads="1"/>
          </p:cNvSpPr>
          <p:nvPr>
            <p:ph type="sldNum" sz="quarter" idx="12"/>
          </p:nvPr>
        </p:nvSpPr>
        <p:spPr/>
        <p:txBody>
          <a:bodyPr/>
          <a:lstStyle>
            <a:lvl1pPr>
              <a:defRPr/>
            </a:lvl1pPr>
          </a:lstStyle>
          <a:p>
            <a:pPr>
              <a:defRPr/>
            </a:pPr>
            <a:fld id="{9B85789E-5431-4388-9640-3F18D7FE8DF2}"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30"/>
          <p:cNvSpPr>
            <a:spLocks noGrp="1" noChangeArrowheads="1"/>
          </p:cNvSpPr>
          <p:nvPr>
            <p:ph type="sldNum" sz="quarter" idx="12"/>
          </p:nvPr>
        </p:nvSpPr>
        <p:spPr>
          <a:ln/>
        </p:spPr>
        <p:txBody>
          <a:bodyPr/>
          <a:lstStyle>
            <a:lvl1pPr>
              <a:defRPr/>
            </a:lvl1pPr>
          </a:lstStyle>
          <a:p>
            <a:pPr>
              <a:defRPr/>
            </a:pPr>
            <a:fld id="{708B5B30-0D8C-4770-8FEB-22616B7DBB48}"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7813"/>
            <a:ext cx="2057400" cy="5853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7813"/>
            <a:ext cx="6019800" cy="5853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30"/>
          <p:cNvSpPr>
            <a:spLocks noGrp="1" noChangeArrowheads="1"/>
          </p:cNvSpPr>
          <p:nvPr>
            <p:ph type="sldNum" sz="quarter" idx="12"/>
          </p:nvPr>
        </p:nvSpPr>
        <p:spPr>
          <a:ln/>
        </p:spPr>
        <p:txBody>
          <a:bodyPr/>
          <a:lstStyle>
            <a:lvl1pPr>
              <a:defRPr/>
            </a:lvl1pPr>
          </a:lstStyle>
          <a:p>
            <a:pPr>
              <a:defRPr/>
            </a:pPr>
            <a:fld id="{D8659C58-B344-4AEE-9DF4-4AEAEF238AFE}"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30725"/>
          </a:xfrm>
        </p:spPr>
        <p:txBody>
          <a:bodyPr/>
          <a:lstStyle/>
          <a:p>
            <a:pPr lvl="0"/>
            <a:endParaRPr lang="zh-TW" altLang="en-US" noProof="0" smtClean="0"/>
          </a:p>
        </p:txBody>
      </p:sp>
      <p:sp>
        <p:nvSpPr>
          <p:cNvPr id="4" name="Rectangle 102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30"/>
          <p:cNvSpPr>
            <a:spLocks noGrp="1" noChangeArrowheads="1"/>
          </p:cNvSpPr>
          <p:nvPr>
            <p:ph type="sldNum" sz="quarter" idx="12"/>
          </p:nvPr>
        </p:nvSpPr>
        <p:spPr>
          <a:ln/>
        </p:spPr>
        <p:txBody>
          <a:bodyPr/>
          <a:lstStyle>
            <a:lvl1pPr>
              <a:defRPr/>
            </a:lvl1pPr>
          </a:lstStyle>
          <a:p>
            <a:pPr>
              <a:defRPr/>
            </a:pPr>
            <a:fld id="{52E9D327-F60C-4110-80B1-5FF2F7B1D72F}"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7813"/>
            <a:ext cx="8229600" cy="58531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030"/>
          <p:cNvSpPr>
            <a:spLocks noGrp="1" noChangeArrowheads="1"/>
          </p:cNvSpPr>
          <p:nvPr>
            <p:ph type="sldNum" sz="quarter" idx="12"/>
          </p:nvPr>
        </p:nvSpPr>
        <p:spPr>
          <a:ln/>
        </p:spPr>
        <p:txBody>
          <a:bodyPr/>
          <a:lstStyle>
            <a:lvl1pPr>
              <a:defRPr/>
            </a:lvl1pPr>
          </a:lstStyle>
          <a:p>
            <a:pPr>
              <a:defRPr/>
            </a:pPr>
            <a:fld id="{7E44F47D-3C2C-4C1F-BFB8-76E680AF34BA}"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30"/>
          <p:cNvSpPr>
            <a:spLocks noGrp="1" noChangeArrowheads="1"/>
          </p:cNvSpPr>
          <p:nvPr>
            <p:ph type="sldNum" sz="quarter" idx="12"/>
          </p:nvPr>
        </p:nvSpPr>
        <p:spPr>
          <a:ln/>
        </p:spPr>
        <p:txBody>
          <a:bodyPr/>
          <a:lstStyle>
            <a:lvl1pPr>
              <a:defRPr/>
            </a:lvl1pPr>
          </a:lstStyle>
          <a:p>
            <a:pPr>
              <a:defRPr/>
            </a:pPr>
            <a:fld id="{BD8142EE-7494-43FB-B15A-1C6E358E0FD4}"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30"/>
          <p:cNvSpPr>
            <a:spLocks noGrp="1" noChangeArrowheads="1"/>
          </p:cNvSpPr>
          <p:nvPr>
            <p:ph type="sldNum" sz="quarter" idx="12"/>
          </p:nvPr>
        </p:nvSpPr>
        <p:spPr>
          <a:ln/>
        </p:spPr>
        <p:txBody>
          <a:bodyPr/>
          <a:lstStyle>
            <a:lvl1pPr>
              <a:defRPr/>
            </a:lvl1pPr>
          </a:lstStyle>
          <a:p>
            <a:pPr>
              <a:defRPr/>
            </a:pPr>
            <a:fld id="{22DC2F37-D879-4666-BC7D-C65D9CDC3F3F}"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30"/>
          <p:cNvSpPr>
            <a:spLocks noGrp="1" noChangeArrowheads="1"/>
          </p:cNvSpPr>
          <p:nvPr>
            <p:ph type="sldNum" sz="quarter" idx="12"/>
          </p:nvPr>
        </p:nvSpPr>
        <p:spPr>
          <a:ln/>
        </p:spPr>
        <p:txBody>
          <a:bodyPr/>
          <a:lstStyle>
            <a:lvl1pPr>
              <a:defRPr/>
            </a:lvl1pPr>
          </a:lstStyle>
          <a:p>
            <a:pPr>
              <a:defRPr/>
            </a:pPr>
            <a:fld id="{2BF38FFE-C4F1-4B98-8A01-A753BC3B94DE}"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30"/>
          <p:cNvSpPr>
            <a:spLocks noGrp="1" noChangeArrowheads="1"/>
          </p:cNvSpPr>
          <p:nvPr>
            <p:ph type="sldNum" sz="quarter" idx="12"/>
          </p:nvPr>
        </p:nvSpPr>
        <p:spPr>
          <a:ln/>
        </p:spPr>
        <p:txBody>
          <a:bodyPr/>
          <a:lstStyle>
            <a:lvl1pPr>
              <a:defRPr/>
            </a:lvl1pPr>
          </a:lstStyle>
          <a:p>
            <a:pPr>
              <a:defRPr/>
            </a:pPr>
            <a:fld id="{5A141A45-6D15-4F5C-BDDE-252EB99AA975}"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030"/>
          <p:cNvSpPr>
            <a:spLocks noGrp="1" noChangeArrowheads="1"/>
          </p:cNvSpPr>
          <p:nvPr>
            <p:ph type="sldNum" sz="quarter" idx="12"/>
          </p:nvPr>
        </p:nvSpPr>
        <p:spPr>
          <a:ln/>
        </p:spPr>
        <p:txBody>
          <a:bodyPr/>
          <a:lstStyle>
            <a:lvl1pPr>
              <a:defRPr/>
            </a:lvl1pPr>
          </a:lstStyle>
          <a:p>
            <a:pPr>
              <a:defRPr/>
            </a:pPr>
            <a:fld id="{624CA5C9-DA74-421A-B8EE-9F0710ACA030}"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030"/>
          <p:cNvSpPr>
            <a:spLocks noGrp="1" noChangeArrowheads="1"/>
          </p:cNvSpPr>
          <p:nvPr>
            <p:ph type="sldNum" sz="quarter" idx="12"/>
          </p:nvPr>
        </p:nvSpPr>
        <p:spPr>
          <a:ln/>
        </p:spPr>
        <p:txBody>
          <a:bodyPr/>
          <a:lstStyle>
            <a:lvl1pPr>
              <a:defRPr/>
            </a:lvl1pPr>
          </a:lstStyle>
          <a:p>
            <a:pPr>
              <a:defRPr/>
            </a:pPr>
            <a:fld id="{2251CCC4-6C9D-4D14-BADF-483AAB84FAA0}"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030"/>
          <p:cNvSpPr>
            <a:spLocks noGrp="1" noChangeArrowheads="1"/>
          </p:cNvSpPr>
          <p:nvPr>
            <p:ph type="sldNum" sz="quarter" idx="12"/>
          </p:nvPr>
        </p:nvSpPr>
        <p:spPr>
          <a:ln/>
        </p:spPr>
        <p:txBody>
          <a:bodyPr/>
          <a:lstStyle>
            <a:lvl1pPr>
              <a:defRPr/>
            </a:lvl1pPr>
          </a:lstStyle>
          <a:p>
            <a:pPr>
              <a:defRPr/>
            </a:pPr>
            <a:fld id="{0688817B-5921-4C37-8B22-050F826F75C7}"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30"/>
          <p:cNvSpPr>
            <a:spLocks noGrp="1" noChangeArrowheads="1"/>
          </p:cNvSpPr>
          <p:nvPr>
            <p:ph type="sldNum" sz="quarter" idx="12"/>
          </p:nvPr>
        </p:nvSpPr>
        <p:spPr>
          <a:ln/>
        </p:spPr>
        <p:txBody>
          <a:bodyPr/>
          <a:lstStyle>
            <a:lvl1pPr>
              <a:defRPr/>
            </a:lvl1pPr>
          </a:lstStyle>
          <a:p>
            <a:pPr>
              <a:defRPr/>
            </a:pPr>
            <a:fld id="{6076FF84-D2BB-4208-8748-C4BD7E2260CF}"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30"/>
          <p:cNvSpPr>
            <a:spLocks noGrp="1" noChangeArrowheads="1"/>
          </p:cNvSpPr>
          <p:nvPr>
            <p:ph type="sldNum" sz="quarter" idx="12"/>
          </p:nvPr>
        </p:nvSpPr>
        <p:spPr>
          <a:ln/>
        </p:spPr>
        <p:txBody>
          <a:bodyPr/>
          <a:lstStyle>
            <a:lvl1pPr>
              <a:defRPr/>
            </a:lvl1pPr>
          </a:lstStyle>
          <a:p>
            <a:pPr>
              <a:defRPr/>
            </a:pPr>
            <a:fld id="{CC335412-3CD9-4106-8105-EC7AF389AF5F}"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按一下以編輯母片標題樣式</a:t>
            </a:r>
          </a:p>
        </p:txBody>
      </p:sp>
      <p:sp>
        <p:nvSpPr>
          <p:cNvPr id="1027" name="Rectangle 1027"/>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按一下以編輯母片</a:t>
            </a:r>
          </a:p>
          <a:p>
            <a:pPr lvl="1"/>
            <a:r>
              <a:rPr lang="en-US" altLang="zh-TW" smtClean="0"/>
              <a:t>第二層</a:t>
            </a:r>
          </a:p>
          <a:p>
            <a:pPr lvl="2"/>
            <a:r>
              <a:rPr lang="en-US" altLang="zh-TW" smtClean="0"/>
              <a:t>第三層</a:t>
            </a:r>
          </a:p>
          <a:p>
            <a:pPr lvl="3"/>
            <a:r>
              <a:rPr lang="en-US" altLang="zh-TW" smtClean="0"/>
              <a:t>第四層</a:t>
            </a:r>
          </a:p>
          <a:p>
            <a:pPr lvl="4"/>
            <a:r>
              <a:rPr lang="en-US" altLang="zh-TW" smtClean="0"/>
              <a:t>第五層</a:t>
            </a:r>
          </a:p>
        </p:txBody>
      </p:sp>
      <p:sp>
        <p:nvSpPr>
          <p:cNvPr id="105476" name="Rectangle 1028"/>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kumimoji="0" sz="1200">
                <a:latin typeface="+mj-lt"/>
              </a:defRPr>
            </a:lvl1pPr>
          </a:lstStyle>
          <a:p>
            <a:pPr>
              <a:defRPr/>
            </a:pPr>
            <a:endParaRPr lang="en-US" altLang="zh-TW"/>
          </a:p>
        </p:txBody>
      </p:sp>
      <p:sp>
        <p:nvSpPr>
          <p:cNvPr id="105477" name="Rectangle 1029"/>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kumimoji="0" sz="1200">
                <a:latin typeface="+mj-lt"/>
              </a:defRPr>
            </a:lvl1pPr>
          </a:lstStyle>
          <a:p>
            <a:pPr>
              <a:defRPr/>
            </a:pPr>
            <a:endParaRPr lang="en-US" altLang="zh-TW"/>
          </a:p>
        </p:txBody>
      </p:sp>
      <p:sp>
        <p:nvSpPr>
          <p:cNvPr id="105478" name="Rectangle 1030"/>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kumimoji="0" sz="1200">
                <a:latin typeface="+mj-lt"/>
              </a:defRPr>
            </a:lvl1pPr>
          </a:lstStyle>
          <a:p>
            <a:pPr>
              <a:defRPr/>
            </a:pPr>
            <a:fld id="{BA1A2EB0-AF76-4402-978A-FFD1F0AE0866}" type="slidenum">
              <a:rPr lang="en-US" altLang="zh-TW"/>
              <a:pPr>
                <a:defRPr/>
              </a:pPr>
              <a:t>‹#›</a:t>
            </a:fld>
            <a:endParaRPr lang="en-US" altLang="zh-TW"/>
          </a:p>
        </p:txBody>
      </p:sp>
      <p:sp>
        <p:nvSpPr>
          <p:cNvPr id="1031" name="Freeform 1031"/>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zh-TW" altLang="en-US"/>
          </a:p>
        </p:txBody>
      </p:sp>
      <p:sp>
        <p:nvSpPr>
          <p:cNvPr id="1032" name="Line 1032"/>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a:defRPr/>
            </a:pPr>
            <a:endParaRPr lang="zh-TW" altLang="en-US"/>
          </a:p>
        </p:txBody>
      </p:sp>
    </p:spTree>
  </p:cSld>
  <p:clrMap bg1="lt1" tx1="dk1" bg2="lt2" tx2="dk2" accent1="accent1" accent2="accent2" accent3="accent3" accent4="accent4" accent5="accent5" accent6="accent6" hlink="hlink" folHlink="folHlink"/>
  <p:sldLayoutIdLst>
    <p:sldLayoutId id="2147483891"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Garamond" pitchFamily="18" charset="0"/>
          <a:ea typeface="新細明體" pitchFamily="18" charset="-120"/>
        </a:defRPr>
      </a:lvl2pPr>
      <a:lvl3pPr algn="l" rtl="0" eaLnBrk="0" fontAlgn="base" hangingPunct="0">
        <a:spcBef>
          <a:spcPct val="0"/>
        </a:spcBef>
        <a:spcAft>
          <a:spcPct val="0"/>
        </a:spcAft>
        <a:defRPr kumimoji="1" sz="4200">
          <a:solidFill>
            <a:schemeClr val="tx2"/>
          </a:solidFill>
          <a:latin typeface="Garamond" pitchFamily="18" charset="0"/>
          <a:ea typeface="新細明體" pitchFamily="18" charset="-120"/>
        </a:defRPr>
      </a:lvl3pPr>
      <a:lvl4pPr algn="l" rtl="0" eaLnBrk="0" fontAlgn="base" hangingPunct="0">
        <a:spcBef>
          <a:spcPct val="0"/>
        </a:spcBef>
        <a:spcAft>
          <a:spcPct val="0"/>
        </a:spcAft>
        <a:defRPr kumimoji="1" sz="4200">
          <a:solidFill>
            <a:schemeClr val="tx2"/>
          </a:solidFill>
          <a:latin typeface="Garamond" pitchFamily="18" charset="0"/>
          <a:ea typeface="新細明體" pitchFamily="18" charset="-120"/>
        </a:defRPr>
      </a:lvl4pPr>
      <a:lvl5pPr algn="l" rtl="0" eaLnBrk="0" fontAlgn="base" hangingPunct="0">
        <a:spcBef>
          <a:spcPct val="0"/>
        </a:spcBef>
        <a:spcAft>
          <a:spcPct val="0"/>
        </a:spcAft>
        <a:defRPr kumimoji="1" sz="4200">
          <a:solidFill>
            <a:schemeClr val="tx2"/>
          </a:solidFill>
          <a:latin typeface="Garamond" pitchFamily="18" charset="0"/>
          <a:ea typeface="新細明體" pitchFamily="18" charset="-120"/>
        </a:defRPr>
      </a:lvl5pPr>
      <a:lvl6pPr marL="457200" algn="l" rtl="0" fontAlgn="base">
        <a:spcBef>
          <a:spcPct val="0"/>
        </a:spcBef>
        <a:spcAft>
          <a:spcPct val="0"/>
        </a:spcAft>
        <a:defRPr kumimoji="1" sz="4200">
          <a:solidFill>
            <a:schemeClr val="tx2"/>
          </a:solidFill>
          <a:latin typeface="Garamond" pitchFamily="18" charset="0"/>
          <a:ea typeface="新細明體" pitchFamily="18" charset="-120"/>
        </a:defRPr>
      </a:lvl6pPr>
      <a:lvl7pPr marL="914400" algn="l" rtl="0" fontAlgn="base">
        <a:spcBef>
          <a:spcPct val="0"/>
        </a:spcBef>
        <a:spcAft>
          <a:spcPct val="0"/>
        </a:spcAft>
        <a:defRPr kumimoji="1" sz="4200">
          <a:solidFill>
            <a:schemeClr val="tx2"/>
          </a:solidFill>
          <a:latin typeface="Garamond" pitchFamily="18" charset="0"/>
          <a:ea typeface="新細明體" pitchFamily="18" charset="-120"/>
        </a:defRPr>
      </a:lvl7pPr>
      <a:lvl8pPr marL="1371600" algn="l" rtl="0" fontAlgn="base">
        <a:spcBef>
          <a:spcPct val="0"/>
        </a:spcBef>
        <a:spcAft>
          <a:spcPct val="0"/>
        </a:spcAft>
        <a:defRPr kumimoji="1" sz="4200">
          <a:solidFill>
            <a:schemeClr val="tx2"/>
          </a:solidFill>
          <a:latin typeface="Garamond" pitchFamily="18" charset="0"/>
          <a:ea typeface="新細明體" pitchFamily="18" charset="-120"/>
        </a:defRPr>
      </a:lvl8pPr>
      <a:lvl9pPr marL="1828800" algn="l" rtl="0" fontAlgn="base">
        <a:spcBef>
          <a:spcPct val="0"/>
        </a:spcBef>
        <a:spcAft>
          <a:spcPct val="0"/>
        </a:spcAft>
        <a:defRPr kumimoji="1" sz="4200">
          <a:solidFill>
            <a:schemeClr val="tx2"/>
          </a:solidFill>
          <a:latin typeface="Garamond" pitchFamily="18" charset="0"/>
          <a:ea typeface="新細明體" pitchFamily="18" charset="-12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07.&#21214;&#21209;&#22577;&#20729;&#21934;.do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22996;&#35351;&#25216;&#34899;&#26381;&#21209;&#25505;&#36092;&#35531;&#30906;&#20381;&#24037;&#31243;&#26371;&#35215;&#23450;&#35330;&#23450;&#22865;&#32004;(&#31192;&#26360;&#34389;)-&#22266;&#23450;&#26381;&#21209;&#36027;&#29992;&#25110;&#36027;&#29575;.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www.tainan.gov.tw/sec/default.asp" TargetMode="External"/><Relationship Id="rId2" Type="http://schemas.openxmlformats.org/officeDocument/2006/relationships/hyperlink" Target="http://web.pcc.gov.tw/pishtml/pisindex.html" TargetMode="External"/><Relationship Id="rId1" Type="http://schemas.openxmlformats.org/officeDocument/2006/relationships/slideLayout" Target="../slideLayouts/slideLayout2.xml"/><Relationship Id="rId5" Type="http://schemas.openxmlformats.org/officeDocument/2006/relationships/hyperlink" Target="http://login.tainan.gov.tw/login.aspx" TargetMode="External"/><Relationship Id="rId4" Type="http://schemas.openxmlformats.org/officeDocument/2006/relationships/hyperlink" Target="http://buyflow.tainan.gov.tw/"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hyperlink" Target="http://boe.tn.edu.tw/boe/wSite/lp?ctNode=451&amp;mp=25&amp;idPath=445_451" TargetMode="External"/><Relationship Id="rId2" Type="http://schemas.openxmlformats.org/officeDocument/2006/relationships/hyperlink" Target="http://login.tainan.gov.tw/login.asp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law.moj.gov.tw/LawClass/LawContent.aspx?PCODE=A0030093"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0"/>
          <p:cNvSpPr>
            <a:spLocks noGrp="1" noChangeArrowheads="1"/>
          </p:cNvSpPr>
          <p:nvPr>
            <p:ph type="sldNum" sz="quarter" idx="12"/>
          </p:nvPr>
        </p:nvSpPr>
        <p:spPr/>
        <p:txBody>
          <a:bodyPr/>
          <a:lstStyle/>
          <a:p>
            <a:pPr>
              <a:defRPr/>
            </a:pPr>
            <a:fld id="{E67B12A6-3540-4F76-A32A-86E9D2EFE8FA}" type="slidenum">
              <a:rPr lang="en-US" altLang="zh-TW"/>
              <a:pPr>
                <a:defRPr/>
              </a:pPr>
              <a:t>1</a:t>
            </a:fld>
            <a:endParaRPr lang="en-US" altLang="zh-TW"/>
          </a:p>
        </p:txBody>
      </p:sp>
      <p:sp>
        <p:nvSpPr>
          <p:cNvPr id="3075" name="Rectangle 2"/>
          <p:cNvSpPr>
            <a:spLocks noGrp="1" noChangeArrowheads="1"/>
          </p:cNvSpPr>
          <p:nvPr>
            <p:ph type="ctrTitle"/>
          </p:nvPr>
        </p:nvSpPr>
        <p:spPr>
          <a:xfrm>
            <a:off x="2714625" y="2214563"/>
            <a:ext cx="3887788" cy="942975"/>
          </a:xfrm>
        </p:spPr>
        <p:txBody>
          <a:bodyPr/>
          <a:lstStyle/>
          <a:p>
            <a:pPr eaLnBrk="1" hangingPunct="1">
              <a:lnSpc>
                <a:spcPct val="90000"/>
              </a:lnSpc>
            </a:pPr>
            <a:r>
              <a:rPr lang="zh-TW" altLang="en-US" sz="4800" b="1" smtClean="0">
                <a:solidFill>
                  <a:srgbClr val="CC0000"/>
                </a:solidFill>
                <a:ea typeface="標楷體" pitchFamily="65" charset="-120"/>
              </a:rPr>
              <a:t>採購招標實務</a:t>
            </a:r>
          </a:p>
        </p:txBody>
      </p:sp>
      <p:sp>
        <p:nvSpPr>
          <p:cNvPr id="21507" name="Rectangle 3"/>
          <p:cNvSpPr>
            <a:spLocks noChangeArrowheads="1"/>
          </p:cNvSpPr>
          <p:nvPr/>
        </p:nvSpPr>
        <p:spPr bwMode="auto">
          <a:xfrm>
            <a:off x="1447800" y="4267200"/>
            <a:ext cx="6629400" cy="1816100"/>
          </a:xfrm>
          <a:prstGeom prst="rect">
            <a:avLst/>
          </a:prstGeom>
          <a:noFill/>
          <a:ln>
            <a:noFill/>
          </a:ln>
          <a:effectLst/>
          <a:extLst/>
        </p:spPr>
        <p:txBody>
          <a:bodyPr>
            <a:spAutoFit/>
          </a:bodyPr>
          <a:lstStyle/>
          <a:p>
            <a:pPr algn="r">
              <a:defRPr/>
            </a:pPr>
            <a:r>
              <a:rPr lang="zh-TW" altLang="en-US" sz="3200" b="1" dirty="0">
                <a:solidFill>
                  <a:schemeClr val="accent5">
                    <a:lumMod val="75000"/>
                  </a:schemeClr>
                </a:solidFill>
                <a:latin typeface="標楷體" pitchFamily="65" charset="-120"/>
                <a:ea typeface="標楷體" pitchFamily="65" charset="-120"/>
              </a:rPr>
              <a:t>臺</a:t>
            </a:r>
            <a:r>
              <a:rPr lang="zh-TW" altLang="en-US" sz="3200" b="1" dirty="0" smtClean="0">
                <a:solidFill>
                  <a:schemeClr val="accent5">
                    <a:lumMod val="75000"/>
                  </a:schemeClr>
                </a:solidFill>
                <a:latin typeface="標楷體" pitchFamily="65" charset="-120"/>
                <a:ea typeface="標楷體" pitchFamily="65" charset="-120"/>
              </a:rPr>
              <a:t>南市北區開元國民</a:t>
            </a:r>
            <a:r>
              <a:rPr lang="zh-TW" altLang="en-US" sz="3200" b="1" dirty="0">
                <a:solidFill>
                  <a:schemeClr val="accent5">
                    <a:lumMod val="75000"/>
                  </a:schemeClr>
                </a:solidFill>
                <a:latin typeface="標楷體" pitchFamily="65" charset="-120"/>
                <a:ea typeface="標楷體" pitchFamily="65" charset="-120"/>
              </a:rPr>
              <a:t>小學</a:t>
            </a:r>
            <a:endParaRPr lang="en-US" altLang="zh-TW" sz="3200" b="1" dirty="0">
              <a:solidFill>
                <a:schemeClr val="accent5">
                  <a:lumMod val="75000"/>
                </a:schemeClr>
              </a:solidFill>
              <a:latin typeface="標楷體" pitchFamily="65" charset="-120"/>
              <a:ea typeface="標楷體" pitchFamily="65" charset="-120"/>
            </a:endParaRPr>
          </a:p>
          <a:p>
            <a:pPr algn="r">
              <a:defRPr/>
            </a:pPr>
            <a:r>
              <a:rPr lang="zh-TW" altLang="en-US" sz="3200" b="1" dirty="0">
                <a:solidFill>
                  <a:schemeClr val="accent5">
                    <a:lumMod val="75000"/>
                  </a:schemeClr>
                </a:solidFill>
                <a:latin typeface="標楷體" pitchFamily="65" charset="-120"/>
                <a:ea typeface="標楷體" pitchFamily="65" charset="-120"/>
              </a:rPr>
              <a:t>校長李添旺</a:t>
            </a:r>
            <a:endParaRPr lang="zh-TW" altLang="en-US" sz="3200" dirty="0">
              <a:solidFill>
                <a:schemeClr val="accent5">
                  <a:lumMod val="75000"/>
                </a:schemeClr>
              </a:solidFill>
              <a:latin typeface="標楷體" pitchFamily="65" charset="-120"/>
              <a:ea typeface="標楷體" pitchFamily="65" charset="-120"/>
            </a:endParaRPr>
          </a:p>
          <a:p>
            <a:pPr>
              <a:spcBef>
                <a:spcPct val="50000"/>
              </a:spcBef>
              <a:buSzPct val="85000"/>
              <a:defRPr/>
            </a:pPr>
            <a:r>
              <a:rPr lang="zh-TW" altLang="en-US" sz="3200" b="1" dirty="0">
                <a:ea typeface="標楷體" pitchFamily="65" charset="-120"/>
              </a:rPr>
              <a:t>           </a:t>
            </a:r>
          </a:p>
        </p:txBody>
      </p:sp>
      <p:sp>
        <p:nvSpPr>
          <p:cNvPr id="3077" name="矩形 4"/>
          <p:cNvSpPr>
            <a:spLocks noChangeArrowheads="1"/>
          </p:cNvSpPr>
          <p:nvPr/>
        </p:nvSpPr>
        <p:spPr bwMode="auto">
          <a:xfrm>
            <a:off x="1143000" y="571500"/>
            <a:ext cx="7429500" cy="400050"/>
          </a:xfrm>
          <a:prstGeom prst="rect">
            <a:avLst/>
          </a:prstGeom>
          <a:noFill/>
          <a:ln w="9525">
            <a:noFill/>
            <a:miter lim="800000"/>
            <a:headEnd/>
            <a:tailEnd/>
          </a:ln>
        </p:spPr>
        <p:txBody>
          <a:bodyPr>
            <a:spAutoFit/>
          </a:bodyPr>
          <a:lstStyle/>
          <a:p>
            <a:r>
              <a:rPr lang="en-US" altLang="zh-TW" sz="2000" b="1" dirty="0" smtClean="0"/>
              <a:t>106</a:t>
            </a:r>
            <a:r>
              <a:rPr lang="zh-TW" altLang="en-US" sz="2000" b="1" dirty="0" smtClean="0"/>
              <a:t>年度</a:t>
            </a:r>
            <a:r>
              <a:rPr lang="zh-TW" altLang="en-US" sz="2000" b="1" dirty="0"/>
              <a:t>臺南市幼兒園執行教育部補助採購招標及執行實務研習</a:t>
            </a:r>
            <a:endParaRPr lang="zh-TW" alt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699C103C-8C06-4689-89CC-EBF4E4D4BB63}" type="slidenum">
              <a:rPr lang="en-US" altLang="zh-TW"/>
              <a:pPr>
                <a:defRPr/>
              </a:pPr>
              <a:t>10</a:t>
            </a:fld>
            <a:endParaRPr lang="en-US" altLang="zh-TW"/>
          </a:p>
        </p:txBody>
      </p:sp>
      <p:sp>
        <p:nvSpPr>
          <p:cNvPr id="6147" name="Rectangle 2"/>
          <p:cNvSpPr>
            <a:spLocks noGrp="1" noChangeArrowheads="1"/>
          </p:cNvSpPr>
          <p:nvPr>
            <p:ph type="title"/>
          </p:nvPr>
        </p:nvSpPr>
        <p:spPr/>
        <p:txBody>
          <a:bodyPr/>
          <a:lstStyle/>
          <a:p>
            <a:pPr algn="ctr" eaLnBrk="1" hangingPunct="1"/>
            <a:r>
              <a:rPr lang="zh-TW" altLang="en-US" b="1" smtClean="0">
                <a:solidFill>
                  <a:srgbClr val="CC0000"/>
                </a:solidFill>
                <a:latin typeface="標楷體" pitchFamily="65" charset="-120"/>
                <a:ea typeface="標楷體" pitchFamily="65" charset="-120"/>
              </a:rPr>
              <a:t>辦理採購前規劃</a:t>
            </a:r>
          </a:p>
        </p:txBody>
      </p:sp>
      <p:sp>
        <p:nvSpPr>
          <p:cNvPr id="6148" name="Rectangle 3"/>
          <p:cNvSpPr>
            <a:spLocks noGrp="1" noChangeArrowheads="1"/>
          </p:cNvSpPr>
          <p:nvPr>
            <p:ph type="body" idx="1"/>
          </p:nvPr>
        </p:nvSpPr>
        <p:spPr>
          <a:xfrm>
            <a:off x="457200" y="1847850"/>
            <a:ext cx="8229600" cy="4530725"/>
          </a:xfrm>
          <a:noFill/>
        </p:spPr>
        <p:txBody>
          <a:bodyPr/>
          <a:lstStyle/>
          <a:p>
            <a:pPr marL="911225" lvl="1" indent="-457200" eaLnBrk="1" hangingPunct="1">
              <a:spcBef>
                <a:spcPts val="600"/>
              </a:spcBef>
              <a:buSzPct val="90000"/>
              <a:buFont typeface="Wingdings" pitchFamily="2" charset="2"/>
              <a:buChar char="n"/>
            </a:pPr>
            <a:r>
              <a:rPr lang="zh-TW" altLang="en-US" sz="2800" b="1" dirty="0" smtClean="0">
                <a:solidFill>
                  <a:srgbClr val="990033"/>
                </a:solidFill>
                <a:latin typeface="標楷體" pitchFamily="65" charset="-120"/>
                <a:ea typeface="標楷體" pitchFamily="65" charset="-120"/>
              </a:rPr>
              <a:t>決定採購方向</a:t>
            </a:r>
            <a:r>
              <a:rPr lang="zh-TW" altLang="en-US" sz="2800" b="1" dirty="0" smtClean="0">
                <a:solidFill>
                  <a:srgbClr val="0000FF"/>
                </a:solidFill>
                <a:ea typeface="標楷體" pitchFamily="65" charset="-120"/>
              </a:rPr>
              <a:t>：勞務</a:t>
            </a:r>
            <a:r>
              <a:rPr lang="en-US" altLang="zh-TW" sz="2800" b="1" dirty="0" smtClean="0">
                <a:solidFill>
                  <a:srgbClr val="0000FF"/>
                </a:solidFill>
                <a:ea typeface="標楷體" pitchFamily="65" charset="-120"/>
              </a:rPr>
              <a:t>+</a:t>
            </a:r>
            <a:r>
              <a:rPr lang="zh-TW" altLang="en-US" sz="2800" b="1" dirty="0" smtClean="0">
                <a:solidFill>
                  <a:srgbClr val="0000FF"/>
                </a:solidFill>
                <a:ea typeface="標楷體" pitchFamily="65" charset="-120"/>
              </a:rPr>
              <a:t>工程；財物；逕行採購。</a:t>
            </a:r>
            <a:endParaRPr lang="en-US" altLang="zh-TW" sz="2800" b="1" dirty="0" smtClean="0">
              <a:solidFill>
                <a:srgbClr val="0000FF"/>
              </a:solidFill>
              <a:ea typeface="標楷體" pitchFamily="65" charset="-120"/>
            </a:endParaRPr>
          </a:p>
          <a:p>
            <a:pPr marL="911225" lvl="1" indent="-457200" eaLnBrk="1" hangingPunct="1">
              <a:spcBef>
                <a:spcPts val="1200"/>
              </a:spcBef>
              <a:buSzPct val="90000"/>
              <a:buFont typeface="Wingdings" pitchFamily="2" charset="2"/>
              <a:buChar char="n"/>
            </a:pPr>
            <a:r>
              <a:rPr lang="zh-TW" altLang="en-US" sz="2800" b="1" dirty="0" smtClean="0">
                <a:solidFill>
                  <a:srgbClr val="990033"/>
                </a:solidFill>
                <a:latin typeface="標楷體" pitchFamily="65" charset="-120"/>
                <a:ea typeface="標楷體" pitchFamily="65" charset="-120"/>
              </a:rPr>
              <a:t>採購金額</a:t>
            </a:r>
            <a:r>
              <a:rPr lang="zh-TW" altLang="en-US" sz="2800" b="1" dirty="0" smtClean="0">
                <a:solidFill>
                  <a:srgbClr val="0000FF"/>
                </a:solidFill>
                <a:latin typeface="標楷體" pitchFamily="65" charset="-120"/>
                <a:ea typeface="標楷體" pitchFamily="65" charset="-120"/>
              </a:rPr>
              <a:t>：公告金額</a:t>
            </a:r>
            <a:r>
              <a:rPr lang="en-US" altLang="zh-TW" sz="2800" b="1" dirty="0" smtClean="0">
                <a:solidFill>
                  <a:srgbClr val="0000FF"/>
                </a:solidFill>
                <a:latin typeface="標楷體" pitchFamily="65" charset="-120"/>
                <a:ea typeface="標楷體" pitchFamily="65" charset="-120"/>
              </a:rPr>
              <a:t>(100</a:t>
            </a:r>
            <a:r>
              <a:rPr lang="zh-TW" altLang="en-US" sz="2800" b="1" dirty="0" smtClean="0">
                <a:solidFill>
                  <a:srgbClr val="0000FF"/>
                </a:solidFill>
                <a:latin typeface="標楷體" pitchFamily="65" charset="-120"/>
                <a:ea typeface="標楷體" pitchFamily="65" charset="-120"/>
              </a:rPr>
              <a:t>萬元</a:t>
            </a:r>
            <a:r>
              <a:rPr lang="en-US" altLang="zh-TW" sz="2800" b="1" dirty="0" smtClean="0">
                <a:solidFill>
                  <a:srgbClr val="0000FF"/>
                </a:solidFill>
                <a:latin typeface="標楷體" pitchFamily="65" charset="-120"/>
                <a:ea typeface="標楷體" pitchFamily="65" charset="-120"/>
              </a:rPr>
              <a:t>) </a:t>
            </a:r>
            <a:r>
              <a:rPr lang="zh-TW" altLang="en-US" sz="2800" b="1" dirty="0" smtClean="0">
                <a:solidFill>
                  <a:srgbClr val="0000FF"/>
                </a:solidFill>
                <a:latin typeface="標楷體" pitchFamily="65" charset="-120"/>
                <a:ea typeface="標楷體" pitchFamily="65" charset="-120"/>
              </a:rPr>
              <a:t>、十分之一以下</a:t>
            </a:r>
            <a:r>
              <a:rPr lang="en-US" altLang="zh-TW" sz="2800" b="1" dirty="0" smtClean="0">
                <a:solidFill>
                  <a:srgbClr val="0000FF"/>
                </a:solidFill>
                <a:latin typeface="標楷體" pitchFamily="65" charset="-120"/>
                <a:ea typeface="標楷體" pitchFamily="65" charset="-120"/>
              </a:rPr>
              <a:t>(</a:t>
            </a:r>
            <a:r>
              <a:rPr lang="zh-TW" altLang="en-US" sz="2800" b="1" dirty="0" smtClean="0">
                <a:solidFill>
                  <a:srgbClr val="0000FF"/>
                </a:solidFill>
                <a:latin typeface="標楷體" pitchFamily="65" charset="-120"/>
                <a:ea typeface="標楷體" pitchFamily="65" charset="-120"/>
              </a:rPr>
              <a:t>小額採購</a:t>
            </a:r>
            <a:r>
              <a:rPr lang="en-US" altLang="zh-TW" sz="2800" b="1" dirty="0" smtClean="0">
                <a:solidFill>
                  <a:srgbClr val="0000FF"/>
                </a:solidFill>
                <a:latin typeface="標楷體" pitchFamily="65" charset="-120"/>
                <a:ea typeface="標楷體" pitchFamily="65" charset="-120"/>
              </a:rPr>
              <a:t>)</a:t>
            </a:r>
            <a:r>
              <a:rPr lang="zh-TW" altLang="en-US" sz="2800" b="1" dirty="0" smtClean="0">
                <a:solidFill>
                  <a:srgbClr val="0000FF"/>
                </a:solidFill>
                <a:latin typeface="標楷體" pitchFamily="65" charset="-120"/>
                <a:ea typeface="標楷體" pitchFamily="65" charset="-120"/>
              </a:rPr>
              <a:t>、逾公告金額十分之一但未達公告金額之採購或公告金額以上。</a:t>
            </a:r>
            <a:endParaRPr lang="en-US" altLang="zh-TW" sz="2800" b="1" dirty="0" smtClean="0">
              <a:solidFill>
                <a:srgbClr val="0000FF"/>
              </a:solidFill>
              <a:latin typeface="標楷體" pitchFamily="65" charset="-120"/>
              <a:ea typeface="標楷體" pitchFamily="65" charset="-120"/>
            </a:endParaRPr>
          </a:p>
        </p:txBody>
      </p:sp>
    </p:spTree>
    <p:extLst>
      <p:ext uri="{BB962C8B-B14F-4D97-AF65-F5344CB8AC3E}">
        <p14:creationId xmlns="" xmlns:p14="http://schemas.microsoft.com/office/powerpoint/2010/main" val="894223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5BC47057-C3D4-47BA-8479-E0413687F120}" type="slidenum">
              <a:rPr lang="en-US" altLang="zh-TW"/>
              <a:pPr>
                <a:defRPr/>
              </a:pPr>
              <a:t>11</a:t>
            </a:fld>
            <a:endParaRPr lang="en-US" altLang="zh-TW"/>
          </a:p>
        </p:txBody>
      </p:sp>
      <p:sp>
        <p:nvSpPr>
          <p:cNvPr id="6147" name="Rectangle 2"/>
          <p:cNvSpPr>
            <a:spLocks noGrp="1" noChangeArrowheads="1"/>
          </p:cNvSpPr>
          <p:nvPr>
            <p:ph type="title"/>
          </p:nvPr>
        </p:nvSpPr>
        <p:spPr>
          <a:xfrm>
            <a:off x="595476" y="115994"/>
            <a:ext cx="7793038" cy="1143000"/>
          </a:xfrm>
        </p:spPr>
        <p:txBody>
          <a:bodyPr/>
          <a:lstStyle/>
          <a:p>
            <a:pPr algn="ctr" eaLnBrk="1" hangingPunct="1"/>
            <a:r>
              <a:rPr lang="zh-TW" altLang="en-US" b="1" dirty="0" smtClean="0">
                <a:solidFill>
                  <a:srgbClr val="002060"/>
                </a:solidFill>
                <a:latin typeface="標楷體" pitchFamily="65" charset="-120"/>
                <a:ea typeface="標楷體" pitchFamily="65" charset="-120"/>
              </a:rPr>
              <a:t>採購標的屬性分類</a:t>
            </a:r>
          </a:p>
        </p:txBody>
      </p:sp>
      <p:sp>
        <p:nvSpPr>
          <p:cNvPr id="6148" name="Rectangle 3"/>
          <p:cNvSpPr>
            <a:spLocks noGrp="1" noChangeArrowheads="1"/>
          </p:cNvSpPr>
          <p:nvPr>
            <p:ph type="body" idx="1"/>
          </p:nvPr>
        </p:nvSpPr>
        <p:spPr>
          <a:xfrm>
            <a:off x="0" y="1071546"/>
            <a:ext cx="8750299" cy="5400675"/>
          </a:xfrm>
          <a:noFill/>
        </p:spPr>
        <p:txBody>
          <a:bodyPr/>
          <a:lstStyle/>
          <a:p>
            <a:pPr marL="911225" lvl="1" indent="-457200" eaLnBrk="1" hangingPunct="1">
              <a:spcBef>
                <a:spcPts val="600"/>
              </a:spcBef>
              <a:buSzPct val="90000"/>
              <a:buFont typeface="Wingdings" pitchFamily="2" charset="2"/>
              <a:buChar char="n"/>
            </a:pPr>
            <a:r>
              <a:rPr lang="zh-TW" altLang="zh-TW" sz="2400" b="1" dirty="0" smtClean="0">
                <a:solidFill>
                  <a:srgbClr val="990033"/>
                </a:solidFill>
                <a:latin typeface="標楷體" pitchFamily="65" charset="-120"/>
                <a:ea typeface="標楷體" pitchFamily="65" charset="-120"/>
              </a:rPr>
              <a:t>採購</a:t>
            </a:r>
            <a:r>
              <a:rPr lang="zh-TW" altLang="en-US" sz="2400" b="1" dirty="0" smtClean="0">
                <a:solidFill>
                  <a:srgbClr val="990033"/>
                </a:solidFill>
                <a:latin typeface="標楷體" pitchFamily="65" charset="-120"/>
                <a:ea typeface="標楷體" pitchFamily="65" charset="-120"/>
              </a:rPr>
              <a:t>標的分類</a:t>
            </a:r>
            <a:endParaRPr lang="en-US" altLang="zh-TW" sz="2400" b="1" dirty="0" smtClean="0">
              <a:solidFill>
                <a:srgbClr val="990033"/>
              </a:solidFill>
              <a:latin typeface="標楷體" pitchFamily="65" charset="-120"/>
              <a:ea typeface="標楷體" pitchFamily="65" charset="-120"/>
            </a:endParaRPr>
          </a:p>
          <a:p>
            <a:pPr marL="1263650" lvl="2" indent="-457200" eaLnBrk="1" hangingPunct="1">
              <a:spcBef>
                <a:spcPts val="600"/>
              </a:spcBef>
              <a:buSzPct val="90000"/>
            </a:pPr>
            <a:r>
              <a:rPr lang="zh-TW" altLang="zh-TW" sz="2400" b="1" dirty="0" smtClean="0">
                <a:solidFill>
                  <a:srgbClr val="990033"/>
                </a:solidFill>
                <a:latin typeface="標楷體" pitchFamily="65" charset="-120"/>
                <a:ea typeface="標楷體" pitchFamily="65" charset="-120"/>
              </a:rPr>
              <a:t>工程</a:t>
            </a:r>
            <a:r>
              <a:rPr lang="zh-TW" altLang="zh-TW" sz="2400" b="1" dirty="0" smtClean="0">
                <a:solidFill>
                  <a:srgbClr val="0000FF"/>
                </a:solidFill>
                <a:ea typeface="標楷體" pitchFamily="65" charset="-120"/>
              </a:rPr>
              <a:t>之定作</a:t>
            </a:r>
            <a:endParaRPr lang="en-US" altLang="zh-TW" sz="2400" b="1" dirty="0" smtClean="0">
              <a:solidFill>
                <a:srgbClr val="0000FF"/>
              </a:solidFill>
              <a:ea typeface="標楷體" pitchFamily="65" charset="-120"/>
            </a:endParaRPr>
          </a:p>
          <a:p>
            <a:pPr marL="1263650" lvl="2" indent="-457200" eaLnBrk="1" hangingPunct="1">
              <a:spcBef>
                <a:spcPts val="600"/>
              </a:spcBef>
              <a:buSzPct val="90000"/>
            </a:pPr>
            <a:r>
              <a:rPr lang="zh-TW" altLang="zh-TW" sz="2400" b="1" dirty="0" smtClean="0">
                <a:solidFill>
                  <a:srgbClr val="990033"/>
                </a:solidFill>
                <a:latin typeface="標楷體" pitchFamily="65" charset="-120"/>
                <a:ea typeface="標楷體" pitchFamily="65" charset="-120"/>
              </a:rPr>
              <a:t>財物</a:t>
            </a:r>
            <a:r>
              <a:rPr lang="zh-TW" altLang="zh-TW" sz="2400" b="1" dirty="0" smtClean="0">
                <a:solidFill>
                  <a:srgbClr val="0000FF"/>
                </a:solidFill>
                <a:ea typeface="標楷體" pitchFamily="65" charset="-120"/>
              </a:rPr>
              <a:t>之買受、定製、承租</a:t>
            </a:r>
            <a:endParaRPr lang="en-US" altLang="zh-TW" sz="2400" b="1" dirty="0" smtClean="0">
              <a:solidFill>
                <a:srgbClr val="0000FF"/>
              </a:solidFill>
              <a:ea typeface="標楷體" pitchFamily="65" charset="-120"/>
            </a:endParaRPr>
          </a:p>
          <a:p>
            <a:pPr marL="1263650" lvl="2" indent="-457200" eaLnBrk="1" hangingPunct="1">
              <a:spcBef>
                <a:spcPts val="600"/>
              </a:spcBef>
              <a:buSzPct val="90000"/>
            </a:pPr>
            <a:r>
              <a:rPr lang="zh-TW" altLang="zh-TW" sz="2400" b="1" dirty="0" smtClean="0">
                <a:solidFill>
                  <a:srgbClr val="990033"/>
                </a:solidFill>
                <a:latin typeface="標楷體" pitchFamily="65" charset="-120"/>
                <a:ea typeface="標楷體" pitchFamily="65" charset="-120"/>
              </a:rPr>
              <a:t>勞務</a:t>
            </a:r>
            <a:r>
              <a:rPr lang="zh-TW" altLang="zh-TW" sz="2400" b="1" dirty="0" smtClean="0">
                <a:solidFill>
                  <a:srgbClr val="0000FF"/>
                </a:solidFill>
                <a:ea typeface="標楷體" pitchFamily="65" charset="-120"/>
              </a:rPr>
              <a:t>之委任或僱傭等</a:t>
            </a:r>
            <a:endParaRPr lang="en-US" altLang="zh-TW" sz="2400" b="1" dirty="0" smtClean="0">
              <a:solidFill>
                <a:srgbClr val="0000FF"/>
              </a:solidFill>
              <a:ea typeface="標楷體" pitchFamily="65" charset="-120"/>
            </a:endParaRPr>
          </a:p>
          <a:p>
            <a:pPr marL="911225" lvl="1" indent="-457200" eaLnBrk="1" hangingPunct="1">
              <a:spcBef>
                <a:spcPts val="600"/>
              </a:spcBef>
              <a:buSzPct val="90000"/>
              <a:buFont typeface="Wingdings" pitchFamily="2" charset="2"/>
              <a:buChar char="n"/>
            </a:pPr>
            <a:r>
              <a:rPr lang="zh-TW" altLang="en-US" sz="2400" b="1" u="sng" dirty="0" smtClean="0">
                <a:solidFill>
                  <a:srgbClr val="990033"/>
                </a:solidFill>
                <a:latin typeface="標楷體" pitchFamily="65" charset="-120"/>
                <a:ea typeface="標楷體" pitchFamily="65" charset="-120"/>
              </a:rPr>
              <a:t>工程</a:t>
            </a:r>
            <a:r>
              <a:rPr lang="en-US" altLang="zh-TW" sz="2400" b="1" dirty="0" smtClean="0">
                <a:solidFill>
                  <a:srgbClr val="0000FF"/>
                </a:solidFill>
                <a:ea typeface="標楷體" pitchFamily="65" charset="-120"/>
              </a:rPr>
              <a:t>--</a:t>
            </a:r>
            <a:r>
              <a:rPr lang="zh-TW" altLang="en-US" sz="2400" b="1" dirty="0" smtClean="0">
                <a:solidFill>
                  <a:srgbClr val="0000FF"/>
                </a:solidFill>
                <a:ea typeface="標楷體" pitchFamily="65" charset="-120"/>
              </a:rPr>
              <a:t>所稱工程，指在</a:t>
            </a:r>
            <a:r>
              <a:rPr lang="zh-TW" altLang="en-US" sz="2400" b="1" dirty="0" smtClean="0">
                <a:solidFill>
                  <a:srgbClr val="FF0000"/>
                </a:solidFill>
                <a:ea typeface="標楷體" pitchFamily="65" charset="-120"/>
              </a:rPr>
              <a:t>地面上下新建、增建、改建、修建、拆除構造物與其所屬設備及改變自然環境之行為</a:t>
            </a:r>
            <a:r>
              <a:rPr lang="zh-TW" altLang="en-US" sz="2400" b="1" dirty="0" smtClean="0">
                <a:solidFill>
                  <a:srgbClr val="0000FF"/>
                </a:solidFill>
                <a:ea typeface="標楷體" pitchFamily="65" charset="-120"/>
              </a:rPr>
              <a:t>，包括建築、土木、水利、環境、交通、機械、電氣、化工及其他經主管機關認定之工程。</a:t>
            </a:r>
            <a:endParaRPr lang="en-US" altLang="zh-TW" sz="2400" b="1" dirty="0" smtClean="0">
              <a:solidFill>
                <a:srgbClr val="0000FF"/>
              </a:solidFill>
              <a:ea typeface="標楷體" pitchFamily="65" charset="-120"/>
            </a:endParaRPr>
          </a:p>
          <a:p>
            <a:pPr marL="911225" lvl="1" indent="-457200" eaLnBrk="1" hangingPunct="1">
              <a:spcBef>
                <a:spcPts val="600"/>
              </a:spcBef>
              <a:buSzPct val="90000"/>
              <a:buFont typeface="Wingdings" pitchFamily="2" charset="2"/>
              <a:buChar char="n"/>
            </a:pPr>
            <a:r>
              <a:rPr lang="zh-TW" altLang="zh-TW" sz="2400" b="1" u="sng" dirty="0" smtClean="0">
                <a:solidFill>
                  <a:srgbClr val="990033"/>
                </a:solidFill>
                <a:latin typeface="標楷體" pitchFamily="65" charset="-120"/>
                <a:ea typeface="標楷體" pitchFamily="65" charset="-120"/>
              </a:rPr>
              <a:t>財物</a:t>
            </a:r>
            <a:r>
              <a:rPr lang="en-US" altLang="zh-TW" sz="2400" b="1" dirty="0" smtClean="0">
                <a:solidFill>
                  <a:srgbClr val="0000FF"/>
                </a:solidFill>
                <a:ea typeface="標楷體" pitchFamily="65" charset="-120"/>
              </a:rPr>
              <a:t>--</a:t>
            </a:r>
            <a:r>
              <a:rPr lang="zh-TW" altLang="en-US" sz="2400" b="1" dirty="0" smtClean="0">
                <a:solidFill>
                  <a:srgbClr val="0000FF"/>
                </a:solidFill>
                <a:ea typeface="標楷體" pitchFamily="65" charset="-120"/>
              </a:rPr>
              <a:t>指各種</a:t>
            </a:r>
            <a:r>
              <a:rPr lang="zh-TW" altLang="en-US" sz="2400" b="1" dirty="0" smtClean="0">
                <a:solidFill>
                  <a:srgbClr val="FF0000"/>
                </a:solidFill>
                <a:ea typeface="標楷體" pitchFamily="65" charset="-120"/>
              </a:rPr>
              <a:t>物品（生鮮農漁產品除外）、材料、設備、機具與其他動產、不動產、權利</a:t>
            </a:r>
            <a:r>
              <a:rPr lang="zh-TW" altLang="en-US" sz="2400" b="1" dirty="0" smtClean="0">
                <a:solidFill>
                  <a:srgbClr val="0000FF"/>
                </a:solidFill>
                <a:ea typeface="標楷體" pitchFamily="65" charset="-120"/>
              </a:rPr>
              <a:t>及其他經主管機關認定之財物。</a:t>
            </a:r>
            <a:endParaRPr lang="en-US" altLang="zh-TW" sz="2400" b="1" dirty="0" smtClean="0">
              <a:solidFill>
                <a:srgbClr val="0000FF"/>
              </a:solidFill>
              <a:ea typeface="標楷體" pitchFamily="65" charset="-120"/>
            </a:endParaRPr>
          </a:p>
          <a:p>
            <a:pPr marL="911225" lvl="1" indent="-457200" eaLnBrk="1" hangingPunct="1">
              <a:spcBef>
                <a:spcPts val="600"/>
              </a:spcBef>
              <a:buSzPct val="90000"/>
              <a:buFont typeface="Wingdings" pitchFamily="2" charset="2"/>
              <a:buChar char="n"/>
            </a:pPr>
            <a:r>
              <a:rPr lang="zh-TW" altLang="en-US" sz="2400" b="1" u="sng" dirty="0" smtClean="0">
                <a:solidFill>
                  <a:srgbClr val="990033"/>
                </a:solidFill>
                <a:latin typeface="標楷體" pitchFamily="65" charset="-120"/>
                <a:ea typeface="標楷體" pitchFamily="65" charset="-120"/>
              </a:rPr>
              <a:t>勞務</a:t>
            </a:r>
            <a:r>
              <a:rPr lang="en-US" altLang="zh-TW" sz="2400" b="1" dirty="0" smtClean="0">
                <a:solidFill>
                  <a:srgbClr val="0000FF"/>
                </a:solidFill>
                <a:ea typeface="標楷體" pitchFamily="65" charset="-120"/>
              </a:rPr>
              <a:t>--</a:t>
            </a:r>
            <a:r>
              <a:rPr lang="zh-TW" altLang="en-US" sz="2400" b="1" dirty="0" smtClean="0">
                <a:solidFill>
                  <a:srgbClr val="0000FF"/>
                </a:solidFill>
                <a:ea typeface="標楷體" pitchFamily="65" charset="-120"/>
              </a:rPr>
              <a:t>指</a:t>
            </a:r>
            <a:r>
              <a:rPr lang="zh-TW" altLang="en-US" sz="2400" b="1" dirty="0" smtClean="0">
                <a:solidFill>
                  <a:srgbClr val="FF0000"/>
                </a:solidFill>
                <a:ea typeface="標楷體" pitchFamily="65" charset="-120"/>
              </a:rPr>
              <a:t>專業服務、技術服務、資訊服務、研究發展、營運管理、維修、訓練、勞力</a:t>
            </a:r>
            <a:r>
              <a:rPr lang="zh-TW" altLang="en-US" sz="2400" b="1" dirty="0" smtClean="0">
                <a:solidFill>
                  <a:srgbClr val="0000FF"/>
                </a:solidFill>
                <a:ea typeface="標楷體" pitchFamily="65" charset="-120"/>
              </a:rPr>
              <a:t>及其他經主管機關認定之勞務。</a:t>
            </a:r>
            <a:endParaRPr lang="zh-TW" altLang="en-US" sz="2800" b="1" dirty="0" smtClean="0">
              <a:solidFill>
                <a:srgbClr val="0000FF"/>
              </a:solidFill>
              <a:ea typeface="標楷體" pitchFamily="65" charset="-120"/>
            </a:endParaRPr>
          </a:p>
        </p:txBody>
      </p:sp>
    </p:spTree>
    <p:extLst>
      <p:ext uri="{BB962C8B-B14F-4D97-AF65-F5344CB8AC3E}">
        <p14:creationId xmlns="" xmlns:p14="http://schemas.microsoft.com/office/powerpoint/2010/main" val="421091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8">
                                            <p:txEl>
                                              <p:pRg st="4" end="4"/>
                                            </p:txEl>
                                          </p:spTgt>
                                        </p:tgtEl>
                                        <p:attrNameLst>
                                          <p:attrName>style.visibility</p:attrName>
                                        </p:attrNameLst>
                                      </p:cBhvr>
                                      <p:to>
                                        <p:strVal val="visible"/>
                                      </p:to>
                                    </p:set>
                                    <p:animEffect transition="in" filter="slide(fromBottom)">
                                      <p:cBhvr>
                                        <p:cTn id="7" dur="1000"/>
                                        <p:tgtEl>
                                          <p:spTgt spid="614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148">
                                            <p:txEl>
                                              <p:pRg st="5" end="5"/>
                                            </p:txEl>
                                          </p:spTgt>
                                        </p:tgtEl>
                                        <p:attrNameLst>
                                          <p:attrName>style.visibility</p:attrName>
                                        </p:attrNameLst>
                                      </p:cBhvr>
                                      <p:to>
                                        <p:strVal val="visible"/>
                                      </p:to>
                                    </p:set>
                                    <p:animEffect transition="in" filter="slide(fromBottom)">
                                      <p:cBhvr>
                                        <p:cTn id="12" dur="1000"/>
                                        <p:tgtEl>
                                          <p:spTgt spid="614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148">
                                            <p:txEl>
                                              <p:pRg st="6" end="6"/>
                                            </p:txEl>
                                          </p:spTgt>
                                        </p:tgtEl>
                                        <p:attrNameLst>
                                          <p:attrName>style.visibility</p:attrName>
                                        </p:attrNameLst>
                                      </p:cBhvr>
                                      <p:to>
                                        <p:strVal val="visible"/>
                                      </p:to>
                                    </p:set>
                                    <p:animEffect transition="in" filter="slide(fromBottom)">
                                      <p:cBhvr>
                                        <p:cTn id="17" dur="1000"/>
                                        <p:tgtEl>
                                          <p:spTgt spid="6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44D67D64-75F4-4380-9C4D-C11E4B377847}" type="slidenum">
              <a:rPr lang="en-US" altLang="zh-TW"/>
              <a:pPr>
                <a:defRPr/>
              </a:pPr>
              <a:t>12</a:t>
            </a:fld>
            <a:endParaRPr lang="en-US" altLang="zh-TW"/>
          </a:p>
        </p:txBody>
      </p:sp>
      <p:sp>
        <p:nvSpPr>
          <p:cNvPr id="7171" name="Rectangle 2"/>
          <p:cNvSpPr>
            <a:spLocks noGrp="1" noChangeArrowheads="1"/>
          </p:cNvSpPr>
          <p:nvPr>
            <p:ph type="title"/>
          </p:nvPr>
        </p:nvSpPr>
        <p:spPr/>
        <p:txBody>
          <a:bodyPr/>
          <a:lstStyle/>
          <a:p>
            <a:pPr algn="ctr" eaLnBrk="1" hangingPunct="1"/>
            <a:r>
              <a:rPr lang="zh-TW" altLang="en-US" b="1" dirty="0" smtClean="0">
                <a:solidFill>
                  <a:srgbClr val="002060"/>
                </a:solidFill>
                <a:latin typeface="標楷體" pitchFamily="65" charset="-120"/>
                <a:ea typeface="標楷體" pitchFamily="65" charset="-120"/>
              </a:rPr>
              <a:t>採購標的屬性分類</a:t>
            </a:r>
          </a:p>
        </p:txBody>
      </p:sp>
      <p:sp>
        <p:nvSpPr>
          <p:cNvPr id="7172" name="Rectangle 3"/>
          <p:cNvSpPr>
            <a:spLocks noGrp="1" noChangeArrowheads="1"/>
          </p:cNvSpPr>
          <p:nvPr>
            <p:ph type="body" idx="1"/>
          </p:nvPr>
        </p:nvSpPr>
        <p:spPr>
          <a:xfrm>
            <a:off x="357158" y="1357298"/>
            <a:ext cx="8515352" cy="4530725"/>
          </a:xfrm>
          <a:noFill/>
        </p:spPr>
        <p:txBody>
          <a:bodyPr/>
          <a:lstStyle/>
          <a:p>
            <a:pPr marL="911225" lvl="1" indent="-457200" eaLnBrk="1" hangingPunct="1">
              <a:spcBef>
                <a:spcPts val="600"/>
              </a:spcBef>
              <a:buSzPct val="90000"/>
              <a:buFont typeface="Wingdings" pitchFamily="2" charset="2"/>
              <a:buChar char="n"/>
            </a:pPr>
            <a:r>
              <a:rPr lang="zh-TW" altLang="zh-TW" sz="2800" b="1" dirty="0" smtClean="0">
                <a:solidFill>
                  <a:schemeClr val="tx1"/>
                </a:solidFill>
                <a:latin typeface="標楷體" pitchFamily="65" charset="-120"/>
                <a:ea typeface="標楷體" pitchFamily="65" charset="-120"/>
              </a:rPr>
              <a:t>採購</a:t>
            </a:r>
            <a:r>
              <a:rPr lang="zh-TW" altLang="en-US" sz="2800" b="1" dirty="0" smtClean="0">
                <a:solidFill>
                  <a:schemeClr val="tx1"/>
                </a:solidFill>
                <a:latin typeface="標楷體" pitchFamily="65" charset="-120"/>
                <a:ea typeface="標楷體" pitchFamily="65" charset="-120"/>
              </a:rPr>
              <a:t>採購兼有工程、財物、勞務二種以上性質，</a:t>
            </a:r>
            <a:r>
              <a:rPr lang="zh-TW" altLang="en-US" sz="2800" b="1" dirty="0" smtClean="0">
                <a:solidFill>
                  <a:srgbClr val="FF33CC"/>
                </a:solidFill>
                <a:latin typeface="標楷體" pitchFamily="65" charset="-120"/>
                <a:ea typeface="標楷體" pitchFamily="65" charset="-120"/>
              </a:rPr>
              <a:t>難以認定其歸屬者</a:t>
            </a:r>
            <a:r>
              <a:rPr lang="zh-TW" altLang="en-US" sz="2800" b="1" dirty="0" smtClean="0">
                <a:solidFill>
                  <a:schemeClr val="tx1"/>
                </a:solidFill>
                <a:latin typeface="標楷體" pitchFamily="65" charset="-120"/>
                <a:ea typeface="標楷體" pitchFamily="65" charset="-120"/>
              </a:rPr>
              <a:t>，按其性質所占預算金額比率最高者歸屬之。</a:t>
            </a:r>
            <a:endParaRPr lang="en-US" altLang="zh-TW" sz="2800" b="1" dirty="0" smtClean="0">
              <a:solidFill>
                <a:schemeClr val="tx1"/>
              </a:solidFill>
              <a:latin typeface="標楷體" pitchFamily="65" charset="-120"/>
              <a:ea typeface="標楷體" pitchFamily="65" charset="-120"/>
            </a:endParaRPr>
          </a:p>
          <a:p>
            <a:pPr marL="911225" lvl="1" indent="-457200" eaLnBrk="1" hangingPunct="1">
              <a:spcBef>
                <a:spcPts val="600"/>
              </a:spcBef>
              <a:buSzPct val="90000"/>
              <a:buFont typeface="Wingdings" pitchFamily="2" charset="2"/>
              <a:buNone/>
            </a:pPr>
            <a:r>
              <a:rPr lang="en-US" altLang="zh-TW" sz="2800" b="1" dirty="0" smtClean="0">
                <a:solidFill>
                  <a:srgbClr val="0000FF"/>
                </a:solidFill>
                <a:ea typeface="標楷體" pitchFamily="65" charset="-120"/>
              </a:rPr>
              <a:t>#</a:t>
            </a:r>
            <a:r>
              <a:rPr lang="zh-TW" altLang="en-US" sz="2800" b="1" dirty="0" smtClean="0">
                <a:solidFill>
                  <a:srgbClr val="0000FF"/>
                </a:solidFill>
                <a:ea typeface="標楷體" pitchFamily="65" charset="-120"/>
              </a:rPr>
              <a:t>  屬性歸類錯誤，則公告將刋登錯誤之公告區，影響廠商無法得知正確採購訊息</a:t>
            </a:r>
            <a:r>
              <a:rPr lang="zh-TW" altLang="en-US" sz="2800" dirty="0" smtClean="0">
                <a:solidFill>
                  <a:srgbClr val="000099"/>
                </a:solidFill>
              </a:rPr>
              <a:t>。</a:t>
            </a:r>
            <a:endParaRPr lang="en-US" altLang="zh-TW" sz="2800" dirty="0" smtClean="0">
              <a:solidFill>
                <a:srgbClr val="000099"/>
              </a:solidFill>
            </a:endParaRPr>
          </a:p>
          <a:p>
            <a:pPr marL="911225" lvl="1" indent="-457200" eaLnBrk="1" hangingPunct="1">
              <a:spcBef>
                <a:spcPts val="600"/>
              </a:spcBef>
              <a:buSzPct val="90000"/>
              <a:buFont typeface="Wingdings" pitchFamily="2" charset="2"/>
              <a:buNone/>
            </a:pPr>
            <a:r>
              <a:rPr lang="en-US" altLang="zh-TW" sz="2800" b="1" dirty="0" smtClean="0">
                <a:solidFill>
                  <a:srgbClr val="C00000"/>
                </a:solidFill>
                <a:ea typeface="標楷體" pitchFamily="65" charset="-120"/>
              </a:rPr>
              <a:t>Q </a:t>
            </a:r>
            <a:r>
              <a:rPr lang="zh-TW" altLang="en-US" sz="2800" b="1" dirty="0" smtClean="0">
                <a:solidFill>
                  <a:srgbClr val="C00000"/>
                </a:solidFill>
                <a:ea typeface="標楷體" pitchFamily="65" charset="-120"/>
              </a:rPr>
              <a:t>：</a:t>
            </a:r>
            <a:r>
              <a:rPr lang="zh-TW" altLang="en-US" sz="2800" b="1" dirty="0" smtClean="0">
                <a:ea typeface="標楷體" pitchFamily="65" charset="-120"/>
              </a:rPr>
              <a:t>教育局補助</a:t>
            </a:r>
            <a:r>
              <a:rPr lang="en-US" altLang="zh-TW" sz="2800" b="1" dirty="0" smtClean="0">
                <a:ea typeface="標楷體" pitchFamily="65" charset="-120"/>
              </a:rPr>
              <a:t>50</a:t>
            </a:r>
            <a:r>
              <a:rPr lang="zh-TW" altLang="en-US" sz="2800" b="1" dirty="0" smtClean="0">
                <a:ea typeface="標楷體" pitchFamily="65" charset="-120"/>
              </a:rPr>
              <a:t>萬元採購兒童遊戲器材</a:t>
            </a:r>
            <a:r>
              <a:rPr lang="zh-TW" altLang="en-US" sz="2800" dirty="0" smtClean="0">
                <a:solidFill>
                  <a:srgbClr val="FF33CC"/>
                </a:solidFill>
                <a:latin typeface="標楷體" pitchFamily="65" charset="-120"/>
              </a:rPr>
              <a:t>→ </a:t>
            </a:r>
            <a:r>
              <a:rPr lang="zh-TW" altLang="en-US" sz="2800" b="1" dirty="0" smtClean="0">
                <a:solidFill>
                  <a:srgbClr val="C00000"/>
                </a:solidFill>
                <a:ea typeface="標楷體" pitchFamily="65" charset="-120"/>
              </a:rPr>
              <a:t>工程還是財物？</a:t>
            </a:r>
            <a:endParaRPr lang="en-US" altLang="zh-TW" sz="2800" b="1" dirty="0" smtClean="0">
              <a:solidFill>
                <a:srgbClr val="C00000"/>
              </a:solidFill>
              <a:ea typeface="標楷體" pitchFamily="65" charset="-120"/>
            </a:endParaRPr>
          </a:p>
          <a:p>
            <a:pPr marL="911225" lvl="1" indent="-457200" eaLnBrk="1" hangingPunct="1">
              <a:spcBef>
                <a:spcPts val="600"/>
              </a:spcBef>
              <a:buSzPct val="90000"/>
              <a:buFont typeface="Wingdings" pitchFamily="2" charset="2"/>
              <a:buNone/>
            </a:pPr>
            <a:r>
              <a:rPr lang="en-US" altLang="zh-TW" sz="2800" dirty="0" smtClean="0">
                <a:solidFill>
                  <a:srgbClr val="FF33CC"/>
                </a:solidFill>
                <a:latin typeface="標楷體" pitchFamily="65" charset="-120"/>
              </a:rPr>
              <a:t>(</a:t>
            </a:r>
            <a:r>
              <a:rPr lang="zh-TW" altLang="en-US" sz="2800" b="1" dirty="0" smtClean="0">
                <a:solidFill>
                  <a:srgbClr val="0000FF"/>
                </a:solidFill>
                <a:ea typeface="標楷體" pitchFamily="65" charset="-120"/>
              </a:rPr>
              <a:t>不違反採購法規定之範圍內，得基於</a:t>
            </a:r>
            <a:r>
              <a:rPr lang="zh-TW" altLang="en-US" sz="2800" b="1" dirty="0" smtClean="0">
                <a:solidFill>
                  <a:srgbClr val="C00000"/>
                </a:solidFill>
                <a:ea typeface="標楷體" pitchFamily="65" charset="-120"/>
              </a:rPr>
              <a:t>公共利益</a:t>
            </a:r>
            <a:r>
              <a:rPr lang="zh-TW" altLang="en-US" sz="2800" b="1" dirty="0" smtClean="0">
                <a:solidFill>
                  <a:srgbClr val="0000FF"/>
                </a:solidFill>
                <a:ea typeface="標楷體" pitchFamily="65" charset="-120"/>
              </a:rPr>
              <a:t>、</a:t>
            </a:r>
            <a:r>
              <a:rPr lang="zh-TW" altLang="en-US" sz="2800" b="1" dirty="0" smtClean="0">
                <a:solidFill>
                  <a:srgbClr val="C00000"/>
                </a:solidFill>
                <a:ea typeface="標楷體" pitchFamily="65" charset="-120"/>
              </a:rPr>
              <a:t>採購效益</a:t>
            </a:r>
            <a:r>
              <a:rPr lang="zh-TW" altLang="en-US" sz="2800" b="1" dirty="0" smtClean="0">
                <a:solidFill>
                  <a:srgbClr val="0000FF"/>
                </a:solidFill>
                <a:ea typeface="標楷體" pitchFamily="65" charset="-120"/>
              </a:rPr>
              <a:t>或</a:t>
            </a:r>
            <a:r>
              <a:rPr lang="zh-TW" altLang="en-US" sz="2800" b="1" dirty="0" smtClean="0">
                <a:solidFill>
                  <a:srgbClr val="C00000"/>
                </a:solidFill>
                <a:ea typeface="標楷體" pitchFamily="65" charset="-120"/>
              </a:rPr>
              <a:t>專業判斷</a:t>
            </a:r>
            <a:r>
              <a:rPr lang="zh-TW" altLang="en-US" sz="2800" b="1" dirty="0" smtClean="0">
                <a:solidFill>
                  <a:srgbClr val="0000FF"/>
                </a:solidFill>
                <a:ea typeface="標楷體" pitchFamily="65" charset="-120"/>
              </a:rPr>
              <a:t>之考量，為適當之</a:t>
            </a:r>
            <a:r>
              <a:rPr lang="zh-TW" altLang="en-US" sz="2800" b="1" dirty="0" smtClean="0">
                <a:solidFill>
                  <a:srgbClr val="C00000"/>
                </a:solidFill>
                <a:ea typeface="標楷體" pitchFamily="65" charset="-120"/>
              </a:rPr>
              <a:t>採購決定</a:t>
            </a:r>
            <a:r>
              <a:rPr lang="zh-TW" altLang="en-US" sz="2800" b="1" dirty="0" smtClean="0">
                <a:solidFill>
                  <a:srgbClr val="0000FF"/>
                </a:solidFill>
                <a:ea typeface="標楷體" pitchFamily="65" charset="-120"/>
              </a:rPr>
              <a:t>。</a:t>
            </a:r>
            <a:r>
              <a:rPr lang="en-US" altLang="zh-TW" sz="2800" dirty="0" smtClean="0">
                <a:solidFill>
                  <a:srgbClr val="FF33CC"/>
                </a:solidFill>
                <a:latin typeface="標楷體" pitchFamily="65" charset="-120"/>
              </a:rPr>
              <a:t>)</a:t>
            </a:r>
            <a:r>
              <a:rPr lang="zh-TW" altLang="en-US" sz="2800" dirty="0" smtClean="0">
                <a:solidFill>
                  <a:srgbClr val="FF33CC"/>
                </a:solidFill>
                <a:latin typeface="標楷體" pitchFamily="65" charset="-120"/>
              </a:rPr>
              <a:t> </a:t>
            </a:r>
            <a:endParaRPr lang="zh-TW" altLang="en-US" sz="2800" b="1" dirty="0" smtClean="0">
              <a:solidFill>
                <a:srgbClr val="0000FF"/>
              </a:solidFill>
              <a:ea typeface="標楷體" pitchFamily="65" charset="-120"/>
            </a:endParaRPr>
          </a:p>
        </p:txBody>
      </p:sp>
    </p:spTree>
    <p:extLst>
      <p:ext uri="{BB962C8B-B14F-4D97-AF65-F5344CB8AC3E}">
        <p14:creationId xmlns="" xmlns:p14="http://schemas.microsoft.com/office/powerpoint/2010/main" val="158477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172">
                                            <p:txEl>
                                              <p:pRg st="2" end="2"/>
                                            </p:txEl>
                                          </p:spTgt>
                                        </p:tgtEl>
                                        <p:attrNameLst>
                                          <p:attrName>style.visibility</p:attrName>
                                        </p:attrNameLst>
                                      </p:cBhvr>
                                      <p:to>
                                        <p:strVal val="visible"/>
                                      </p:to>
                                    </p:set>
                                    <p:animEffect transition="in" filter="slide(fromBottom)">
                                      <p:cBhvr>
                                        <p:cTn id="7" dur="1000"/>
                                        <p:tgtEl>
                                          <p:spTgt spid="717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172">
                                            <p:txEl>
                                              <p:pRg st="3" end="3"/>
                                            </p:txEl>
                                          </p:spTgt>
                                        </p:tgtEl>
                                        <p:attrNameLst>
                                          <p:attrName>style.visibility</p:attrName>
                                        </p:attrNameLst>
                                      </p:cBhvr>
                                      <p:to>
                                        <p:strVal val="visible"/>
                                      </p:to>
                                    </p:set>
                                    <p:animEffect transition="in" filter="slide(fromBottom)">
                                      <p:cBhvr>
                                        <p:cTn id="12" dur="1000"/>
                                        <p:tgtEl>
                                          <p:spTgt spid="71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idx="4294967295"/>
          </p:nvPr>
        </p:nvSpPr>
        <p:spPr>
          <a:xfrm>
            <a:off x="755650" y="692150"/>
            <a:ext cx="3744913" cy="792163"/>
          </a:xfrm>
        </p:spPr>
        <p:txBody>
          <a:bodyPr bIns="91440"/>
          <a:lstStyle/>
          <a:p>
            <a:pPr eaLnBrk="1" hangingPunct="1"/>
            <a:r>
              <a:rPr lang="zh-TW" altLang="en-US" sz="4000" smtClean="0">
                <a:solidFill>
                  <a:srgbClr val="3333FF"/>
                </a:solidFill>
                <a:latin typeface="標楷體" pitchFamily="65" charset="-120"/>
                <a:ea typeface="標楷體" pitchFamily="65" charset="-120"/>
              </a:rPr>
              <a:t>採購作業程序：</a:t>
            </a:r>
          </a:p>
        </p:txBody>
      </p:sp>
      <p:sp>
        <p:nvSpPr>
          <p:cNvPr id="230404" name="AutoShape 3"/>
          <p:cNvSpPr>
            <a:spLocks noChangeArrowheads="1"/>
          </p:cNvSpPr>
          <p:nvPr/>
        </p:nvSpPr>
        <p:spPr bwMode="auto">
          <a:xfrm>
            <a:off x="6588125" y="1844675"/>
            <a:ext cx="2286000" cy="2743200"/>
          </a:xfrm>
          <a:prstGeom prst="homePlate">
            <a:avLst>
              <a:gd name="adj" fmla="val 25000"/>
            </a:avLst>
          </a:prstGeom>
          <a:noFill/>
          <a:ln w="19050" algn="ctr">
            <a:solidFill>
              <a:srgbClr val="800080"/>
            </a:solidFill>
            <a:miter lim="800000"/>
            <a:headEnd/>
            <a:tailEnd/>
          </a:ln>
          <a:effectLst/>
        </p:spPr>
        <p:txBody>
          <a:bodyPr wrap="none" lIns="360000"/>
          <a:lstStyle/>
          <a:p>
            <a:pPr>
              <a:lnSpc>
                <a:spcPct val="80000"/>
              </a:lnSpc>
              <a:spcBef>
                <a:spcPct val="15000"/>
              </a:spcBef>
              <a:buClrTx/>
              <a:buFontTx/>
              <a:buNone/>
            </a:pPr>
            <a:r>
              <a:rPr kumimoji="1" lang="zh-TW" altLang="en-US" sz="2000" u="sng" dirty="0">
                <a:latin typeface="Times New Roman" pitchFamily="18" charset="0"/>
              </a:rPr>
              <a:t>履約驗結</a:t>
            </a:r>
          </a:p>
          <a:p>
            <a:pPr>
              <a:lnSpc>
                <a:spcPct val="80000"/>
              </a:lnSpc>
              <a:spcBef>
                <a:spcPct val="35000"/>
              </a:spcBef>
              <a:buClrTx/>
              <a:buFontTx/>
              <a:buChar char="•"/>
            </a:pPr>
            <a:r>
              <a:rPr kumimoji="1" lang="zh-TW" altLang="en-US" sz="2000" dirty="0">
                <a:solidFill>
                  <a:srgbClr val="3333FF"/>
                </a:solidFill>
                <a:latin typeface="Times New Roman" pitchFamily="18" charset="0"/>
              </a:rPr>
              <a:t> 廠商交貨、 </a:t>
            </a:r>
          </a:p>
          <a:p>
            <a:pPr>
              <a:lnSpc>
                <a:spcPct val="80000"/>
              </a:lnSpc>
              <a:spcBef>
                <a:spcPct val="15000"/>
              </a:spcBef>
              <a:buClrTx/>
              <a:buFontTx/>
              <a:buNone/>
            </a:pPr>
            <a:r>
              <a:rPr kumimoji="1" lang="zh-TW" altLang="en-US" sz="2000" dirty="0">
                <a:solidFill>
                  <a:srgbClr val="3333FF"/>
                </a:solidFill>
                <a:latin typeface="Times New Roman" pitchFamily="18" charset="0"/>
              </a:rPr>
              <a:t>  施工</a:t>
            </a:r>
          </a:p>
          <a:p>
            <a:pPr>
              <a:lnSpc>
                <a:spcPct val="80000"/>
              </a:lnSpc>
              <a:spcBef>
                <a:spcPct val="15000"/>
              </a:spcBef>
              <a:buClrTx/>
              <a:buFontTx/>
              <a:buChar char="•"/>
            </a:pPr>
            <a:r>
              <a:rPr kumimoji="1" lang="zh-TW" altLang="en-US" sz="2000" dirty="0">
                <a:solidFill>
                  <a:srgbClr val="3333FF"/>
                </a:solidFill>
                <a:latin typeface="Times New Roman" pitchFamily="18" charset="0"/>
              </a:rPr>
              <a:t> 驗收</a:t>
            </a:r>
          </a:p>
          <a:p>
            <a:pPr>
              <a:lnSpc>
                <a:spcPct val="80000"/>
              </a:lnSpc>
              <a:spcBef>
                <a:spcPct val="15000"/>
              </a:spcBef>
              <a:buClrTx/>
              <a:buFontTx/>
              <a:buChar char="•"/>
            </a:pPr>
            <a:r>
              <a:rPr kumimoji="1" lang="zh-TW" altLang="en-US" sz="2000" dirty="0">
                <a:solidFill>
                  <a:srgbClr val="3333FF"/>
                </a:solidFill>
                <a:latin typeface="Times New Roman" pitchFamily="18" charset="0"/>
              </a:rPr>
              <a:t> 不符改善</a:t>
            </a:r>
          </a:p>
          <a:p>
            <a:pPr>
              <a:lnSpc>
                <a:spcPct val="80000"/>
              </a:lnSpc>
              <a:spcBef>
                <a:spcPct val="15000"/>
              </a:spcBef>
              <a:buClrTx/>
              <a:buFontTx/>
              <a:buChar char="•"/>
            </a:pPr>
            <a:r>
              <a:rPr kumimoji="1" lang="zh-TW" altLang="en-US" sz="2000" dirty="0">
                <a:solidFill>
                  <a:srgbClr val="3333FF"/>
                </a:solidFill>
                <a:latin typeface="Times New Roman" pitchFamily="18" charset="0"/>
              </a:rPr>
              <a:t> 保固、結案</a:t>
            </a:r>
          </a:p>
        </p:txBody>
      </p:sp>
      <p:sp>
        <p:nvSpPr>
          <p:cNvPr id="230405" name="AutoShape 4"/>
          <p:cNvSpPr>
            <a:spLocks noChangeArrowheads="1"/>
          </p:cNvSpPr>
          <p:nvPr/>
        </p:nvSpPr>
        <p:spPr bwMode="auto">
          <a:xfrm>
            <a:off x="4716463" y="1844675"/>
            <a:ext cx="2286000" cy="2743200"/>
          </a:xfrm>
          <a:prstGeom prst="homePlate">
            <a:avLst>
              <a:gd name="adj" fmla="val 25000"/>
            </a:avLst>
          </a:prstGeom>
          <a:noFill/>
          <a:ln w="19050" algn="ctr">
            <a:solidFill>
              <a:srgbClr val="800080"/>
            </a:solidFill>
            <a:miter lim="800000"/>
            <a:headEnd/>
            <a:tailEnd/>
          </a:ln>
          <a:effectLst/>
        </p:spPr>
        <p:txBody>
          <a:bodyPr wrap="none" lIns="360000"/>
          <a:lstStyle/>
          <a:p>
            <a:pPr>
              <a:lnSpc>
                <a:spcPct val="80000"/>
              </a:lnSpc>
              <a:spcBef>
                <a:spcPct val="15000"/>
              </a:spcBef>
              <a:buClrTx/>
              <a:buFontTx/>
              <a:buNone/>
            </a:pPr>
            <a:endParaRPr kumimoji="1" lang="ja-JP" altLang="en-US" sz="2200">
              <a:solidFill>
                <a:srgbClr val="FF0000"/>
              </a:solidFill>
              <a:latin typeface="Times New Roman" pitchFamily="18" charset="0"/>
            </a:endParaRPr>
          </a:p>
        </p:txBody>
      </p:sp>
      <p:sp>
        <p:nvSpPr>
          <p:cNvPr id="230406" name="AutoShape 5"/>
          <p:cNvSpPr>
            <a:spLocks noChangeArrowheads="1"/>
          </p:cNvSpPr>
          <p:nvPr/>
        </p:nvSpPr>
        <p:spPr bwMode="auto">
          <a:xfrm>
            <a:off x="2771775" y="1844675"/>
            <a:ext cx="2286000" cy="2743200"/>
          </a:xfrm>
          <a:prstGeom prst="homePlate">
            <a:avLst>
              <a:gd name="adj" fmla="val 25000"/>
            </a:avLst>
          </a:prstGeom>
          <a:noFill/>
          <a:ln w="19050" algn="ctr">
            <a:solidFill>
              <a:srgbClr val="800080"/>
            </a:solidFill>
            <a:miter lim="800000"/>
            <a:headEnd/>
            <a:tailEnd/>
          </a:ln>
          <a:effectLst/>
        </p:spPr>
        <p:txBody>
          <a:bodyPr wrap="none" lIns="360000"/>
          <a:lstStyle/>
          <a:p>
            <a:pPr>
              <a:spcBef>
                <a:spcPct val="0"/>
              </a:spcBef>
              <a:buClrTx/>
              <a:buFontTx/>
              <a:buNone/>
            </a:pPr>
            <a:r>
              <a:rPr kumimoji="1" lang="zh-TW" altLang="en-US" sz="2000" u="sng" dirty="0">
                <a:latin typeface="Times New Roman" pitchFamily="18" charset="0"/>
              </a:rPr>
              <a:t>招標</a:t>
            </a:r>
          </a:p>
          <a:p>
            <a:pPr>
              <a:lnSpc>
                <a:spcPct val="80000"/>
              </a:lnSpc>
              <a:spcBef>
                <a:spcPct val="35000"/>
              </a:spcBef>
              <a:buClrTx/>
              <a:buFontTx/>
              <a:buChar char="•"/>
            </a:pPr>
            <a:r>
              <a:rPr kumimoji="1" lang="zh-TW" altLang="en-US" sz="2000" dirty="0">
                <a:solidFill>
                  <a:srgbClr val="3333CC"/>
                </a:solidFill>
                <a:latin typeface="Times New Roman" pitchFamily="18" charset="0"/>
              </a:rPr>
              <a:t> 上網公告</a:t>
            </a:r>
          </a:p>
          <a:p>
            <a:pPr>
              <a:lnSpc>
                <a:spcPct val="80000"/>
              </a:lnSpc>
              <a:buClrTx/>
              <a:buFontTx/>
              <a:buChar char="•"/>
            </a:pPr>
            <a:r>
              <a:rPr kumimoji="1" lang="zh-TW" altLang="en-US" sz="2000" dirty="0">
                <a:solidFill>
                  <a:srgbClr val="3333CC"/>
                </a:solidFill>
                <a:latin typeface="Times New Roman" pitchFamily="18" charset="0"/>
              </a:rPr>
              <a:t> 領標、受 </a:t>
            </a:r>
          </a:p>
          <a:p>
            <a:pPr>
              <a:lnSpc>
                <a:spcPct val="80000"/>
              </a:lnSpc>
              <a:buClrTx/>
              <a:buFontTx/>
              <a:buNone/>
            </a:pPr>
            <a:r>
              <a:rPr kumimoji="1" lang="zh-TW" altLang="en-US" sz="2000" dirty="0">
                <a:solidFill>
                  <a:srgbClr val="3333CC"/>
                </a:solidFill>
                <a:latin typeface="Times New Roman" pitchFamily="18" charset="0"/>
              </a:rPr>
              <a:t>  理投標</a:t>
            </a:r>
          </a:p>
          <a:p>
            <a:pPr>
              <a:lnSpc>
                <a:spcPct val="80000"/>
              </a:lnSpc>
              <a:buClrTx/>
              <a:buFontTx/>
              <a:buChar char="•"/>
            </a:pPr>
            <a:r>
              <a:rPr kumimoji="1" lang="zh-TW" altLang="en-US" sz="2000" dirty="0">
                <a:solidFill>
                  <a:srgbClr val="3333CC"/>
                </a:solidFill>
                <a:latin typeface="Times New Roman" pitchFamily="18" charset="0"/>
              </a:rPr>
              <a:t> 處理疑義、</a:t>
            </a:r>
          </a:p>
          <a:p>
            <a:pPr>
              <a:lnSpc>
                <a:spcPct val="80000"/>
              </a:lnSpc>
              <a:buClrTx/>
              <a:buFontTx/>
              <a:buNone/>
            </a:pPr>
            <a:r>
              <a:rPr kumimoji="1" lang="zh-TW" altLang="en-US" sz="2000" dirty="0">
                <a:solidFill>
                  <a:srgbClr val="3333CC"/>
                </a:solidFill>
                <a:latin typeface="Times New Roman" pitchFamily="18" charset="0"/>
              </a:rPr>
              <a:t>  異議</a:t>
            </a:r>
          </a:p>
          <a:p>
            <a:pPr>
              <a:lnSpc>
                <a:spcPct val="80000"/>
              </a:lnSpc>
              <a:buClrTx/>
              <a:buFontTx/>
              <a:buNone/>
            </a:pPr>
            <a:endParaRPr kumimoji="1" lang="ja-JP" altLang="en-US" sz="2200" b="0" dirty="0">
              <a:solidFill>
                <a:srgbClr val="3333CC"/>
              </a:solidFill>
              <a:latin typeface="Arial" charset="0"/>
            </a:endParaRPr>
          </a:p>
        </p:txBody>
      </p:sp>
      <p:sp>
        <p:nvSpPr>
          <p:cNvPr id="230407" name="AutoShape 6"/>
          <p:cNvSpPr>
            <a:spLocks noChangeArrowheads="1"/>
          </p:cNvSpPr>
          <p:nvPr/>
        </p:nvSpPr>
        <p:spPr bwMode="auto">
          <a:xfrm>
            <a:off x="755650" y="1844675"/>
            <a:ext cx="2286000" cy="2743200"/>
          </a:xfrm>
          <a:prstGeom prst="homePlate">
            <a:avLst>
              <a:gd name="adj" fmla="val 25000"/>
            </a:avLst>
          </a:prstGeom>
          <a:noFill/>
          <a:ln w="19050" algn="ctr">
            <a:solidFill>
              <a:srgbClr val="800080"/>
            </a:solidFill>
            <a:miter lim="800000"/>
            <a:headEnd/>
            <a:tailEnd/>
          </a:ln>
          <a:effectLst/>
        </p:spPr>
        <p:txBody>
          <a:bodyPr wrap="none" lIns="360000"/>
          <a:lstStyle/>
          <a:p>
            <a:pPr>
              <a:lnSpc>
                <a:spcPct val="80000"/>
              </a:lnSpc>
              <a:spcBef>
                <a:spcPct val="35000"/>
              </a:spcBef>
              <a:buClrTx/>
              <a:buFontTx/>
              <a:buNone/>
            </a:pPr>
            <a:endParaRPr kumimoji="1" lang="zh-TW" altLang="en-US" sz="2000">
              <a:solidFill>
                <a:srgbClr val="00CC00"/>
              </a:solidFill>
            </a:endParaRPr>
          </a:p>
        </p:txBody>
      </p:sp>
      <p:sp>
        <p:nvSpPr>
          <p:cNvPr id="230408" name="Text Box 7"/>
          <p:cNvSpPr txBox="1">
            <a:spLocks noChangeArrowheads="1"/>
          </p:cNvSpPr>
          <p:nvPr/>
        </p:nvSpPr>
        <p:spPr bwMode="auto">
          <a:xfrm>
            <a:off x="663575" y="2205038"/>
            <a:ext cx="2357438" cy="1646605"/>
          </a:xfrm>
          <a:prstGeom prst="rect">
            <a:avLst/>
          </a:prstGeom>
          <a:noFill/>
          <a:ln w="9525">
            <a:noFill/>
            <a:miter lim="800000"/>
            <a:headEnd/>
            <a:tailEnd/>
          </a:ln>
          <a:effectLst/>
        </p:spPr>
        <p:txBody>
          <a:bodyPr>
            <a:spAutoFit/>
          </a:bodyPr>
          <a:lstStyle/>
          <a:p>
            <a:pPr>
              <a:lnSpc>
                <a:spcPct val="80000"/>
              </a:lnSpc>
              <a:spcBef>
                <a:spcPct val="35000"/>
              </a:spcBef>
              <a:buClrTx/>
              <a:buFontTx/>
              <a:buNone/>
            </a:pPr>
            <a:r>
              <a:rPr kumimoji="1" lang="zh-TW" altLang="en-US" sz="2000" u="sng" dirty="0">
                <a:latin typeface="Times New Roman" pitchFamily="18" charset="0"/>
              </a:rPr>
              <a:t>招標前作業</a:t>
            </a:r>
          </a:p>
          <a:p>
            <a:pPr>
              <a:lnSpc>
                <a:spcPct val="80000"/>
              </a:lnSpc>
              <a:spcBef>
                <a:spcPct val="35000"/>
              </a:spcBef>
              <a:buClrTx/>
              <a:buFontTx/>
              <a:buChar char="•"/>
            </a:pPr>
            <a:r>
              <a:rPr kumimoji="1" lang="zh-TW" altLang="en-US" sz="2000" dirty="0">
                <a:solidFill>
                  <a:srgbClr val="FF0000"/>
                </a:solidFill>
              </a:rPr>
              <a:t>採購金額認定</a:t>
            </a:r>
          </a:p>
          <a:p>
            <a:pPr>
              <a:lnSpc>
                <a:spcPct val="80000"/>
              </a:lnSpc>
              <a:spcBef>
                <a:spcPct val="35000"/>
              </a:spcBef>
              <a:buClrTx/>
              <a:buFontTx/>
              <a:buChar char="•"/>
            </a:pPr>
            <a:r>
              <a:rPr kumimoji="1" lang="zh-TW" altLang="en-US" sz="2000" dirty="0">
                <a:solidFill>
                  <a:srgbClr val="FF0000"/>
                </a:solidFill>
              </a:rPr>
              <a:t>相關核准作業</a:t>
            </a:r>
          </a:p>
          <a:p>
            <a:pPr>
              <a:lnSpc>
                <a:spcPct val="80000"/>
              </a:lnSpc>
              <a:spcBef>
                <a:spcPct val="35000"/>
              </a:spcBef>
              <a:buClrTx/>
              <a:buFontTx/>
              <a:buChar char="•"/>
            </a:pPr>
            <a:r>
              <a:rPr kumimoji="1" lang="zh-TW" altLang="en-US" sz="2000" dirty="0">
                <a:solidFill>
                  <a:srgbClr val="FF0000"/>
                </a:solidFill>
              </a:rPr>
              <a:t>擬訂招標文件</a:t>
            </a:r>
            <a:r>
              <a:rPr kumimoji="1" lang="en-US" altLang="zh-TW" sz="2000" dirty="0">
                <a:solidFill>
                  <a:srgbClr val="FF0000"/>
                </a:solidFill>
              </a:rPr>
              <a:t>(</a:t>
            </a:r>
            <a:r>
              <a:rPr kumimoji="1" lang="zh-TW" altLang="en-US" sz="2000" dirty="0" smtClean="0">
                <a:solidFill>
                  <a:srgbClr val="FF0000"/>
                </a:solidFill>
              </a:rPr>
              <a:t>規 格</a:t>
            </a:r>
            <a:r>
              <a:rPr kumimoji="1" lang="zh-TW" altLang="en-US" sz="2000" dirty="0">
                <a:solidFill>
                  <a:srgbClr val="FF0000"/>
                </a:solidFill>
              </a:rPr>
              <a:t>、資格</a:t>
            </a:r>
            <a:r>
              <a:rPr kumimoji="1" lang="en-US" altLang="zh-TW" sz="2000" dirty="0">
                <a:solidFill>
                  <a:srgbClr val="FF0000"/>
                </a:solidFill>
              </a:rPr>
              <a:t>)</a:t>
            </a:r>
            <a:endParaRPr lang="en-US" altLang="zh-TW" sz="2000" b="0" dirty="0">
              <a:latin typeface="Times New Roman" pitchFamily="18" charset="0"/>
            </a:endParaRPr>
          </a:p>
        </p:txBody>
      </p:sp>
      <p:sp>
        <p:nvSpPr>
          <p:cNvPr id="230409" name="Text Box 8"/>
          <p:cNvSpPr txBox="1">
            <a:spLocks noChangeArrowheads="1"/>
          </p:cNvSpPr>
          <p:nvPr/>
        </p:nvSpPr>
        <p:spPr bwMode="auto">
          <a:xfrm>
            <a:off x="4788694" y="2097316"/>
            <a:ext cx="1799431" cy="1862048"/>
          </a:xfrm>
          <a:prstGeom prst="rect">
            <a:avLst/>
          </a:prstGeom>
          <a:noFill/>
          <a:ln w="9525">
            <a:noFill/>
            <a:miter lim="800000"/>
            <a:headEnd/>
            <a:tailEnd/>
          </a:ln>
          <a:effectLst/>
        </p:spPr>
        <p:txBody>
          <a:bodyPr wrap="square">
            <a:spAutoFit/>
          </a:bodyPr>
          <a:lstStyle/>
          <a:p>
            <a:pPr>
              <a:lnSpc>
                <a:spcPct val="80000"/>
              </a:lnSpc>
              <a:spcBef>
                <a:spcPct val="15000"/>
              </a:spcBef>
              <a:buClrTx/>
              <a:buFontTx/>
              <a:buNone/>
            </a:pPr>
            <a:r>
              <a:rPr kumimoji="1" lang="zh-TW" altLang="en-US" sz="2000" u="sng" dirty="0">
                <a:latin typeface="新細明體" panose="02020500000000000000" pitchFamily="18" charset="-120"/>
              </a:rPr>
              <a:t>開、決標</a:t>
            </a:r>
          </a:p>
          <a:p>
            <a:pPr>
              <a:lnSpc>
                <a:spcPct val="80000"/>
              </a:lnSpc>
              <a:spcBef>
                <a:spcPct val="35000"/>
              </a:spcBef>
              <a:buClrTx/>
              <a:buFontTx/>
              <a:buChar char="•"/>
            </a:pPr>
            <a:r>
              <a:rPr kumimoji="1" lang="zh-TW" altLang="en-US" sz="2000" dirty="0">
                <a:solidFill>
                  <a:srgbClr val="CC00CC"/>
                </a:solidFill>
                <a:latin typeface="新細明體" panose="02020500000000000000" pitchFamily="18" charset="-120"/>
              </a:rPr>
              <a:t> 底價訂定</a:t>
            </a:r>
          </a:p>
          <a:p>
            <a:pPr>
              <a:lnSpc>
                <a:spcPct val="80000"/>
              </a:lnSpc>
              <a:spcBef>
                <a:spcPct val="15000"/>
              </a:spcBef>
              <a:buClrTx/>
              <a:buFontTx/>
              <a:buChar char="•"/>
            </a:pPr>
            <a:r>
              <a:rPr kumimoji="1" lang="zh-TW" altLang="en-US" sz="2000" dirty="0">
                <a:solidFill>
                  <a:srgbClr val="CC00CC"/>
                </a:solidFill>
                <a:latin typeface="新細明體" panose="02020500000000000000" pitchFamily="18" charset="-120"/>
              </a:rPr>
              <a:t> 開標</a:t>
            </a:r>
          </a:p>
          <a:p>
            <a:pPr>
              <a:lnSpc>
                <a:spcPct val="80000"/>
              </a:lnSpc>
              <a:spcBef>
                <a:spcPct val="15000"/>
              </a:spcBef>
              <a:buClrTx/>
              <a:buFontTx/>
              <a:buChar char="•"/>
            </a:pPr>
            <a:r>
              <a:rPr kumimoji="1" lang="zh-TW" altLang="en-US" sz="2000" dirty="0">
                <a:solidFill>
                  <a:srgbClr val="CC00CC"/>
                </a:solidFill>
                <a:latin typeface="新細明體" panose="02020500000000000000" pitchFamily="18" charset="-120"/>
              </a:rPr>
              <a:t> 審標</a:t>
            </a:r>
          </a:p>
          <a:p>
            <a:pPr>
              <a:lnSpc>
                <a:spcPct val="80000"/>
              </a:lnSpc>
              <a:spcBef>
                <a:spcPct val="15000"/>
              </a:spcBef>
              <a:buClrTx/>
              <a:buFontTx/>
              <a:buChar char="•"/>
            </a:pPr>
            <a:r>
              <a:rPr kumimoji="1" lang="zh-TW" altLang="en-US" sz="2000" dirty="0">
                <a:solidFill>
                  <a:srgbClr val="CC00CC"/>
                </a:solidFill>
                <a:latin typeface="新細明體" panose="02020500000000000000" pitchFamily="18" charset="-120"/>
              </a:rPr>
              <a:t> 評選</a:t>
            </a:r>
          </a:p>
          <a:p>
            <a:pPr>
              <a:lnSpc>
                <a:spcPct val="80000"/>
              </a:lnSpc>
              <a:spcBef>
                <a:spcPct val="15000"/>
              </a:spcBef>
              <a:buClrTx/>
              <a:buFontTx/>
              <a:buChar char="•"/>
            </a:pPr>
            <a:r>
              <a:rPr kumimoji="1" lang="zh-TW" altLang="en-US" sz="2000" dirty="0">
                <a:solidFill>
                  <a:srgbClr val="CC00CC"/>
                </a:solidFill>
                <a:latin typeface="新細明體" panose="02020500000000000000" pitchFamily="18" charset="-120"/>
              </a:rPr>
              <a:t> 減價、決標</a:t>
            </a:r>
            <a:endParaRPr lang="zh-TW" altLang="en-US" sz="2000" b="0" dirty="0">
              <a:solidFill>
                <a:srgbClr val="CC00CC"/>
              </a:solidFill>
              <a:latin typeface="新細明體" panose="02020500000000000000" pitchFamily="18" charset="-120"/>
            </a:endParaRPr>
          </a:p>
        </p:txBody>
      </p:sp>
    </p:spTree>
    <p:extLst>
      <p:ext uri="{BB962C8B-B14F-4D97-AF65-F5344CB8AC3E}">
        <p14:creationId xmlns="" xmlns:p14="http://schemas.microsoft.com/office/powerpoint/2010/main" val="803063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F08B9EA2-CB44-4485-A2CA-1CA986861682}" type="slidenum">
              <a:rPr lang="zh-TW" altLang="en-US"/>
              <a:pPr>
                <a:defRPr/>
              </a:pPr>
              <a:t>14</a:t>
            </a:fld>
            <a:endParaRPr lang="en-US" altLang="zh-TW"/>
          </a:p>
        </p:txBody>
      </p:sp>
      <p:sp>
        <p:nvSpPr>
          <p:cNvPr id="9219" name="Rectangle 2"/>
          <p:cNvSpPr>
            <a:spLocks noGrp="1" noChangeArrowheads="1"/>
          </p:cNvSpPr>
          <p:nvPr>
            <p:ph type="title"/>
          </p:nvPr>
        </p:nvSpPr>
        <p:spPr>
          <a:xfrm>
            <a:off x="848042" y="757237"/>
            <a:ext cx="7793038" cy="811213"/>
          </a:xfrm>
        </p:spPr>
        <p:txBody>
          <a:bodyPr/>
          <a:lstStyle/>
          <a:p>
            <a:pPr eaLnBrk="1" hangingPunct="1"/>
            <a:r>
              <a:rPr lang="zh-TW" altLang="zh-TW" dirty="0" smtClean="0">
                <a:solidFill>
                  <a:srgbClr val="0000CC"/>
                </a:solidFill>
                <a:latin typeface="Times New Roman" pitchFamily="18" charset="0"/>
                <a:ea typeface="標楷體" pitchFamily="65" charset="-120"/>
              </a:rPr>
              <a:t>確認需辦理</a:t>
            </a:r>
            <a:r>
              <a:rPr lang="zh-TW" altLang="en-US" dirty="0" smtClean="0">
                <a:solidFill>
                  <a:srgbClr val="0000CC"/>
                </a:solidFill>
                <a:latin typeface="Times New Roman" pitchFamily="18" charset="0"/>
                <a:ea typeface="標楷體" pitchFamily="65" charset="-120"/>
              </a:rPr>
              <a:t>招標</a:t>
            </a:r>
            <a:r>
              <a:rPr lang="zh-TW" altLang="zh-TW" dirty="0" smtClean="0">
                <a:solidFill>
                  <a:srgbClr val="0000CC"/>
                </a:solidFill>
                <a:latin typeface="Times New Roman" pitchFamily="18" charset="0"/>
                <a:ea typeface="標楷體" pitchFamily="65" charset="-120"/>
              </a:rPr>
              <a:t>採購</a:t>
            </a:r>
            <a:r>
              <a:rPr lang="en-US" altLang="zh-TW" dirty="0" smtClean="0">
                <a:solidFill>
                  <a:srgbClr val="0000CC"/>
                </a:solidFill>
                <a:latin typeface="Times New Roman" pitchFamily="18" charset="0"/>
                <a:ea typeface="標楷體" pitchFamily="65" charset="-120"/>
              </a:rPr>
              <a:t>?</a:t>
            </a:r>
          </a:p>
        </p:txBody>
      </p:sp>
      <p:sp>
        <p:nvSpPr>
          <p:cNvPr id="9220" name="Rectangle 3"/>
          <p:cNvSpPr>
            <a:spLocks noGrp="1" noChangeArrowheads="1"/>
          </p:cNvSpPr>
          <p:nvPr>
            <p:ph type="body" idx="1"/>
          </p:nvPr>
        </p:nvSpPr>
        <p:spPr>
          <a:xfrm>
            <a:off x="685800" y="1752600"/>
            <a:ext cx="7772400" cy="4419600"/>
          </a:xfrm>
        </p:spPr>
        <p:txBody>
          <a:bodyPr/>
          <a:lstStyle/>
          <a:p>
            <a:pPr marL="156846" indent="0" eaLnBrk="1" hangingPunct="1">
              <a:buClr>
                <a:schemeClr val="folHlink"/>
              </a:buClr>
              <a:buSzTx/>
              <a:buNone/>
            </a:pPr>
            <a:r>
              <a:rPr lang="zh-TW" altLang="en-US" sz="3600" b="1" dirty="0" smtClean="0">
                <a:solidFill>
                  <a:srgbClr val="FF00FF"/>
                </a:solidFill>
                <a:latin typeface="Times New Roman" pitchFamily="18" charset="0"/>
                <a:ea typeface="標楷體" pitchFamily="65" charset="-120"/>
              </a:rPr>
              <a:t>有無</a:t>
            </a:r>
            <a:r>
              <a:rPr lang="zh-TW" altLang="en-US" sz="3600" b="1" dirty="0" smtClean="0">
                <a:solidFill>
                  <a:srgbClr val="FF00FF"/>
                </a:solidFill>
                <a:latin typeface="標楷體" pitchFamily="65" charset="-120"/>
                <a:ea typeface="標楷體" pitchFamily="65" charset="-120"/>
              </a:rPr>
              <a:t>共同供應契約可利用。</a:t>
            </a:r>
          </a:p>
          <a:p>
            <a:pPr lvl="1" eaLnBrk="1" hangingPunct="1">
              <a:buClr>
                <a:schemeClr val="folHlink"/>
              </a:buClr>
              <a:buFont typeface="Wingdings" pitchFamily="2" charset="2"/>
              <a:buChar char="l"/>
            </a:pPr>
            <a:r>
              <a:rPr lang="zh-TW" altLang="en-US" sz="3000" b="1" dirty="0" smtClean="0">
                <a:solidFill>
                  <a:srgbClr val="000000"/>
                </a:solidFill>
                <a:latin typeface="標楷體" pitchFamily="65" charset="-120"/>
                <a:ea typeface="標楷體" pitchFamily="65" charset="-120"/>
              </a:rPr>
              <a:t>共同供應契約之意義？有何好處？ </a:t>
            </a:r>
          </a:p>
          <a:p>
            <a:pPr lvl="1" eaLnBrk="1" hangingPunct="1">
              <a:buClr>
                <a:schemeClr val="folHlink"/>
              </a:buClr>
              <a:buFont typeface="Wingdings" pitchFamily="2" charset="2"/>
              <a:buChar char="l"/>
            </a:pPr>
            <a:r>
              <a:rPr lang="zh-TW" altLang="en-US" sz="3000" b="1" dirty="0" smtClean="0">
                <a:solidFill>
                  <a:srgbClr val="000000"/>
                </a:solidFill>
                <a:latin typeface="標楷體" pitchFamily="65" charset="-120"/>
                <a:ea typeface="標楷體" pitchFamily="65" charset="-120"/>
              </a:rPr>
              <a:t>可到本會政府採購資訊公告系統（</a:t>
            </a:r>
            <a:r>
              <a:rPr lang="en-US" altLang="zh-TW" sz="3000" b="1" dirty="0" smtClean="0">
                <a:solidFill>
                  <a:srgbClr val="000000"/>
                </a:solidFill>
                <a:latin typeface="標楷體" pitchFamily="65" charset="-120"/>
                <a:ea typeface="標楷體" pitchFamily="65" charset="-120"/>
              </a:rPr>
              <a:t>web.pcc.gov.tw）</a:t>
            </a:r>
            <a:r>
              <a:rPr lang="zh-TW" altLang="en-US" sz="3000" b="1" dirty="0" smtClean="0">
                <a:solidFill>
                  <a:srgbClr val="000000"/>
                </a:solidFill>
                <a:latin typeface="標楷體" pitchFamily="65" charset="-120"/>
                <a:ea typeface="標楷體" pitchFamily="65" charset="-120"/>
              </a:rPr>
              <a:t>查詢。</a:t>
            </a:r>
          </a:p>
          <a:p>
            <a:pPr lvl="1" eaLnBrk="1" hangingPunct="1">
              <a:buClr>
                <a:schemeClr val="folHlink"/>
              </a:buClr>
              <a:buFont typeface="Wingdings" pitchFamily="2" charset="2"/>
              <a:buChar char="l"/>
            </a:pPr>
            <a:r>
              <a:rPr lang="zh-TW" altLang="en-US" sz="3000" b="1" dirty="0" smtClean="0">
                <a:solidFill>
                  <a:srgbClr val="000000"/>
                </a:solidFill>
                <a:latin typeface="標楷體" pitchFamily="65" charset="-120"/>
                <a:ea typeface="標楷體" pitchFamily="65" charset="-120"/>
              </a:rPr>
              <a:t>確認共同供應契約之適用對象及條件（規格、下訂量、交貨期限）。</a:t>
            </a:r>
          </a:p>
          <a:p>
            <a:pPr lvl="1" eaLnBrk="1" hangingPunct="1">
              <a:buClr>
                <a:schemeClr val="folHlink"/>
              </a:buClr>
              <a:buFont typeface="Wingdings" pitchFamily="2" charset="2"/>
              <a:buChar char="l"/>
            </a:pPr>
            <a:r>
              <a:rPr lang="zh-TW" altLang="en-US" sz="3000" b="1" dirty="0" smtClean="0">
                <a:solidFill>
                  <a:srgbClr val="000000"/>
                </a:solidFill>
                <a:latin typeface="標楷體" pitchFamily="65" charset="-120"/>
                <a:ea typeface="標楷體" pitchFamily="65" charset="-120"/>
              </a:rPr>
              <a:t>非共同供應契約之標的，得否併向共同供應契約廠商辦理採購？</a:t>
            </a:r>
            <a:endParaRPr lang="zh-TW" altLang="en-US" sz="3000" b="1" dirty="0" smtClean="0">
              <a:solidFill>
                <a:srgbClr val="000000"/>
              </a:solidFill>
            </a:endParaRPr>
          </a:p>
        </p:txBody>
      </p:sp>
    </p:spTree>
    <p:extLst>
      <p:ext uri="{BB962C8B-B14F-4D97-AF65-F5344CB8AC3E}">
        <p14:creationId xmlns="" xmlns:p14="http://schemas.microsoft.com/office/powerpoint/2010/main" val="2183518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5BF64EF2-9A0A-4D43-8C6A-2811F862D256}" type="slidenum">
              <a:rPr lang="en-US" altLang="zh-TW"/>
              <a:pPr>
                <a:defRPr/>
              </a:pPr>
              <a:t>15</a:t>
            </a:fld>
            <a:endParaRPr lang="en-US" altLang="zh-TW"/>
          </a:p>
        </p:txBody>
      </p:sp>
      <p:sp>
        <p:nvSpPr>
          <p:cNvPr id="11267" name="Rectangle 3"/>
          <p:cNvSpPr>
            <a:spLocks noGrp="1" noChangeArrowheads="1"/>
          </p:cNvSpPr>
          <p:nvPr>
            <p:ph type="body" idx="1"/>
          </p:nvPr>
        </p:nvSpPr>
        <p:spPr>
          <a:xfrm>
            <a:off x="539750" y="1196975"/>
            <a:ext cx="8135938" cy="4906963"/>
          </a:xfrm>
        </p:spPr>
        <p:txBody>
          <a:bodyPr/>
          <a:lstStyle/>
          <a:p>
            <a:pPr marL="449263" indent="-449263" algn="just" eaLnBrk="1" hangingPunct="1">
              <a:lnSpc>
                <a:spcPct val="80000"/>
              </a:lnSpc>
              <a:buSzPct val="110000"/>
            </a:pPr>
            <a:r>
              <a:rPr lang="zh-TW" altLang="en-US" b="1" u="sng" dirty="0" smtClean="0">
                <a:solidFill>
                  <a:srgbClr val="FF0000"/>
                </a:solidFill>
                <a:latin typeface="標楷體" pitchFamily="65" charset="-120"/>
                <a:ea typeface="標楷體" pitchFamily="65" charset="-120"/>
              </a:rPr>
              <a:t>公開取得書面報價或企劃書</a:t>
            </a:r>
            <a:r>
              <a:rPr lang="zh-TW" altLang="en-US" b="1" dirty="0" smtClean="0">
                <a:solidFill>
                  <a:srgbClr val="FF0000"/>
                </a:solidFill>
                <a:latin typeface="標楷體" pitchFamily="65" charset="-120"/>
                <a:ea typeface="標楷體" pitchFamily="65" charset="-120"/>
              </a:rPr>
              <a:t>：</a:t>
            </a:r>
            <a:r>
              <a:rPr lang="zh-TW" altLang="en-US" b="1" dirty="0" smtClean="0">
                <a:latin typeface="標楷體" pitchFamily="65" charset="-120"/>
                <a:ea typeface="標楷體" pitchFamily="65" charset="-120"/>
              </a:rPr>
              <a:t>未達公告金額之採購，其金額逾公告金額十分之一者，除第</a:t>
            </a:r>
            <a:r>
              <a:rPr lang="en-US" altLang="zh-TW" b="1" dirty="0" smtClean="0">
                <a:latin typeface="標楷體" pitchFamily="65" charset="-120"/>
                <a:ea typeface="標楷體" pitchFamily="65" charset="-120"/>
              </a:rPr>
              <a:t>22</a:t>
            </a:r>
            <a:r>
              <a:rPr lang="zh-TW" altLang="en-US" b="1" dirty="0" smtClean="0">
                <a:latin typeface="標楷體" pitchFamily="65" charset="-120"/>
                <a:ea typeface="標楷體" pitchFamily="65" charset="-120"/>
              </a:rPr>
              <a:t>條第</a:t>
            </a:r>
            <a:r>
              <a:rPr lang="en-US" altLang="zh-TW" b="1" dirty="0" smtClean="0">
                <a:latin typeface="標楷體" pitchFamily="65" charset="-120"/>
                <a:ea typeface="標楷體" pitchFamily="65" charset="-120"/>
              </a:rPr>
              <a:t>1</a:t>
            </a:r>
            <a:r>
              <a:rPr lang="zh-TW" altLang="en-US" b="1" dirty="0" smtClean="0">
                <a:latin typeface="標楷體" pitchFamily="65" charset="-120"/>
                <a:ea typeface="標楷體" pitchFamily="65" charset="-120"/>
              </a:rPr>
              <a:t>項各款情形外，仍應公開取得</a:t>
            </a:r>
            <a:r>
              <a:rPr lang="en-US" altLang="zh-TW" b="1" dirty="0" smtClean="0">
                <a:latin typeface="標楷體" pitchFamily="65" charset="-120"/>
                <a:ea typeface="標楷體" pitchFamily="65" charset="-120"/>
              </a:rPr>
              <a:t>3</a:t>
            </a:r>
            <a:r>
              <a:rPr lang="zh-TW" altLang="en-US" b="1" dirty="0" smtClean="0">
                <a:latin typeface="標楷體" pitchFamily="65" charset="-120"/>
                <a:ea typeface="標楷體" pitchFamily="65" charset="-120"/>
              </a:rPr>
              <a:t>家以上廠商之書面報價或企劃書。</a:t>
            </a:r>
            <a:r>
              <a:rPr lang="zh-TW" altLang="en-US" b="1" dirty="0" smtClean="0">
                <a:solidFill>
                  <a:srgbClr val="FF0000"/>
                </a:solidFill>
                <a:latin typeface="標楷體" pitchFamily="65" charset="-120"/>
                <a:ea typeface="標楷體" pitchFamily="65" charset="-120"/>
              </a:rPr>
              <a:t>（法</a:t>
            </a:r>
            <a:r>
              <a:rPr lang="en-US" altLang="zh-TW" b="1" dirty="0" smtClean="0">
                <a:solidFill>
                  <a:srgbClr val="FF0000"/>
                </a:solidFill>
                <a:latin typeface="標楷體" pitchFamily="65" charset="-120"/>
                <a:ea typeface="標楷體" pitchFamily="65" charset="-120"/>
              </a:rPr>
              <a:t>49</a:t>
            </a:r>
            <a:r>
              <a:rPr lang="zh-TW" altLang="en-US" b="1" dirty="0" smtClean="0">
                <a:solidFill>
                  <a:srgbClr val="FF0000"/>
                </a:solidFill>
                <a:latin typeface="標楷體" pitchFamily="65" charset="-120"/>
                <a:ea typeface="標楷體" pitchFamily="65" charset="-120"/>
              </a:rPr>
              <a:t>）</a:t>
            </a:r>
          </a:p>
          <a:p>
            <a:pPr marL="449263" indent="-449263" algn="just" eaLnBrk="1" hangingPunct="1">
              <a:lnSpc>
                <a:spcPct val="80000"/>
              </a:lnSpc>
              <a:spcBef>
                <a:spcPts val="1200"/>
              </a:spcBef>
              <a:buSzPct val="110000"/>
            </a:pPr>
            <a:r>
              <a:rPr lang="zh-TW" altLang="en-US" b="1" u="sng" dirty="0" smtClean="0">
                <a:solidFill>
                  <a:srgbClr val="FF0000"/>
                </a:solidFill>
                <a:latin typeface="標楷體" pitchFamily="65" charset="-120"/>
                <a:ea typeface="標楷體" pitchFamily="65" charset="-120"/>
              </a:rPr>
              <a:t>逕洽廠商採購</a:t>
            </a:r>
            <a:r>
              <a:rPr lang="zh-TW" altLang="en-US" b="1" dirty="0" smtClean="0">
                <a:solidFill>
                  <a:srgbClr val="FF0000"/>
                </a:solidFill>
                <a:latin typeface="標楷體" pitchFamily="65" charset="-120"/>
                <a:ea typeface="標楷體" pitchFamily="65" charset="-120"/>
              </a:rPr>
              <a:t>：</a:t>
            </a:r>
            <a:r>
              <a:rPr lang="zh-TW" altLang="en-US" b="1" dirty="0" smtClean="0">
                <a:latin typeface="標楷體" pitchFamily="65" charset="-120"/>
                <a:ea typeface="標楷體" pitchFamily="65" charset="-120"/>
              </a:rPr>
              <a:t>公告金額十分之一以下採購之招標，得不經公告程序，逕洽廠商採購，免提供報價或企劃書。</a:t>
            </a:r>
            <a:r>
              <a:rPr lang="zh-TW" altLang="en-US" b="1" dirty="0" smtClean="0">
                <a:solidFill>
                  <a:srgbClr val="FF0000"/>
                </a:solidFill>
                <a:latin typeface="標楷體" pitchFamily="65" charset="-120"/>
                <a:ea typeface="標楷體" pitchFamily="65" charset="-120"/>
              </a:rPr>
              <a:t>（法</a:t>
            </a:r>
            <a:r>
              <a:rPr lang="en-US" altLang="zh-TW" b="1" dirty="0" smtClean="0">
                <a:solidFill>
                  <a:srgbClr val="FF0000"/>
                </a:solidFill>
                <a:latin typeface="標楷體" pitchFamily="65" charset="-120"/>
                <a:ea typeface="標楷體" pitchFamily="65" charset="-120"/>
              </a:rPr>
              <a:t>23</a:t>
            </a:r>
            <a:r>
              <a:rPr lang="zh-TW" altLang="en-US" b="1" dirty="0" smtClean="0">
                <a:solidFill>
                  <a:srgbClr val="FF0000"/>
                </a:solidFill>
                <a:latin typeface="標楷體" pitchFamily="65" charset="-120"/>
                <a:ea typeface="標楷體" pitchFamily="65" charset="-120"/>
              </a:rPr>
              <a:t>子法第</a:t>
            </a:r>
            <a:r>
              <a:rPr lang="en-US" altLang="zh-TW" b="1" dirty="0" smtClean="0">
                <a:solidFill>
                  <a:srgbClr val="FF0000"/>
                </a:solidFill>
                <a:latin typeface="標楷體" pitchFamily="65" charset="-120"/>
                <a:ea typeface="標楷體" pitchFamily="65" charset="-120"/>
              </a:rPr>
              <a:t>5</a:t>
            </a:r>
            <a:r>
              <a:rPr lang="zh-TW" altLang="en-US" b="1" dirty="0" smtClean="0">
                <a:solidFill>
                  <a:srgbClr val="FF0000"/>
                </a:solidFill>
                <a:latin typeface="標楷體" pitchFamily="65" charset="-120"/>
                <a:ea typeface="標楷體" pitchFamily="65" charset="-120"/>
              </a:rPr>
              <a:t>條）</a:t>
            </a:r>
            <a:endParaRPr lang="en-US" altLang="zh-TW" b="1" dirty="0" smtClean="0">
              <a:solidFill>
                <a:srgbClr val="FF0000"/>
              </a:solidFill>
              <a:latin typeface="標楷體" pitchFamily="65" charset="-120"/>
              <a:ea typeface="標楷體" pitchFamily="65" charset="-120"/>
            </a:endParaRPr>
          </a:p>
          <a:p>
            <a:pPr marL="449263" indent="-449263" algn="just" eaLnBrk="1" hangingPunct="1">
              <a:lnSpc>
                <a:spcPct val="80000"/>
              </a:lnSpc>
              <a:spcBef>
                <a:spcPts val="1200"/>
              </a:spcBef>
              <a:buSzPct val="110000"/>
              <a:buFont typeface="Wingdings" pitchFamily="2" charset="2"/>
              <a:buNone/>
            </a:pPr>
            <a:r>
              <a:rPr lang="en-US" altLang="zh-TW" b="1" dirty="0" smtClean="0">
                <a:solidFill>
                  <a:srgbClr val="FF0000"/>
                </a:solidFill>
                <a:latin typeface="標楷體" pitchFamily="65" charset="-120"/>
                <a:ea typeface="標楷體" pitchFamily="65" charset="-120"/>
              </a:rPr>
              <a:t>  </a:t>
            </a:r>
            <a:r>
              <a:rPr lang="zh-TW" altLang="en-US" sz="2800" dirty="0" smtClean="0">
                <a:solidFill>
                  <a:srgbClr val="800000"/>
                </a:solidFill>
                <a:latin typeface="標楷體" pitchFamily="65" charset="-120"/>
                <a:ea typeface="標楷體" pitchFamily="65" charset="-120"/>
              </a:rPr>
              <a:t>附註：</a:t>
            </a:r>
            <a:r>
              <a:rPr lang="zh-TW" altLang="en-US" sz="2800" dirty="0" smtClean="0">
                <a:solidFill>
                  <a:srgbClr val="0000CC"/>
                </a:solidFill>
                <a:latin typeface="標楷體" pitchFamily="65" charset="-120"/>
                <a:ea typeface="標楷體" pitchFamily="65" charset="-120"/>
              </a:rPr>
              <a:t>現行經費核銷規定</a:t>
            </a:r>
            <a:r>
              <a:rPr lang="en-US" altLang="zh-TW" sz="2800" dirty="0" smtClean="0">
                <a:solidFill>
                  <a:srgbClr val="0000CC"/>
                </a:solidFill>
                <a:latin typeface="標楷體" pitchFamily="65" charset="-120"/>
                <a:ea typeface="標楷體" pitchFamily="65" charset="-120"/>
              </a:rPr>
              <a:t>1</a:t>
            </a:r>
            <a:r>
              <a:rPr lang="zh-TW" altLang="en-US" sz="2800" dirty="0" smtClean="0">
                <a:solidFill>
                  <a:srgbClr val="0000CC"/>
                </a:solidFill>
                <a:latin typeface="標楷體" pitchFamily="65" charset="-120"/>
                <a:ea typeface="標楷體" pitchFamily="65" charset="-120"/>
              </a:rPr>
              <a:t>萬元以上</a:t>
            </a:r>
            <a:r>
              <a:rPr lang="en-US" altLang="zh-TW" sz="2800" dirty="0" smtClean="0">
                <a:solidFill>
                  <a:srgbClr val="0000CC"/>
                </a:solidFill>
                <a:latin typeface="標楷體" pitchFamily="65" charset="-120"/>
                <a:ea typeface="標楷體" pitchFamily="65" charset="-120"/>
              </a:rPr>
              <a:t>10</a:t>
            </a:r>
            <a:r>
              <a:rPr lang="zh-TW" altLang="en-US" sz="2800" dirty="0" smtClean="0">
                <a:solidFill>
                  <a:srgbClr val="0000CC"/>
                </a:solidFill>
                <a:latin typeface="標楷體" pitchFamily="65" charset="-120"/>
                <a:ea typeface="標楷體" pitchFamily="65" charset="-120"/>
              </a:rPr>
              <a:t>萬元以下之小額採購為逕洽廠商採購報價</a:t>
            </a:r>
            <a:r>
              <a:rPr lang="en-US" altLang="zh-TW" sz="2800" dirty="0" smtClean="0">
                <a:solidFill>
                  <a:srgbClr val="0000CC"/>
                </a:solidFill>
                <a:latin typeface="標楷體" pitchFamily="65" charset="-120"/>
                <a:ea typeface="標楷體" pitchFamily="65" charset="-120"/>
              </a:rPr>
              <a:t>(</a:t>
            </a:r>
            <a:r>
              <a:rPr lang="zh-TW" altLang="en-US" sz="2800" dirty="0" smtClean="0">
                <a:solidFill>
                  <a:srgbClr val="0000CC"/>
                </a:solidFill>
                <a:latin typeface="標楷體" pitchFamily="65" charset="-120"/>
                <a:ea typeface="標楷體" pitchFamily="65" charset="-120"/>
              </a:rPr>
              <a:t>須檢具至少一家報價單</a:t>
            </a:r>
            <a:r>
              <a:rPr lang="en-US" altLang="zh-TW" sz="2800" dirty="0" smtClean="0">
                <a:solidFill>
                  <a:srgbClr val="0000CC"/>
                </a:solidFill>
                <a:latin typeface="標楷體" pitchFamily="65" charset="-120"/>
                <a:ea typeface="標楷體" pitchFamily="65" charset="-120"/>
              </a:rPr>
              <a:t>/</a:t>
            </a:r>
            <a:r>
              <a:rPr lang="zh-TW" altLang="en-US" sz="2800" dirty="0" smtClean="0">
                <a:solidFill>
                  <a:srgbClr val="0000CC"/>
                </a:solidFill>
                <a:latin typeface="標楷體" pitchFamily="65" charset="-120"/>
                <a:ea typeface="標楷體" pitchFamily="65" charset="-120"/>
              </a:rPr>
              <a:t>估價單</a:t>
            </a:r>
            <a:r>
              <a:rPr lang="en-US" altLang="zh-TW" sz="2800" dirty="0" smtClean="0">
                <a:solidFill>
                  <a:srgbClr val="0000CC"/>
                </a:solidFill>
                <a:latin typeface="標楷體" pitchFamily="65" charset="-120"/>
                <a:ea typeface="標楷體" pitchFamily="65" charset="-120"/>
              </a:rPr>
              <a:t>)</a:t>
            </a:r>
            <a:endParaRPr lang="zh-TW" altLang="en-US" sz="2800" dirty="0" smtClean="0">
              <a:solidFill>
                <a:srgbClr val="0000CC"/>
              </a:solidFill>
              <a:latin typeface="標楷體" pitchFamily="65" charset="-120"/>
              <a:ea typeface="標楷體" pitchFamily="65" charset="-120"/>
            </a:endParaRPr>
          </a:p>
        </p:txBody>
      </p:sp>
      <p:sp>
        <p:nvSpPr>
          <p:cNvPr id="11268" name="Text Box 7"/>
          <p:cNvSpPr txBox="1">
            <a:spLocks noChangeArrowheads="1"/>
          </p:cNvSpPr>
          <p:nvPr/>
        </p:nvSpPr>
        <p:spPr bwMode="auto">
          <a:xfrm>
            <a:off x="468313" y="333375"/>
            <a:ext cx="6985000" cy="626262"/>
          </a:xfrm>
          <a:prstGeom prst="rect">
            <a:avLst/>
          </a:prstGeom>
          <a:noFill/>
          <a:ln w="9525">
            <a:noFill/>
            <a:miter lim="800000"/>
            <a:headEnd/>
            <a:tailEnd/>
          </a:ln>
        </p:spPr>
        <p:txBody>
          <a:bodyPr>
            <a:spAutoFit/>
          </a:bodyPr>
          <a:lstStyle/>
          <a:p>
            <a:pPr>
              <a:lnSpc>
                <a:spcPct val="80000"/>
              </a:lnSpc>
              <a:spcBef>
                <a:spcPct val="20000"/>
              </a:spcBef>
              <a:buClr>
                <a:schemeClr val="folHlink"/>
              </a:buClr>
              <a:buSzPct val="60000"/>
              <a:buFont typeface="Wingdings" pitchFamily="2" charset="2"/>
              <a:buNone/>
            </a:pPr>
            <a:r>
              <a:rPr lang="zh-TW" altLang="en-US" sz="4200" b="1" dirty="0">
                <a:solidFill>
                  <a:srgbClr val="0070C0"/>
                </a:solidFill>
                <a:latin typeface="Garamond" pitchFamily="18" charset="0"/>
                <a:ea typeface="標楷體" pitchFamily="65" charset="-120"/>
              </a:rPr>
              <a:t>慎選招標及決標方式</a:t>
            </a:r>
          </a:p>
        </p:txBody>
      </p:sp>
    </p:spTree>
    <p:extLst>
      <p:ext uri="{BB962C8B-B14F-4D97-AF65-F5344CB8AC3E}">
        <p14:creationId xmlns="" xmlns:p14="http://schemas.microsoft.com/office/powerpoint/2010/main" val="1585713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5493B8EF-5A32-4B05-84C1-B755852312B3}" type="slidenum">
              <a:rPr lang="en-US" altLang="zh-TW"/>
              <a:pPr>
                <a:defRPr/>
              </a:pPr>
              <a:t>16</a:t>
            </a:fld>
            <a:endParaRPr lang="en-US" altLang="zh-TW"/>
          </a:p>
        </p:txBody>
      </p:sp>
      <p:sp>
        <p:nvSpPr>
          <p:cNvPr id="45059" name="Rectangle 2"/>
          <p:cNvSpPr>
            <a:spLocks noGrp="1" noChangeArrowheads="1"/>
          </p:cNvSpPr>
          <p:nvPr>
            <p:ph type="title"/>
          </p:nvPr>
        </p:nvSpPr>
        <p:spPr>
          <a:xfrm>
            <a:off x="642910" y="642918"/>
            <a:ext cx="8229600" cy="606425"/>
          </a:xfrm>
        </p:spPr>
        <p:txBody>
          <a:bodyPr/>
          <a:lstStyle/>
          <a:p>
            <a:pPr eaLnBrk="1" hangingPunct="1"/>
            <a:r>
              <a:rPr lang="zh-TW" altLang="en-US" sz="4000" b="1" dirty="0" smtClean="0">
                <a:solidFill>
                  <a:srgbClr val="FF0000"/>
                </a:solidFill>
                <a:ea typeface="標楷體" pitchFamily="65" charset="-120"/>
              </a:rPr>
              <a:t>本年度幼兒園補助採購要領及步驟</a:t>
            </a:r>
          </a:p>
        </p:txBody>
      </p:sp>
      <p:sp>
        <p:nvSpPr>
          <p:cNvPr id="45060" name="Rectangle 3"/>
          <p:cNvSpPr>
            <a:spLocks noGrp="1" noChangeArrowheads="1"/>
          </p:cNvSpPr>
          <p:nvPr>
            <p:ph type="body" idx="1"/>
          </p:nvPr>
        </p:nvSpPr>
        <p:spPr>
          <a:xfrm>
            <a:off x="642910" y="1571612"/>
            <a:ext cx="7715303" cy="4572032"/>
          </a:xfrm>
        </p:spPr>
        <p:txBody>
          <a:bodyPr/>
          <a:lstStyle/>
          <a:p>
            <a:pPr>
              <a:lnSpc>
                <a:spcPct val="120000"/>
              </a:lnSpc>
              <a:spcBef>
                <a:spcPts val="300"/>
              </a:spcBef>
              <a:buNone/>
            </a:pPr>
            <a:r>
              <a:rPr lang="en-US" altLang="zh-TW" sz="2800" b="1" dirty="0" smtClean="0">
                <a:solidFill>
                  <a:srgbClr val="0000CC"/>
                </a:solidFill>
                <a:ea typeface="標楷體" pitchFamily="65" charset="-120"/>
              </a:rPr>
              <a:t>1.</a:t>
            </a:r>
            <a:r>
              <a:rPr lang="zh-TW" altLang="en-US" sz="2800" b="1" dirty="0" smtClean="0">
                <a:solidFill>
                  <a:srgbClr val="0000CC"/>
                </a:solidFill>
                <a:ea typeface="標楷體" pitchFamily="65" charset="-120"/>
              </a:rPr>
              <a:t>查出補助項目採購</a:t>
            </a:r>
            <a:r>
              <a:rPr lang="zh-TW" altLang="en-US" sz="2800" b="1" dirty="0">
                <a:solidFill>
                  <a:srgbClr val="0000CC"/>
                </a:solidFill>
                <a:ea typeface="標楷體" pitchFamily="65" charset="-120"/>
              </a:rPr>
              <a:t>屬性（分工程及財物類別）後重新整理</a:t>
            </a:r>
            <a:r>
              <a:rPr lang="zh-TW" altLang="en-US" sz="2800" b="1" dirty="0" smtClean="0">
                <a:solidFill>
                  <a:srgbClr val="0000CC"/>
                </a:solidFill>
                <a:ea typeface="標楷體" pitchFamily="65" charset="-120"/>
              </a:rPr>
              <a:t>。</a:t>
            </a:r>
            <a:endParaRPr lang="en-US" altLang="zh-TW" sz="2800" b="1" dirty="0" smtClean="0">
              <a:solidFill>
                <a:srgbClr val="0000CC"/>
              </a:solidFill>
              <a:ea typeface="標楷體" pitchFamily="65" charset="-120"/>
            </a:endParaRPr>
          </a:p>
          <a:p>
            <a:pPr eaLnBrk="1" hangingPunct="1">
              <a:lnSpc>
                <a:spcPct val="120000"/>
              </a:lnSpc>
              <a:spcBef>
                <a:spcPts val="300"/>
              </a:spcBef>
              <a:buNone/>
            </a:pPr>
            <a:r>
              <a:rPr lang="en-US" altLang="zh-TW" sz="2800" b="1" dirty="0" smtClean="0">
                <a:solidFill>
                  <a:srgbClr val="0000CC"/>
                </a:solidFill>
                <a:ea typeface="標楷體" pitchFamily="65" charset="-120"/>
              </a:rPr>
              <a:t>2.</a:t>
            </a:r>
            <a:r>
              <a:rPr lang="zh-TW" altLang="en-US" sz="2800" b="1" dirty="0" smtClean="0">
                <a:solidFill>
                  <a:srgbClr val="0000CC"/>
                </a:solidFill>
                <a:ea typeface="標楷體" pitchFamily="65" charset="-120"/>
              </a:rPr>
              <a:t>上工程會查出是否有台銀標共同供應契約之財物可供採購</a:t>
            </a:r>
            <a:r>
              <a:rPr lang="en-US" altLang="zh-TW" sz="2800" b="1" dirty="0" smtClean="0">
                <a:solidFill>
                  <a:srgbClr val="0000CC"/>
                </a:solidFill>
                <a:ea typeface="標楷體" pitchFamily="65" charset="-120"/>
              </a:rPr>
              <a:t>【</a:t>
            </a:r>
            <a:r>
              <a:rPr lang="zh-TW" altLang="en-US" sz="2800" b="1" dirty="0" smtClean="0">
                <a:solidFill>
                  <a:srgbClr val="0000CC"/>
                </a:solidFill>
                <a:ea typeface="標楷體" pitchFamily="65" charset="-120"/>
              </a:rPr>
              <a:t>如冷氣機、電冰箱、洗衣機、數位相機、開飲機、高效率燈具、 辦公桌椅鐵櫃、投影機、電腦及周邊產品等等</a:t>
            </a:r>
            <a:r>
              <a:rPr lang="en-US" altLang="zh-TW" sz="2800" b="1" dirty="0" smtClean="0">
                <a:solidFill>
                  <a:srgbClr val="0000CC"/>
                </a:solidFill>
                <a:ea typeface="標楷體" pitchFamily="65" charset="-120"/>
              </a:rPr>
              <a:t>】</a:t>
            </a:r>
          </a:p>
          <a:p>
            <a:pPr eaLnBrk="1" hangingPunct="1">
              <a:lnSpc>
                <a:spcPct val="120000"/>
              </a:lnSpc>
              <a:spcBef>
                <a:spcPts val="300"/>
              </a:spcBef>
              <a:buNone/>
            </a:pPr>
            <a:r>
              <a:rPr lang="en-US" altLang="zh-TW" sz="2800" b="1" dirty="0" smtClean="0">
                <a:solidFill>
                  <a:srgbClr val="0000CC"/>
                </a:solidFill>
                <a:ea typeface="標楷體" pitchFamily="65" charset="-120"/>
              </a:rPr>
              <a:t>3.</a:t>
            </a:r>
            <a:r>
              <a:rPr lang="zh-TW" altLang="en-US" sz="2800" b="1" dirty="0" smtClean="0">
                <a:solidFill>
                  <a:srgbClr val="0000CC"/>
                </a:solidFill>
                <a:ea typeface="標楷體" pitchFamily="65" charset="-120"/>
              </a:rPr>
              <a:t>再看財物屬性後，上經濟部查出詳細行業別目錄，</a:t>
            </a:r>
            <a:r>
              <a:rPr lang="en-US" altLang="zh-TW" sz="2800" b="1" dirty="0" smtClean="0">
                <a:solidFill>
                  <a:srgbClr val="0000CC"/>
                </a:solidFill>
                <a:ea typeface="標楷體" pitchFamily="65" charset="-120"/>
              </a:rPr>
              <a:t>10</a:t>
            </a:r>
            <a:r>
              <a:rPr lang="zh-TW" altLang="en-US" sz="2800" b="1" dirty="0" smtClean="0">
                <a:solidFill>
                  <a:srgbClr val="0000CC"/>
                </a:solidFill>
                <a:ea typeface="標楷體" pitchFamily="65" charset="-120"/>
              </a:rPr>
              <a:t>萬元以下得逕洽不同行業別廠商購買。</a:t>
            </a:r>
            <a:endParaRPr lang="en-US" altLang="zh-TW" sz="2800" b="1" dirty="0" smtClean="0">
              <a:solidFill>
                <a:srgbClr val="0000CC"/>
              </a:solidFill>
              <a:ea typeface="標楷體" pitchFamily="65" charset="-120"/>
            </a:endParaRPr>
          </a:p>
          <a:p>
            <a:pPr eaLnBrk="1" hangingPunct="1">
              <a:lnSpc>
                <a:spcPct val="120000"/>
              </a:lnSpc>
              <a:spcBef>
                <a:spcPts val="300"/>
              </a:spcBef>
              <a:buNone/>
            </a:pPr>
            <a:endParaRPr lang="en-US" altLang="zh-TW" sz="2800" b="1" dirty="0" smtClean="0">
              <a:solidFill>
                <a:srgbClr val="0000CC"/>
              </a:solidFill>
              <a:ea typeface="標楷體" pitchFamily="65" charset="-120"/>
            </a:endParaRPr>
          </a:p>
          <a:p>
            <a:pPr eaLnBrk="1" hangingPunct="1">
              <a:lnSpc>
                <a:spcPct val="120000"/>
              </a:lnSpc>
              <a:spcBef>
                <a:spcPts val="300"/>
              </a:spcBef>
              <a:buNone/>
            </a:pPr>
            <a:endParaRPr lang="en-US" altLang="zh-TW" sz="2800" b="1" dirty="0" smtClean="0">
              <a:solidFill>
                <a:srgbClr val="FF0000"/>
              </a:solidFill>
              <a:ea typeface="標楷體" pitchFamily="65" charset="-120"/>
            </a:endParaRPr>
          </a:p>
        </p:txBody>
      </p:sp>
    </p:spTree>
    <p:extLst>
      <p:ext uri="{BB962C8B-B14F-4D97-AF65-F5344CB8AC3E}">
        <p14:creationId xmlns="" xmlns:p14="http://schemas.microsoft.com/office/powerpoint/2010/main" val="693839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5493B8EF-5A32-4B05-84C1-B755852312B3}" type="slidenum">
              <a:rPr lang="en-US" altLang="zh-TW"/>
              <a:pPr>
                <a:defRPr/>
              </a:pPr>
              <a:t>17</a:t>
            </a:fld>
            <a:endParaRPr lang="en-US" altLang="zh-TW"/>
          </a:p>
        </p:txBody>
      </p:sp>
      <p:sp>
        <p:nvSpPr>
          <p:cNvPr id="45059" name="Rectangle 2"/>
          <p:cNvSpPr>
            <a:spLocks noGrp="1" noChangeArrowheads="1"/>
          </p:cNvSpPr>
          <p:nvPr>
            <p:ph type="title"/>
          </p:nvPr>
        </p:nvSpPr>
        <p:spPr>
          <a:xfrm>
            <a:off x="457200" y="544513"/>
            <a:ext cx="8229600" cy="606425"/>
          </a:xfrm>
        </p:spPr>
        <p:txBody>
          <a:bodyPr/>
          <a:lstStyle/>
          <a:p>
            <a:pPr eaLnBrk="1" hangingPunct="1"/>
            <a:r>
              <a:rPr lang="zh-TW" altLang="en-US" sz="4000" b="1" dirty="0" smtClean="0">
                <a:solidFill>
                  <a:srgbClr val="FF0000"/>
                </a:solidFill>
                <a:ea typeface="標楷體" pitchFamily="65" charset="-120"/>
              </a:rPr>
              <a:t>年度幼兒園補助採購要領及步驟</a:t>
            </a:r>
          </a:p>
        </p:txBody>
      </p:sp>
      <p:sp>
        <p:nvSpPr>
          <p:cNvPr id="45060" name="Rectangle 3"/>
          <p:cNvSpPr>
            <a:spLocks noGrp="1" noChangeArrowheads="1"/>
          </p:cNvSpPr>
          <p:nvPr>
            <p:ph type="body" idx="1"/>
          </p:nvPr>
        </p:nvSpPr>
        <p:spPr>
          <a:xfrm>
            <a:off x="571473" y="1341438"/>
            <a:ext cx="7929618" cy="5230834"/>
          </a:xfrm>
        </p:spPr>
        <p:txBody>
          <a:bodyPr/>
          <a:lstStyle/>
          <a:p>
            <a:pPr eaLnBrk="1" hangingPunct="1">
              <a:lnSpc>
                <a:spcPct val="120000"/>
              </a:lnSpc>
              <a:spcBef>
                <a:spcPts val="300"/>
              </a:spcBef>
              <a:buNone/>
            </a:pPr>
            <a:r>
              <a:rPr lang="en-US" altLang="zh-TW" sz="2800" b="1" dirty="0" smtClean="0">
                <a:solidFill>
                  <a:srgbClr val="0000CC"/>
                </a:solidFill>
                <a:ea typeface="標楷體" pitchFamily="65" charset="-120"/>
              </a:rPr>
              <a:t>4.</a:t>
            </a:r>
            <a:r>
              <a:rPr lang="zh-TW" altLang="en-US" sz="2800" b="1" dirty="0" smtClean="0">
                <a:solidFill>
                  <a:srgbClr val="0000CC"/>
                </a:solidFill>
                <a:ea typeface="標楷體" pitchFamily="65" charset="-120"/>
              </a:rPr>
              <a:t>查出估價實際交貨價格後，調整填入流用經費執行數字金額，但切記資本門和經常門不能相互流用。</a:t>
            </a:r>
            <a:r>
              <a:rPr lang="zh-TW" altLang="en-US" sz="2800" b="1" dirty="0" smtClean="0">
                <a:solidFill>
                  <a:srgbClr val="FF33CC"/>
                </a:solidFill>
                <a:ea typeface="標楷體" pitchFamily="65" charset="-120"/>
              </a:rPr>
              <a:t>請詳講義範例</a:t>
            </a:r>
            <a:endParaRPr lang="en-US" altLang="zh-TW" sz="2800" b="1" dirty="0" smtClean="0">
              <a:solidFill>
                <a:srgbClr val="FF33CC"/>
              </a:solidFill>
              <a:ea typeface="標楷體" pitchFamily="65" charset="-120"/>
            </a:endParaRPr>
          </a:p>
          <a:p>
            <a:pPr eaLnBrk="1" hangingPunct="1">
              <a:lnSpc>
                <a:spcPct val="120000"/>
              </a:lnSpc>
              <a:spcBef>
                <a:spcPts val="300"/>
              </a:spcBef>
              <a:buNone/>
            </a:pPr>
            <a:r>
              <a:rPr lang="en-US" altLang="zh-TW" sz="2800" b="1" dirty="0" smtClean="0">
                <a:solidFill>
                  <a:srgbClr val="0000CC"/>
                </a:solidFill>
                <a:ea typeface="標楷體" pitchFamily="65" charset="-120"/>
              </a:rPr>
              <a:t>5.</a:t>
            </a:r>
            <a:r>
              <a:rPr lang="zh-TW" altLang="en-US" sz="2800" b="1" dirty="0" smtClean="0">
                <a:solidFill>
                  <a:srgbClr val="0000CC"/>
                </a:solidFill>
                <a:ea typeface="標楷體" pitchFamily="65" charset="-120"/>
              </a:rPr>
              <a:t>屬於工程的建議採合併發包為原則，屬於財物又逾</a:t>
            </a:r>
            <a:r>
              <a:rPr lang="en-US" altLang="zh-TW" sz="2800" b="1" dirty="0" smtClean="0">
                <a:solidFill>
                  <a:srgbClr val="0000CC"/>
                </a:solidFill>
                <a:ea typeface="標楷體" pitchFamily="65" charset="-120"/>
              </a:rPr>
              <a:t>10</a:t>
            </a:r>
            <a:r>
              <a:rPr lang="zh-TW" altLang="en-US" sz="2800" b="1" dirty="0" smtClean="0">
                <a:solidFill>
                  <a:srgbClr val="0000CC"/>
                </a:solidFill>
                <a:ea typeface="標楷體" pitchFamily="65" charset="-120"/>
              </a:rPr>
              <a:t>萬元，也沒有台銀標，只好再辦一個財物標採購。</a:t>
            </a:r>
            <a:endParaRPr lang="en-US" altLang="zh-TW" sz="2800" b="1" dirty="0" smtClean="0">
              <a:solidFill>
                <a:srgbClr val="0000CC"/>
              </a:solidFill>
              <a:ea typeface="標楷體" pitchFamily="65" charset="-120"/>
            </a:endParaRPr>
          </a:p>
          <a:p>
            <a:pPr eaLnBrk="1" hangingPunct="1">
              <a:lnSpc>
                <a:spcPct val="120000"/>
              </a:lnSpc>
              <a:spcBef>
                <a:spcPts val="300"/>
              </a:spcBef>
              <a:buNone/>
            </a:pPr>
            <a:r>
              <a:rPr lang="en-US" altLang="zh-TW" sz="2800" b="1" dirty="0" smtClean="0">
                <a:solidFill>
                  <a:srgbClr val="0000CC"/>
                </a:solidFill>
                <a:ea typeface="標楷體" pitchFamily="65" charset="-120"/>
              </a:rPr>
              <a:t>6.</a:t>
            </a:r>
            <a:r>
              <a:rPr lang="zh-TW" altLang="en-US" sz="2800" b="1" dirty="0" smtClean="0">
                <a:solidFill>
                  <a:srgbClr val="0000CC"/>
                </a:solidFill>
                <a:ea typeface="標楷體" pitchFamily="65" charset="-120"/>
              </a:rPr>
              <a:t>經常門也可以和資本門合併發包。</a:t>
            </a:r>
            <a:endParaRPr lang="en-US" altLang="zh-TW" sz="2800" b="1" dirty="0" smtClean="0">
              <a:solidFill>
                <a:srgbClr val="0000CC"/>
              </a:solidFill>
              <a:ea typeface="標楷體" pitchFamily="65" charset="-120"/>
            </a:endParaRPr>
          </a:p>
          <a:p>
            <a:pPr eaLnBrk="1" hangingPunct="1">
              <a:lnSpc>
                <a:spcPct val="120000"/>
              </a:lnSpc>
              <a:spcBef>
                <a:spcPts val="300"/>
              </a:spcBef>
              <a:buNone/>
            </a:pPr>
            <a:r>
              <a:rPr lang="en-US" altLang="zh-TW" sz="2800" b="1" dirty="0" smtClean="0">
                <a:solidFill>
                  <a:srgbClr val="0000CC"/>
                </a:solidFill>
                <a:ea typeface="標楷體" pitchFamily="65" charset="-120"/>
              </a:rPr>
              <a:t>7.</a:t>
            </a:r>
            <a:r>
              <a:rPr lang="zh-TW" altLang="en-US" sz="2800" b="1" dirty="0" smtClean="0">
                <a:solidFill>
                  <a:srgbClr val="0000CC"/>
                </a:solidFill>
                <a:ea typeface="標楷體" pitchFamily="65" charset="-120"/>
              </a:rPr>
              <a:t>錯誤態樣：每間教室都做一個「白板教具組合櫃」</a:t>
            </a:r>
            <a:r>
              <a:rPr lang="en-US" altLang="zh-TW" sz="2800" b="1" dirty="0" smtClean="0">
                <a:solidFill>
                  <a:srgbClr val="0000CC"/>
                </a:solidFill>
                <a:ea typeface="標楷體" pitchFamily="65" charset="-120"/>
              </a:rPr>
              <a:t>6</a:t>
            </a:r>
            <a:r>
              <a:rPr lang="zh-TW" altLang="en-US" sz="2800" b="1" dirty="0" smtClean="0">
                <a:solidFill>
                  <a:srgbClr val="0000CC"/>
                </a:solidFill>
                <a:ea typeface="標楷體" pitchFamily="65" charset="-120"/>
              </a:rPr>
              <a:t>萬元，補助</a:t>
            </a:r>
            <a:r>
              <a:rPr lang="en-US" altLang="zh-TW" sz="2800" b="1" dirty="0" smtClean="0">
                <a:solidFill>
                  <a:srgbClr val="0000CC"/>
                </a:solidFill>
                <a:ea typeface="標楷體" pitchFamily="65" charset="-120"/>
              </a:rPr>
              <a:t>3</a:t>
            </a:r>
            <a:r>
              <a:rPr lang="zh-TW" altLang="en-US" sz="2800" b="1" dirty="0" smtClean="0">
                <a:solidFill>
                  <a:srgbClr val="0000CC"/>
                </a:solidFill>
                <a:ea typeface="標楷體" pitchFamily="65" charset="-120"/>
              </a:rPr>
              <a:t>間共</a:t>
            </a:r>
            <a:r>
              <a:rPr lang="en-US" altLang="zh-TW" sz="2800" b="1" dirty="0" smtClean="0">
                <a:solidFill>
                  <a:srgbClr val="0000CC"/>
                </a:solidFill>
                <a:ea typeface="標楷體" pitchFamily="65" charset="-120"/>
              </a:rPr>
              <a:t>18</a:t>
            </a:r>
            <a:r>
              <a:rPr lang="zh-TW" altLang="en-US" sz="2800" b="1" dirty="0" smtClean="0">
                <a:solidFill>
                  <a:srgbClr val="0000CC"/>
                </a:solidFill>
                <a:ea typeface="標楷體" pitchFamily="65" charset="-120"/>
              </a:rPr>
              <a:t>萬元。請問要不要辦理招標？</a:t>
            </a:r>
            <a:endParaRPr lang="en-US" altLang="zh-TW" sz="2800" b="1" dirty="0" smtClean="0">
              <a:solidFill>
                <a:srgbClr val="0000CC"/>
              </a:solidFill>
              <a:ea typeface="標楷體" pitchFamily="65" charset="-120"/>
            </a:endParaRPr>
          </a:p>
        </p:txBody>
      </p:sp>
    </p:spTree>
    <p:extLst>
      <p:ext uri="{BB962C8B-B14F-4D97-AF65-F5344CB8AC3E}">
        <p14:creationId xmlns="" xmlns:p14="http://schemas.microsoft.com/office/powerpoint/2010/main" val="2943750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5493B8EF-5A32-4B05-84C1-B755852312B3}" type="slidenum">
              <a:rPr lang="en-US" altLang="zh-TW"/>
              <a:pPr>
                <a:defRPr/>
              </a:pPr>
              <a:t>18</a:t>
            </a:fld>
            <a:endParaRPr lang="en-US" altLang="zh-TW"/>
          </a:p>
        </p:txBody>
      </p:sp>
      <p:sp>
        <p:nvSpPr>
          <p:cNvPr id="45059" name="Rectangle 2"/>
          <p:cNvSpPr>
            <a:spLocks noGrp="1" noChangeArrowheads="1"/>
          </p:cNvSpPr>
          <p:nvPr>
            <p:ph type="title"/>
          </p:nvPr>
        </p:nvSpPr>
        <p:spPr>
          <a:xfrm>
            <a:off x="457200" y="544513"/>
            <a:ext cx="8229600" cy="606425"/>
          </a:xfrm>
        </p:spPr>
        <p:txBody>
          <a:bodyPr/>
          <a:lstStyle/>
          <a:p>
            <a:pPr eaLnBrk="1" hangingPunct="1"/>
            <a:r>
              <a:rPr lang="zh-TW" altLang="en-US" sz="4000" b="1" dirty="0" smtClean="0">
                <a:solidFill>
                  <a:srgbClr val="FF0000"/>
                </a:solidFill>
                <a:ea typeface="標楷體" pitchFamily="65" charset="-120"/>
              </a:rPr>
              <a:t>年度幼兒園補助採購要領及步驟</a:t>
            </a:r>
          </a:p>
        </p:txBody>
      </p:sp>
      <p:sp>
        <p:nvSpPr>
          <p:cNvPr id="45060" name="Rectangle 3"/>
          <p:cNvSpPr>
            <a:spLocks noGrp="1" noChangeArrowheads="1"/>
          </p:cNvSpPr>
          <p:nvPr>
            <p:ph type="body" idx="1"/>
          </p:nvPr>
        </p:nvSpPr>
        <p:spPr>
          <a:xfrm>
            <a:off x="838200" y="1341438"/>
            <a:ext cx="7877175" cy="4843462"/>
          </a:xfrm>
        </p:spPr>
        <p:txBody>
          <a:bodyPr/>
          <a:lstStyle/>
          <a:p>
            <a:pPr eaLnBrk="1" hangingPunct="1">
              <a:lnSpc>
                <a:spcPct val="120000"/>
              </a:lnSpc>
              <a:spcBef>
                <a:spcPts val="300"/>
              </a:spcBef>
              <a:buNone/>
            </a:pPr>
            <a:r>
              <a:rPr lang="en-US" altLang="zh-TW" sz="2800" b="1" dirty="0" smtClean="0">
                <a:solidFill>
                  <a:srgbClr val="0000CC"/>
                </a:solidFill>
                <a:ea typeface="標楷體" pitchFamily="65" charset="-120"/>
              </a:rPr>
              <a:t>8.</a:t>
            </a:r>
            <a:r>
              <a:rPr lang="zh-TW" altLang="en-US" sz="2800" b="1" dirty="0" smtClean="0">
                <a:solidFill>
                  <a:srgbClr val="0000CC"/>
                </a:solidFill>
                <a:ea typeface="標楷體" pitchFamily="65" charset="-120"/>
              </a:rPr>
              <a:t>臺銀標：每張電子採購上傳單為一個採購屬性類別，善用附加採購。但同一屬性採購之附加採購不可超過</a:t>
            </a:r>
            <a:r>
              <a:rPr lang="en-US" altLang="zh-TW" sz="2800" b="1" dirty="0" smtClean="0">
                <a:solidFill>
                  <a:srgbClr val="0000CC"/>
                </a:solidFill>
                <a:ea typeface="標楷體" pitchFamily="65" charset="-120"/>
              </a:rPr>
              <a:t>10</a:t>
            </a:r>
            <a:r>
              <a:rPr lang="zh-TW" altLang="en-US" sz="2800" b="1" dirty="0" smtClean="0">
                <a:solidFill>
                  <a:srgbClr val="0000CC"/>
                </a:solidFill>
                <a:ea typeface="標楷體" pitchFamily="65" charset="-120"/>
              </a:rPr>
              <a:t>萬元。</a:t>
            </a:r>
            <a:endParaRPr lang="en-US" altLang="zh-TW" sz="2800" b="1" dirty="0" smtClean="0">
              <a:solidFill>
                <a:srgbClr val="0000CC"/>
              </a:solidFill>
              <a:ea typeface="標楷體" pitchFamily="65" charset="-120"/>
            </a:endParaRPr>
          </a:p>
          <a:p>
            <a:pPr eaLnBrk="1" hangingPunct="1">
              <a:lnSpc>
                <a:spcPct val="120000"/>
              </a:lnSpc>
              <a:spcBef>
                <a:spcPts val="300"/>
              </a:spcBef>
              <a:buNone/>
            </a:pPr>
            <a:r>
              <a:rPr lang="en-US" altLang="zh-TW" sz="2800" b="1" dirty="0" smtClean="0">
                <a:solidFill>
                  <a:srgbClr val="0000CC"/>
                </a:solidFill>
                <a:ea typeface="標楷體" pitchFamily="65" charset="-120"/>
              </a:rPr>
              <a:t>9.</a:t>
            </a:r>
            <a:r>
              <a:rPr lang="zh-TW" altLang="en-US" sz="2800" b="1" dirty="0" smtClean="0">
                <a:solidFill>
                  <a:srgbClr val="0000CC"/>
                </a:solidFill>
                <a:ea typeface="標楷體" pitchFamily="65" charset="-120"/>
              </a:rPr>
              <a:t>這筆補助經費是總務主任或幼兒園人員要去執行採購呢？</a:t>
            </a:r>
            <a:endParaRPr lang="en-US" altLang="zh-TW" sz="2800" b="1" dirty="0" smtClean="0">
              <a:solidFill>
                <a:srgbClr val="0000CC"/>
              </a:solidFill>
              <a:ea typeface="標楷體" pitchFamily="65" charset="-120"/>
            </a:endParaRPr>
          </a:p>
          <a:p>
            <a:pPr eaLnBrk="1" hangingPunct="1">
              <a:lnSpc>
                <a:spcPct val="120000"/>
              </a:lnSpc>
              <a:spcBef>
                <a:spcPts val="300"/>
              </a:spcBef>
              <a:buNone/>
            </a:pPr>
            <a:r>
              <a:rPr lang="en-US" altLang="zh-TW" sz="2800" b="1" dirty="0" smtClean="0">
                <a:solidFill>
                  <a:srgbClr val="0000CC"/>
                </a:solidFill>
                <a:ea typeface="標楷體" pitchFamily="65" charset="-120"/>
              </a:rPr>
              <a:t>10.</a:t>
            </a:r>
            <a:r>
              <a:rPr lang="zh-TW" altLang="en-US" sz="2800" b="1" dirty="0" smtClean="0">
                <a:solidFill>
                  <a:srgbClr val="0000CC"/>
                </a:solidFill>
                <a:ea typeface="標楷體" pitchFamily="65" charset="-120"/>
              </a:rPr>
              <a:t>遊具採購要注意什麼？</a:t>
            </a:r>
            <a:endParaRPr lang="en-US" altLang="zh-TW" sz="2800" b="1" dirty="0" smtClean="0">
              <a:solidFill>
                <a:srgbClr val="0000CC"/>
              </a:solidFill>
              <a:ea typeface="標楷體" pitchFamily="65" charset="-120"/>
            </a:endParaRPr>
          </a:p>
        </p:txBody>
      </p:sp>
    </p:spTree>
    <p:extLst>
      <p:ext uri="{BB962C8B-B14F-4D97-AF65-F5344CB8AC3E}">
        <p14:creationId xmlns="" xmlns:p14="http://schemas.microsoft.com/office/powerpoint/2010/main" val="3527904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1AB058BA-1C72-4AB4-AB69-FB1ACF8BD9E7}" type="slidenum">
              <a:rPr lang="en-US" altLang="zh-TW"/>
              <a:pPr>
                <a:defRPr/>
              </a:pPr>
              <a:t>19</a:t>
            </a:fld>
            <a:endParaRPr lang="en-US" altLang="zh-TW"/>
          </a:p>
        </p:txBody>
      </p:sp>
      <p:sp>
        <p:nvSpPr>
          <p:cNvPr id="7171" name="Rectangle 3"/>
          <p:cNvSpPr>
            <a:spLocks noGrp="1" noChangeArrowheads="1"/>
          </p:cNvSpPr>
          <p:nvPr>
            <p:ph type="body" idx="1"/>
          </p:nvPr>
        </p:nvSpPr>
        <p:spPr>
          <a:xfrm>
            <a:off x="395288" y="1125538"/>
            <a:ext cx="8424862" cy="5049837"/>
          </a:xfrm>
        </p:spPr>
        <p:txBody>
          <a:bodyPr/>
          <a:lstStyle/>
          <a:p>
            <a:pPr eaLnBrk="1" hangingPunct="1">
              <a:lnSpc>
                <a:spcPct val="80000"/>
              </a:lnSpc>
              <a:spcBef>
                <a:spcPct val="30000"/>
              </a:spcBef>
              <a:buSzTx/>
              <a:defRPr/>
            </a:pPr>
            <a:r>
              <a:rPr lang="zh-TW" altLang="en-US" sz="2800" b="1" dirty="0" smtClean="0">
                <a:latin typeface="標楷體" pitchFamily="65" charset="-120"/>
                <a:ea typeface="標楷體" pitchFamily="65" charset="-120"/>
              </a:rPr>
              <a:t>共同供應契約：</a:t>
            </a:r>
            <a:r>
              <a:rPr lang="zh-TW" altLang="en-US" sz="2800" b="1" dirty="0" smtClean="0">
                <a:solidFill>
                  <a:srgbClr val="FF0000"/>
                </a:solidFill>
                <a:latin typeface="標楷體" pitchFamily="65" charset="-120"/>
                <a:ea typeface="標楷體" pitchFamily="65" charset="-120"/>
              </a:rPr>
              <a:t>法</a:t>
            </a:r>
            <a:r>
              <a:rPr lang="en-US" altLang="zh-TW" sz="2800" b="1" dirty="0" smtClean="0">
                <a:solidFill>
                  <a:srgbClr val="FF0000"/>
                </a:solidFill>
                <a:latin typeface="標楷體" pitchFamily="65" charset="-120"/>
                <a:ea typeface="標楷體" pitchFamily="65" charset="-120"/>
              </a:rPr>
              <a:t>93(</a:t>
            </a:r>
            <a:r>
              <a:rPr lang="zh-TW" altLang="en-US" sz="2800" b="1" dirty="0" smtClean="0">
                <a:solidFill>
                  <a:srgbClr val="FF0000"/>
                </a:solidFill>
                <a:latin typeface="標楷體" pitchFamily="65" charset="-120"/>
                <a:ea typeface="標楷體" pitchFamily="65" charset="-120"/>
              </a:rPr>
              <a:t>第</a:t>
            </a:r>
            <a:r>
              <a:rPr lang="en-US" altLang="zh-TW" sz="2800" b="1" dirty="0" smtClean="0">
                <a:solidFill>
                  <a:srgbClr val="FF0000"/>
                </a:solidFill>
                <a:latin typeface="標楷體" pitchFamily="65" charset="-120"/>
                <a:ea typeface="標楷體" pitchFamily="65" charset="-120"/>
              </a:rPr>
              <a:t>5</a:t>
            </a:r>
            <a:r>
              <a:rPr lang="zh-TW" altLang="en-US" sz="2800" b="1" dirty="0" smtClean="0">
                <a:solidFill>
                  <a:srgbClr val="FF0000"/>
                </a:solidFill>
                <a:latin typeface="標楷體" pitchFamily="65" charset="-120"/>
                <a:ea typeface="標楷體" pitchFamily="65" charset="-120"/>
              </a:rPr>
              <a:t>、</a:t>
            </a:r>
            <a:r>
              <a:rPr lang="en-US" altLang="zh-TW" sz="2800" b="1" dirty="0" smtClean="0">
                <a:solidFill>
                  <a:srgbClr val="FF0000"/>
                </a:solidFill>
                <a:latin typeface="標楷體" pitchFamily="65" charset="-120"/>
                <a:ea typeface="標楷體" pitchFamily="65" charset="-120"/>
              </a:rPr>
              <a:t>6</a:t>
            </a:r>
            <a:r>
              <a:rPr lang="zh-TW" altLang="en-US" sz="2800" b="1" dirty="0" smtClean="0">
                <a:solidFill>
                  <a:srgbClr val="FF0000"/>
                </a:solidFill>
                <a:latin typeface="標楷體" pitchFamily="65" charset="-120"/>
                <a:ea typeface="標楷體" pitchFamily="65" charset="-120"/>
              </a:rPr>
              <a:t>、</a:t>
            </a:r>
            <a:r>
              <a:rPr lang="en-US" altLang="zh-TW" sz="2800" b="1" dirty="0" smtClean="0">
                <a:solidFill>
                  <a:srgbClr val="FF0000"/>
                </a:solidFill>
                <a:latin typeface="標楷體" pitchFamily="65" charset="-120"/>
                <a:ea typeface="標楷體" pitchFamily="65" charset="-120"/>
              </a:rPr>
              <a:t>7</a:t>
            </a:r>
            <a:r>
              <a:rPr lang="zh-TW" altLang="en-US" sz="2800" b="1" dirty="0" smtClean="0">
                <a:solidFill>
                  <a:srgbClr val="FF0000"/>
                </a:solidFill>
                <a:latin typeface="標楷體" pitchFamily="65" charset="-120"/>
                <a:ea typeface="標楷體" pitchFamily="65" charset="-120"/>
              </a:rPr>
              <a:t>、</a:t>
            </a:r>
            <a:r>
              <a:rPr lang="en-US" altLang="zh-TW" sz="2800" b="1" dirty="0" smtClean="0">
                <a:solidFill>
                  <a:srgbClr val="FF0000"/>
                </a:solidFill>
                <a:latin typeface="標楷體" pitchFamily="65" charset="-120"/>
                <a:ea typeface="標楷體" pitchFamily="65" charset="-120"/>
              </a:rPr>
              <a:t>11</a:t>
            </a:r>
            <a:r>
              <a:rPr lang="zh-TW" altLang="en-US" sz="2800" b="1" dirty="0" smtClean="0">
                <a:solidFill>
                  <a:srgbClr val="FF0000"/>
                </a:solidFill>
                <a:latin typeface="標楷體" pitchFamily="65" charset="-120"/>
                <a:ea typeface="標楷體" pitchFamily="65" charset="-120"/>
              </a:rPr>
              <a:t>、</a:t>
            </a:r>
            <a:r>
              <a:rPr lang="en-US" altLang="zh-TW" sz="2800" b="1" dirty="0" smtClean="0">
                <a:solidFill>
                  <a:srgbClr val="FF0000"/>
                </a:solidFill>
                <a:latin typeface="標楷體" pitchFamily="65" charset="-120"/>
                <a:ea typeface="標楷體" pitchFamily="65" charset="-120"/>
              </a:rPr>
              <a:t>12</a:t>
            </a:r>
            <a:r>
              <a:rPr lang="zh-TW" altLang="en-US" sz="2800" b="1" dirty="0" smtClean="0">
                <a:solidFill>
                  <a:srgbClr val="FF0000"/>
                </a:solidFill>
                <a:latin typeface="標楷體" pitchFamily="65" charset="-120"/>
                <a:ea typeface="標楷體" pitchFamily="65" charset="-120"/>
              </a:rPr>
              <a:t>、</a:t>
            </a:r>
            <a:r>
              <a:rPr lang="en-US" altLang="zh-TW" sz="2800" b="1" dirty="0" smtClean="0">
                <a:solidFill>
                  <a:srgbClr val="FF0000"/>
                </a:solidFill>
                <a:latin typeface="標楷體" pitchFamily="65" charset="-120"/>
                <a:ea typeface="標楷體" pitchFamily="65" charset="-120"/>
              </a:rPr>
              <a:t>14</a:t>
            </a:r>
            <a:r>
              <a:rPr lang="zh-TW" altLang="en-US" sz="2800" b="1" dirty="0" smtClean="0">
                <a:solidFill>
                  <a:srgbClr val="FF0000"/>
                </a:solidFill>
                <a:latin typeface="標楷體" pitchFamily="65" charset="-120"/>
                <a:ea typeface="標楷體" pitchFamily="65" charset="-120"/>
              </a:rPr>
              <a:t>條</a:t>
            </a:r>
            <a:r>
              <a:rPr lang="en-US" altLang="zh-TW" sz="2800" b="1" dirty="0" smtClean="0">
                <a:solidFill>
                  <a:srgbClr val="FF0000"/>
                </a:solidFill>
                <a:latin typeface="標楷體" pitchFamily="65" charset="-120"/>
                <a:ea typeface="標楷體" pitchFamily="65" charset="-120"/>
              </a:rPr>
              <a:t>)</a:t>
            </a:r>
          </a:p>
          <a:p>
            <a:pPr marL="841375" lvl="1" indent="-514350" eaLnBrk="1" hangingPunct="1">
              <a:lnSpc>
                <a:spcPct val="80000"/>
              </a:lnSpc>
              <a:spcBef>
                <a:spcPct val="30000"/>
              </a:spcBef>
              <a:buSzTx/>
              <a:buFont typeface="Wingdings" pitchFamily="2" charset="2"/>
              <a:buChar char="Ø"/>
              <a:defRPr/>
            </a:pPr>
            <a:r>
              <a:rPr lang="zh-TW" altLang="en-US" sz="2400" b="1" dirty="0" smtClean="0">
                <a:ea typeface="標楷體" pitchFamily="65" charset="-120"/>
              </a:rPr>
              <a:t>各機關得就具有</a:t>
            </a:r>
            <a:r>
              <a:rPr lang="zh-TW" altLang="en-US" sz="2400" b="1" dirty="0" smtClean="0">
                <a:solidFill>
                  <a:srgbClr val="FF0000"/>
                </a:solidFill>
                <a:ea typeface="標楷體" pitchFamily="65" charset="-120"/>
              </a:rPr>
              <a:t>共通需求特性</a:t>
            </a:r>
            <a:r>
              <a:rPr lang="zh-TW" altLang="en-US" sz="2400" b="1" dirty="0" smtClean="0">
                <a:ea typeface="標楷體" pitchFamily="65" charset="-120"/>
              </a:rPr>
              <a:t>之財物或勞務，與廠商簽訂共同供應契約。</a:t>
            </a:r>
            <a:endParaRPr lang="en-US" altLang="zh-TW" sz="2400" b="1" dirty="0" smtClean="0">
              <a:ea typeface="標楷體" pitchFamily="65" charset="-120"/>
            </a:endParaRPr>
          </a:p>
          <a:p>
            <a:pPr lvl="1" eaLnBrk="1" hangingPunct="1">
              <a:lnSpc>
                <a:spcPct val="80000"/>
              </a:lnSpc>
              <a:spcBef>
                <a:spcPct val="30000"/>
              </a:spcBef>
              <a:buSzTx/>
              <a:buFont typeface="Wingdings" pitchFamily="2" charset="2"/>
              <a:buChar char="Ø"/>
              <a:defRPr/>
            </a:pPr>
            <a:r>
              <a:rPr lang="zh-TW" altLang="en-US" sz="2400" b="1" dirty="0" smtClean="0">
                <a:ea typeface="標楷體" pitchFamily="65" charset="-120"/>
              </a:rPr>
              <a:t>各機關具有共通需求特性之</a:t>
            </a:r>
            <a:r>
              <a:rPr lang="zh-TW" altLang="en-US" sz="2400" b="1" dirty="0" smtClean="0">
                <a:solidFill>
                  <a:srgbClr val="7030A0"/>
                </a:solidFill>
                <a:ea typeface="標楷體" pitchFamily="65" charset="-120"/>
              </a:rPr>
              <a:t>財物及勞務</a:t>
            </a:r>
            <a:r>
              <a:rPr lang="zh-TW" altLang="en-US" sz="2400" b="1" dirty="0" smtClean="0">
                <a:ea typeface="標楷體" pitchFamily="65" charset="-120"/>
              </a:rPr>
              <a:t>，得以共同供應契約方式辦理，以</a:t>
            </a:r>
            <a:r>
              <a:rPr lang="zh-TW" altLang="en-US" sz="2400" b="1" dirty="0" smtClean="0">
                <a:solidFill>
                  <a:srgbClr val="FF0000"/>
                </a:solidFill>
                <a:ea typeface="標楷體" pitchFamily="65" charset="-120"/>
              </a:rPr>
              <a:t>增進採購效率，減少採購人力，降低採購成本。</a:t>
            </a:r>
            <a:endParaRPr lang="en-US" altLang="zh-TW" sz="2400" b="1" dirty="0" smtClean="0">
              <a:solidFill>
                <a:srgbClr val="FF0000"/>
              </a:solidFill>
              <a:ea typeface="標楷體" pitchFamily="65" charset="-120"/>
            </a:endParaRPr>
          </a:p>
          <a:p>
            <a:pPr marL="261938" indent="-261938" eaLnBrk="1" hangingPunct="1">
              <a:lnSpc>
                <a:spcPct val="80000"/>
              </a:lnSpc>
              <a:spcBef>
                <a:spcPts val="2400"/>
              </a:spcBef>
              <a:buSzTx/>
              <a:defRPr/>
            </a:pPr>
            <a:r>
              <a:rPr lang="zh-TW" altLang="en-US" sz="2800" b="1" dirty="0" smtClean="0">
                <a:solidFill>
                  <a:srgbClr val="FF0000"/>
                </a:solidFill>
                <a:ea typeface="標楷體" pitchFamily="65" charset="-120"/>
              </a:rPr>
              <a:t>善用政府採購法施行細則第</a:t>
            </a:r>
            <a:r>
              <a:rPr lang="en-US" altLang="zh-TW" sz="2800" b="1" dirty="0" smtClean="0">
                <a:solidFill>
                  <a:srgbClr val="FF0000"/>
                </a:solidFill>
                <a:ea typeface="標楷體" pitchFamily="65" charset="-120"/>
              </a:rPr>
              <a:t>13</a:t>
            </a:r>
            <a:r>
              <a:rPr lang="zh-TW" altLang="en-US" sz="2800" b="1" dirty="0" smtClean="0">
                <a:solidFill>
                  <a:srgbClr val="FF0000"/>
                </a:solidFill>
                <a:ea typeface="標楷體" pitchFamily="65" charset="-120"/>
              </a:rPr>
              <a:t>條：</a:t>
            </a:r>
            <a:r>
              <a:rPr lang="zh-TW" altLang="en-US" sz="2800" b="1" dirty="0" smtClean="0">
                <a:solidFill>
                  <a:srgbClr val="800000"/>
                </a:solidFill>
                <a:ea typeface="標楷體" pitchFamily="65" charset="-120"/>
              </a:rPr>
              <a:t>不同標的、不同施工或供應地區、不同需求條件或不同行業廠商之專業項目</a:t>
            </a:r>
            <a:r>
              <a:rPr lang="zh-TW" altLang="en-US" sz="2800" b="1" dirty="0" smtClean="0">
                <a:solidFill>
                  <a:srgbClr val="FF0000"/>
                </a:solidFill>
                <a:ea typeface="標楷體" pitchFamily="65" charset="-120"/>
              </a:rPr>
              <a:t>分別辦理採購。</a:t>
            </a:r>
            <a:endParaRPr lang="en-US" altLang="zh-TW" sz="2800" b="1" dirty="0" smtClean="0">
              <a:solidFill>
                <a:srgbClr val="FF0000"/>
              </a:solidFill>
              <a:ea typeface="標楷體" pitchFamily="65" charset="-120"/>
            </a:endParaRPr>
          </a:p>
          <a:p>
            <a:pPr lvl="1" indent="-342900" eaLnBrk="1" hangingPunct="1">
              <a:lnSpc>
                <a:spcPct val="80000"/>
              </a:lnSpc>
              <a:spcBef>
                <a:spcPts val="2400"/>
              </a:spcBef>
              <a:buSzTx/>
              <a:buFont typeface="Wingdings" pitchFamily="2" charset="2"/>
              <a:buChar char="Ø"/>
              <a:defRPr/>
            </a:pPr>
            <a:r>
              <a:rPr lang="zh-TW" altLang="en-US" sz="2400" b="1" dirty="0" smtClean="0">
                <a:ea typeface="標楷體" pitchFamily="65" charset="-120"/>
              </a:rPr>
              <a:t>不同行業分別採購簽呈</a:t>
            </a:r>
            <a:r>
              <a:rPr lang="en-US" altLang="zh-TW" sz="2400" b="1" dirty="0" smtClean="0">
                <a:ea typeface="標楷體" pitchFamily="65" charset="-120"/>
              </a:rPr>
              <a:t>—</a:t>
            </a:r>
            <a:r>
              <a:rPr lang="zh-TW" altLang="en-US" sz="2400" b="1" dirty="0" smtClean="0">
                <a:solidFill>
                  <a:srgbClr val="0000FF"/>
                </a:solidFill>
                <a:ea typeface="標楷體" pitchFamily="65" charset="-120"/>
              </a:rPr>
              <a:t>日光燈具</a:t>
            </a:r>
            <a:r>
              <a:rPr lang="en-US" altLang="zh-TW" sz="2400" b="1" dirty="0" smtClean="0">
                <a:solidFill>
                  <a:srgbClr val="0000FF"/>
                </a:solidFill>
                <a:ea typeface="標楷體" pitchFamily="65" charset="-120"/>
              </a:rPr>
              <a:t>12</a:t>
            </a:r>
            <a:r>
              <a:rPr lang="zh-TW" altLang="en-US" sz="2400" b="1" dirty="0" smtClean="0">
                <a:solidFill>
                  <a:srgbClr val="0000FF"/>
                </a:solidFill>
                <a:ea typeface="標楷體" pitchFamily="65" charset="-120"/>
              </a:rPr>
              <a:t>萬元補助怎麼採購</a:t>
            </a:r>
            <a:r>
              <a:rPr lang="zh-TW" altLang="en-US" sz="2400" b="1" dirty="0" smtClean="0">
                <a:ea typeface="標楷體" pitchFamily="65" charset="-120"/>
              </a:rPr>
              <a:t>？</a:t>
            </a:r>
            <a:endParaRPr lang="zh-TW" altLang="en-US" sz="2400" b="1" dirty="0">
              <a:solidFill>
                <a:srgbClr val="FF0000"/>
              </a:solidFill>
              <a:ea typeface="標楷體" pitchFamily="65" charset="-120"/>
            </a:endParaRPr>
          </a:p>
          <a:p>
            <a:pPr lvl="1" indent="-342900" eaLnBrk="1" hangingPunct="1">
              <a:lnSpc>
                <a:spcPct val="80000"/>
              </a:lnSpc>
              <a:spcBef>
                <a:spcPts val="2400"/>
              </a:spcBef>
              <a:buSzTx/>
              <a:buFont typeface="Wingdings" pitchFamily="2" charset="2"/>
              <a:buChar char="Ø"/>
              <a:defRPr/>
            </a:pPr>
            <a:r>
              <a:rPr lang="zh-TW" altLang="en-US" sz="2400" b="1" dirty="0" smtClean="0">
                <a:solidFill>
                  <a:srgbClr val="0000FF"/>
                </a:solidFill>
                <a:ea typeface="標楷體" pitchFamily="65" charset="-120"/>
              </a:rPr>
              <a:t>請上網搜尋</a:t>
            </a:r>
            <a:r>
              <a:rPr lang="en-US" altLang="zh-TW" sz="2400" b="1" dirty="0" smtClean="0">
                <a:solidFill>
                  <a:srgbClr val="0000FF"/>
                </a:solidFill>
                <a:ea typeface="標楷體" pitchFamily="65" charset="-120"/>
              </a:rPr>
              <a:t>--</a:t>
            </a:r>
            <a:r>
              <a:rPr lang="zh-TW" altLang="en-US" sz="2400" b="1" dirty="0" smtClean="0">
                <a:solidFill>
                  <a:srgbClr val="800000"/>
                </a:solidFill>
                <a:ea typeface="標楷體" pitchFamily="65" charset="-120"/>
              </a:rPr>
              <a:t>公司行號營業項目代碼表</a:t>
            </a:r>
            <a:endParaRPr lang="en-US" altLang="zh-TW" sz="2400" b="1" dirty="0" smtClean="0">
              <a:solidFill>
                <a:srgbClr val="800000"/>
              </a:solidFill>
              <a:ea typeface="標楷體" pitchFamily="65" charset="-120"/>
            </a:endParaRPr>
          </a:p>
        </p:txBody>
      </p:sp>
      <p:sp>
        <p:nvSpPr>
          <p:cNvPr id="9220" name="Text Box 6"/>
          <p:cNvSpPr txBox="1">
            <a:spLocks noChangeArrowheads="1"/>
          </p:cNvSpPr>
          <p:nvPr/>
        </p:nvSpPr>
        <p:spPr bwMode="auto">
          <a:xfrm>
            <a:off x="468313" y="333375"/>
            <a:ext cx="6985000" cy="625475"/>
          </a:xfrm>
          <a:prstGeom prst="rect">
            <a:avLst/>
          </a:prstGeom>
          <a:noFill/>
          <a:ln w="9525">
            <a:noFill/>
            <a:miter lim="800000"/>
            <a:headEnd/>
            <a:tailEnd/>
          </a:ln>
        </p:spPr>
        <p:txBody>
          <a:bodyPr>
            <a:spAutoFit/>
          </a:bodyPr>
          <a:lstStyle/>
          <a:p>
            <a:pPr>
              <a:lnSpc>
                <a:spcPct val="80000"/>
              </a:lnSpc>
              <a:spcBef>
                <a:spcPct val="20000"/>
              </a:spcBef>
              <a:buClr>
                <a:schemeClr val="folHlink"/>
              </a:buClr>
              <a:buSzPct val="60000"/>
              <a:buFont typeface="Wingdings" pitchFamily="2" charset="2"/>
              <a:buNone/>
            </a:pPr>
            <a:r>
              <a:rPr lang="zh-TW" altLang="en-US" sz="4200" b="1" dirty="0">
                <a:solidFill>
                  <a:srgbClr val="0070C0"/>
                </a:solidFill>
                <a:latin typeface="Garamond" pitchFamily="18" charset="0"/>
                <a:ea typeface="標楷體" pitchFamily="65" charset="-120"/>
              </a:rPr>
              <a:t>善用招標方式</a:t>
            </a:r>
          </a:p>
        </p:txBody>
      </p:sp>
    </p:spTree>
    <p:extLst>
      <p:ext uri="{BB962C8B-B14F-4D97-AF65-F5344CB8AC3E}">
        <p14:creationId xmlns="" xmlns:p14="http://schemas.microsoft.com/office/powerpoint/2010/main" val="3490013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857224" y="500042"/>
            <a:ext cx="3459160" cy="722312"/>
          </a:xfrm>
        </p:spPr>
        <p:txBody>
          <a:bodyPr/>
          <a:lstStyle/>
          <a:p>
            <a:r>
              <a:rPr lang="zh-TW" altLang="en-US" dirty="0" smtClean="0">
                <a:solidFill>
                  <a:srgbClr val="FF33CC"/>
                </a:solidFill>
                <a:ea typeface="新細明體" pitchFamily="18" charset="-120"/>
              </a:rPr>
              <a:t>講師簡歷</a:t>
            </a:r>
          </a:p>
        </p:txBody>
      </p:sp>
      <p:sp>
        <p:nvSpPr>
          <p:cNvPr id="222211" name="Rectangle 3"/>
          <p:cNvSpPr>
            <a:spLocks noGrp="1" noChangeArrowheads="1"/>
          </p:cNvSpPr>
          <p:nvPr>
            <p:ph type="body" idx="1"/>
          </p:nvPr>
        </p:nvSpPr>
        <p:spPr>
          <a:xfrm>
            <a:off x="500034" y="1285860"/>
            <a:ext cx="8229600" cy="4967287"/>
          </a:xfrm>
        </p:spPr>
        <p:txBody>
          <a:bodyPr/>
          <a:lstStyle/>
          <a:p>
            <a:r>
              <a:rPr lang="zh-TW" altLang="en-US" sz="2200" b="1" dirty="0" smtClean="0">
                <a:latin typeface="微軟正黑體" pitchFamily="34" charset="-120"/>
                <a:ea typeface="微軟正黑體" pitchFamily="34" charset="-120"/>
              </a:rPr>
              <a:t>現任臺南市北區開元國小校長</a:t>
            </a:r>
          </a:p>
          <a:p>
            <a:r>
              <a:rPr lang="zh-TW" altLang="en-US" sz="2200" b="1" dirty="0" smtClean="0">
                <a:latin typeface="微軟正黑體" pitchFamily="34" charset="-120"/>
                <a:ea typeface="微軟正黑體" pitchFamily="34" charset="-120"/>
              </a:rPr>
              <a:t>曾任臺南市中西區進學國小校長</a:t>
            </a:r>
            <a:r>
              <a:rPr lang="en-US" altLang="zh-TW" sz="2200" b="1" dirty="0" smtClean="0">
                <a:latin typeface="微軟正黑體" pitchFamily="34" charset="-120"/>
                <a:ea typeface="微軟正黑體" pitchFamily="34" charset="-120"/>
              </a:rPr>
              <a:t>6</a:t>
            </a:r>
            <a:r>
              <a:rPr lang="zh-TW" altLang="en-US" sz="2200" b="1" dirty="0" smtClean="0">
                <a:latin typeface="微軟正黑體" pitchFamily="34" charset="-120"/>
                <a:ea typeface="微軟正黑體" pitchFamily="34" charset="-120"/>
              </a:rPr>
              <a:t>年</a:t>
            </a:r>
          </a:p>
          <a:p>
            <a:r>
              <a:rPr lang="en-US" altLang="zh-TW" sz="2200" b="1" dirty="0" smtClean="0">
                <a:latin typeface="微軟正黑體" pitchFamily="34" charset="-120"/>
                <a:ea typeface="微軟正黑體" pitchFamily="34" charset="-120"/>
              </a:rPr>
              <a:t>100</a:t>
            </a:r>
            <a:r>
              <a:rPr lang="zh-TW" altLang="en-US" sz="2200" b="1" dirty="0" smtClean="0">
                <a:latin typeface="微軟正黑體" pitchFamily="34" charset="-120"/>
                <a:ea typeface="微軟正黑體" pitchFamily="34" charset="-120"/>
              </a:rPr>
              <a:t>學年度臺南市校長師鐸獎</a:t>
            </a:r>
          </a:p>
          <a:p>
            <a:r>
              <a:rPr lang="zh-TW" altLang="en-US" sz="2200" b="1" dirty="0" smtClean="0">
                <a:latin typeface="微軟正黑體" pitchFamily="34" charset="-120"/>
                <a:ea typeface="微軟正黑體" pitchFamily="34" charset="-120"/>
              </a:rPr>
              <a:t>臺南市教育局學校總務諮詢輔導團輔導校長</a:t>
            </a:r>
          </a:p>
          <a:p>
            <a:r>
              <a:rPr lang="en-US" altLang="zh-TW" sz="2200" b="1" dirty="0" smtClean="0">
                <a:latin typeface="微軟正黑體" pitchFamily="34" charset="-120"/>
                <a:ea typeface="微軟正黑體" pitchFamily="34" charset="-120"/>
              </a:rPr>
              <a:t>99-101</a:t>
            </a:r>
            <a:r>
              <a:rPr lang="zh-TW" altLang="en-US" sz="2200" b="1" dirty="0" smtClean="0">
                <a:latin typeface="微軟正黑體" pitchFamily="34" charset="-120"/>
                <a:ea typeface="微軟正黑體" pitchFamily="34" charset="-120"/>
              </a:rPr>
              <a:t>學年度臺南市教師專業評鑑輔導團召集校長</a:t>
            </a:r>
          </a:p>
          <a:p>
            <a:r>
              <a:rPr lang="zh-TW" altLang="en-US" sz="2200" b="1" dirty="0" smtClean="0">
                <a:latin typeface="微軟正黑體" pitchFamily="34" charset="-120"/>
                <a:ea typeface="微軟正黑體" pitchFamily="34" charset="-120"/>
              </a:rPr>
              <a:t>教育部</a:t>
            </a:r>
            <a:r>
              <a:rPr lang="en-US" altLang="zh-TW" sz="2200" b="1" dirty="0" smtClean="0">
                <a:latin typeface="微軟正黑體" pitchFamily="34" charset="-120"/>
                <a:ea typeface="微軟正黑體" pitchFamily="34" charset="-120"/>
              </a:rPr>
              <a:t>101</a:t>
            </a:r>
            <a:r>
              <a:rPr lang="zh-TW" altLang="en-US" sz="2200" b="1" dirty="0" smtClean="0">
                <a:latin typeface="微軟正黑體" pitchFamily="34" charset="-120"/>
                <a:ea typeface="微軟正黑體" pitchFamily="34" charset="-120"/>
              </a:rPr>
              <a:t>年度永續校園局部改造計畫南區種子人才培訓暨工作坊及南</a:t>
            </a:r>
            <a:r>
              <a:rPr lang="en-US" altLang="zh-TW"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高</a:t>
            </a:r>
            <a:r>
              <a:rPr lang="en-US" altLang="zh-TW"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雲</a:t>
            </a:r>
            <a:r>
              <a:rPr lang="en-US" altLang="zh-TW"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澎縣市研習講師演講</a:t>
            </a:r>
          </a:p>
          <a:p>
            <a:r>
              <a:rPr lang="zh-TW" altLang="en-US" sz="2200" b="1" dirty="0" smtClean="0">
                <a:latin typeface="微軟正黑體" pitchFamily="34" charset="-120"/>
                <a:ea typeface="微軟正黑體" pitchFamily="34" charset="-120"/>
              </a:rPr>
              <a:t>受邀教育局及雲林縣擔任無障礙校園設施研習講師</a:t>
            </a:r>
          </a:p>
          <a:p>
            <a:r>
              <a:rPr lang="zh-TW" altLang="en-US" sz="2200" b="1" dirty="0" smtClean="0">
                <a:latin typeface="微軟正黑體" pitchFamily="34" charset="-120"/>
                <a:ea typeface="微軟正黑體" pitchFamily="34" charset="-120"/>
              </a:rPr>
              <a:t>政府採購法基礎初階認證及進階受訓</a:t>
            </a:r>
          </a:p>
          <a:p>
            <a:r>
              <a:rPr lang="zh-TW" altLang="en-US" sz="2200" b="1" dirty="0" smtClean="0">
                <a:latin typeface="微軟正黑體" pitchFamily="34" charset="-120"/>
                <a:ea typeface="微軟正黑體" pitchFamily="34" charset="-120"/>
              </a:rPr>
              <a:t>受聘臺南市政府採購稽核小組擔任稽核及複核委員</a:t>
            </a:r>
            <a:endParaRPr lang="en-US" altLang="zh-TW" sz="2200" b="1" dirty="0" smtClean="0">
              <a:latin typeface="微軟正黑體" pitchFamily="34" charset="-120"/>
              <a:ea typeface="微軟正黑體" pitchFamily="34" charset="-120"/>
            </a:endParaRPr>
          </a:p>
          <a:p>
            <a:r>
              <a:rPr lang="zh-TW" altLang="en-US" sz="2200" b="1" dirty="0" smtClean="0">
                <a:latin typeface="微軟正黑體" pitchFamily="34" charset="-120"/>
                <a:ea typeface="微軟正黑體" pitchFamily="34" charset="-120"/>
              </a:rPr>
              <a:t>臺南市政府學校午餐委員會輔導委員</a:t>
            </a:r>
            <a:endParaRPr lang="en-US" altLang="zh-TW" sz="2200" b="1" dirty="0" smtClean="0">
              <a:latin typeface="微軟正黑體" pitchFamily="34" charset="-120"/>
              <a:ea typeface="微軟正黑體" pitchFamily="34" charset="-120"/>
            </a:endParaRPr>
          </a:p>
          <a:p>
            <a:r>
              <a:rPr lang="zh-TW" altLang="en-US" sz="2200" b="1" dirty="0" smtClean="0">
                <a:latin typeface="微軟正黑體" pitchFamily="34" charset="-120"/>
                <a:ea typeface="微軟正黑體" pitchFamily="34" charset="-120"/>
              </a:rPr>
              <a:t>臺南市中小學校長協會常務理事</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A3307505-851D-4134-8538-27204F822DF6}" type="slidenum">
              <a:rPr lang="zh-TW" altLang="en-US"/>
              <a:pPr>
                <a:defRPr/>
              </a:pPr>
              <a:t>20</a:t>
            </a:fld>
            <a:endParaRPr lang="en-US" altLang="zh-TW"/>
          </a:p>
        </p:txBody>
      </p:sp>
      <p:sp>
        <p:nvSpPr>
          <p:cNvPr id="17411" name="Rectangle 2"/>
          <p:cNvSpPr>
            <a:spLocks noGrp="1" noChangeArrowheads="1"/>
          </p:cNvSpPr>
          <p:nvPr>
            <p:ph type="title"/>
          </p:nvPr>
        </p:nvSpPr>
        <p:spPr/>
        <p:txBody>
          <a:bodyPr/>
          <a:lstStyle/>
          <a:p>
            <a:pPr eaLnBrk="1" hangingPunct="1"/>
            <a:r>
              <a:rPr lang="zh-TW" altLang="en-US" dirty="0" smtClean="0">
                <a:latin typeface="標楷體" pitchFamily="65" charset="-120"/>
                <a:ea typeface="標楷體" pitchFamily="65" charset="-120"/>
              </a:rPr>
              <a:t>不得意圖規避分批辦理採購 </a:t>
            </a:r>
          </a:p>
        </p:txBody>
      </p:sp>
      <p:sp>
        <p:nvSpPr>
          <p:cNvPr id="17412" name="Rectangle 3"/>
          <p:cNvSpPr>
            <a:spLocks noGrp="1" noChangeArrowheads="1"/>
          </p:cNvSpPr>
          <p:nvPr>
            <p:ph type="body" idx="1"/>
          </p:nvPr>
        </p:nvSpPr>
        <p:spPr>
          <a:xfrm>
            <a:off x="642910" y="1500174"/>
            <a:ext cx="7913688" cy="4479946"/>
          </a:xfrm>
        </p:spPr>
        <p:txBody>
          <a:bodyPr/>
          <a:lstStyle/>
          <a:p>
            <a:pPr eaLnBrk="1" hangingPunct="1">
              <a:spcBef>
                <a:spcPct val="0"/>
              </a:spcBef>
              <a:buClr>
                <a:schemeClr val="folHlink"/>
              </a:buClr>
              <a:buFontTx/>
              <a:buAutoNum type="arabicPeriod"/>
            </a:pPr>
            <a:r>
              <a:rPr lang="zh-TW" altLang="en-US" sz="2800" b="1" dirty="0" smtClean="0">
                <a:latin typeface="標楷體" pitchFamily="65" charset="-120"/>
                <a:ea typeface="標楷體" pitchFamily="65" charset="-120"/>
              </a:rPr>
              <a:t>本法第14條所定意圖規避本法適用之分批，不包括依</a:t>
            </a:r>
            <a:r>
              <a:rPr lang="zh-TW" altLang="en-US" sz="2800" b="1" dirty="0" smtClean="0">
                <a:solidFill>
                  <a:srgbClr val="FF33CC"/>
                </a:solidFill>
                <a:latin typeface="標楷體" pitchFamily="65" charset="-120"/>
                <a:ea typeface="標楷體" pitchFamily="65" charset="-120"/>
              </a:rPr>
              <a:t>不同標的</a:t>
            </a:r>
            <a:r>
              <a:rPr lang="zh-TW" altLang="en-US" sz="2800" b="1" dirty="0" smtClean="0">
                <a:latin typeface="標楷體" pitchFamily="65" charset="-120"/>
                <a:ea typeface="標楷體" pitchFamily="65" charset="-120"/>
              </a:rPr>
              <a:t>、</a:t>
            </a:r>
            <a:r>
              <a:rPr lang="zh-TW" altLang="en-US" sz="2800" b="1" dirty="0" smtClean="0">
                <a:solidFill>
                  <a:srgbClr val="FF33CC"/>
                </a:solidFill>
                <a:latin typeface="標楷體" pitchFamily="65" charset="-120"/>
                <a:ea typeface="標楷體" pitchFamily="65" charset="-120"/>
              </a:rPr>
              <a:t>不同施工或供應地區</a:t>
            </a:r>
            <a:r>
              <a:rPr lang="zh-TW" altLang="en-US" sz="2800" b="1" dirty="0" smtClean="0">
                <a:latin typeface="標楷體" pitchFamily="65" charset="-120"/>
                <a:ea typeface="標楷體" pitchFamily="65" charset="-120"/>
              </a:rPr>
              <a:t>、</a:t>
            </a:r>
            <a:r>
              <a:rPr lang="zh-TW" altLang="en-US" sz="2800" b="1" dirty="0" smtClean="0">
                <a:solidFill>
                  <a:srgbClr val="FF33CC"/>
                </a:solidFill>
                <a:latin typeface="標楷體" pitchFamily="65" charset="-120"/>
                <a:ea typeface="標楷體" pitchFamily="65" charset="-120"/>
              </a:rPr>
              <a:t>不同需求條件</a:t>
            </a:r>
            <a:r>
              <a:rPr lang="zh-TW" altLang="en-US" sz="2800" b="1" dirty="0" smtClean="0">
                <a:latin typeface="標楷體" pitchFamily="65" charset="-120"/>
                <a:ea typeface="標楷體" pitchFamily="65" charset="-120"/>
              </a:rPr>
              <a:t>或</a:t>
            </a:r>
            <a:r>
              <a:rPr lang="zh-TW" altLang="en-US" sz="2800" b="1" dirty="0" smtClean="0">
                <a:solidFill>
                  <a:srgbClr val="FF33CC"/>
                </a:solidFill>
                <a:latin typeface="標楷體" pitchFamily="65" charset="-120"/>
                <a:ea typeface="標楷體" pitchFamily="65" charset="-120"/>
              </a:rPr>
              <a:t>不同行業廠商</a:t>
            </a:r>
            <a:r>
              <a:rPr lang="zh-TW" altLang="en-US" sz="2800" b="1" dirty="0" smtClean="0">
                <a:latin typeface="標楷體" pitchFamily="65" charset="-120"/>
                <a:ea typeface="標楷體" pitchFamily="65" charset="-120"/>
              </a:rPr>
              <a:t>之專業項目所分別辦理者。</a:t>
            </a:r>
            <a:r>
              <a:rPr lang="zh-TW" altLang="en-US" sz="2800" b="1" dirty="0" smtClean="0">
                <a:solidFill>
                  <a:srgbClr val="000000"/>
                </a:solidFill>
                <a:latin typeface="標楷體" pitchFamily="65" charset="-120"/>
                <a:ea typeface="標楷體" pitchFamily="65" charset="-120"/>
                <a:cs typeface="Times New Roman" pitchFamily="18" charset="0"/>
              </a:rPr>
              <a:t>（</a:t>
            </a:r>
            <a:r>
              <a:rPr lang="zh-TW" altLang="en-US" sz="2800" b="1" dirty="0" smtClean="0">
                <a:solidFill>
                  <a:srgbClr val="000000"/>
                </a:solidFill>
                <a:latin typeface="標楷體" pitchFamily="65" charset="-120"/>
                <a:ea typeface="標楷體" pitchFamily="65" charset="-120"/>
              </a:rPr>
              <a:t>細13）</a:t>
            </a:r>
          </a:p>
          <a:p>
            <a:pPr eaLnBrk="1" hangingPunct="1">
              <a:spcBef>
                <a:spcPct val="0"/>
              </a:spcBef>
              <a:buClr>
                <a:schemeClr val="folHlink"/>
              </a:buClr>
              <a:buFontTx/>
              <a:buAutoNum type="arabicPeriod"/>
            </a:pPr>
            <a:r>
              <a:rPr lang="zh-TW" altLang="en-US" sz="2800" b="1" dirty="0" smtClean="0">
                <a:latin typeface="標楷體" pitchFamily="65" charset="-120"/>
                <a:ea typeface="標楷體" pitchFamily="65" charset="-120"/>
              </a:rPr>
              <a:t>合併辦理更具效益者，不以分別辦理為限。</a:t>
            </a:r>
            <a:endParaRPr lang="en-US" altLang="zh-TW" sz="2800" b="1" dirty="0" smtClean="0">
              <a:latin typeface="標楷體" pitchFamily="65" charset="-120"/>
              <a:ea typeface="標楷體" pitchFamily="65" charset="-120"/>
            </a:endParaRPr>
          </a:p>
          <a:p>
            <a:pPr eaLnBrk="1" hangingPunct="1">
              <a:spcBef>
                <a:spcPct val="0"/>
              </a:spcBef>
              <a:buClr>
                <a:schemeClr val="folHlink"/>
              </a:buClr>
              <a:buFontTx/>
              <a:buAutoNum type="arabicPeriod"/>
            </a:pPr>
            <a:r>
              <a:rPr lang="zh-TW" altLang="en-US" sz="2800" dirty="0" smtClean="0">
                <a:solidFill>
                  <a:srgbClr val="FF0000"/>
                </a:solidFill>
                <a:latin typeface="標楷體" pitchFamily="65" charset="-120"/>
                <a:ea typeface="標楷體" pitchFamily="65" charset="-120"/>
              </a:rPr>
              <a:t>不同圖書、藥品、報紙可分別採購（釋例）</a:t>
            </a:r>
            <a:r>
              <a:rPr lang="zh-TW" altLang="en-US" sz="2800" dirty="0" smtClean="0">
                <a:latin typeface="標楷體" pitchFamily="65" charset="-120"/>
                <a:ea typeface="標楷體" pitchFamily="65" charset="-120"/>
              </a:rPr>
              <a:t>。電視機電冰箱？不同村里之道路改善工程？自強活動吃、住、遊覽車運輸分別辦理？高中低年級戶外教育？</a:t>
            </a:r>
            <a:r>
              <a:rPr lang="zh-TW" altLang="en-US" sz="2800" dirty="0" smtClean="0">
                <a:solidFill>
                  <a:srgbClr val="FF0000"/>
                </a:solidFill>
                <a:latin typeface="標楷體" pitchFamily="65" charset="-120"/>
                <a:ea typeface="標楷體" pitchFamily="65" charset="-120"/>
              </a:rPr>
              <a:t>認定時與預算科目是否相同無關</a:t>
            </a:r>
            <a:r>
              <a:rPr lang="zh-TW" altLang="en-US" sz="2800" dirty="0" smtClean="0">
                <a:latin typeface="標楷體" pitchFamily="65" charset="-120"/>
                <a:ea typeface="標楷體" pitchFamily="65" charset="-120"/>
              </a:rPr>
              <a:t>。</a:t>
            </a:r>
          </a:p>
          <a:p>
            <a:pPr eaLnBrk="1" hangingPunct="1">
              <a:spcBef>
                <a:spcPct val="0"/>
              </a:spcBef>
              <a:buClr>
                <a:schemeClr val="folHlink"/>
              </a:buClr>
              <a:buFontTx/>
              <a:buAutoNum type="arabicPeriod"/>
            </a:pPr>
            <a:endParaRPr lang="en-US" altLang="zh-TW" sz="2800" b="1" dirty="0" smtClean="0">
              <a:latin typeface="標楷體" pitchFamily="65" charset="-120"/>
              <a:ea typeface="標楷體" pitchFamily="65" charset="-120"/>
            </a:endParaRPr>
          </a:p>
          <a:p>
            <a:pPr eaLnBrk="1" hangingPunct="1">
              <a:spcBef>
                <a:spcPct val="0"/>
              </a:spcBef>
              <a:buClr>
                <a:schemeClr val="folHlink"/>
              </a:buClr>
              <a:buFontTx/>
              <a:buAutoNum type="arabicPeriod"/>
            </a:pPr>
            <a:endParaRPr lang="zh-TW" altLang="en-US" sz="2800" b="1" dirty="0" smtClean="0">
              <a:latin typeface="標楷體" pitchFamily="65" charset="-120"/>
              <a:ea typeface="標楷體" pitchFamily="65" charset="-120"/>
            </a:endParaRPr>
          </a:p>
        </p:txBody>
      </p:sp>
    </p:spTree>
    <p:extLst>
      <p:ext uri="{BB962C8B-B14F-4D97-AF65-F5344CB8AC3E}">
        <p14:creationId xmlns="" xmlns:p14="http://schemas.microsoft.com/office/powerpoint/2010/main" val="3416545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442913" y="103188"/>
            <a:ext cx="8243887" cy="1093787"/>
          </a:xfrm>
        </p:spPr>
        <p:txBody>
          <a:bodyPr/>
          <a:lstStyle/>
          <a:p>
            <a:r>
              <a:rPr lang="zh-TW" altLang="en-US" b="1">
                <a:ea typeface="標楷體" pitchFamily="65" charset="-120"/>
              </a:rPr>
              <a:t>「</a:t>
            </a:r>
            <a:r>
              <a:rPr lang="zh-TW" altLang="en-US" b="1">
                <a:latin typeface="華康粗黑體(P)" pitchFamily="34" charset="-120"/>
                <a:ea typeface="標楷體" pitchFamily="65" charset="-120"/>
              </a:rPr>
              <a:t>分批</a:t>
            </a:r>
            <a:r>
              <a:rPr lang="zh-TW" altLang="en-US" b="1">
                <a:ea typeface="標楷體" pitchFamily="65" charset="-120"/>
              </a:rPr>
              <a:t>」與「分別」</a:t>
            </a:r>
            <a:r>
              <a:rPr lang="zh-TW" altLang="en-US" b="1">
                <a:latin typeface="華康粗黑體(P)" pitchFamily="34" charset="-120"/>
                <a:ea typeface="標楷體" pitchFamily="65" charset="-120"/>
              </a:rPr>
              <a:t>採購</a:t>
            </a:r>
            <a:r>
              <a:rPr lang="zh-TW" altLang="en-US" b="1">
                <a:ea typeface="標楷體" pitchFamily="65" charset="-120"/>
              </a:rPr>
              <a:t>？</a:t>
            </a:r>
          </a:p>
        </p:txBody>
      </p:sp>
      <p:sp>
        <p:nvSpPr>
          <p:cNvPr id="525315" name="Rectangle 3"/>
          <p:cNvSpPr>
            <a:spLocks noGrp="1" noChangeArrowheads="1"/>
          </p:cNvSpPr>
          <p:nvPr>
            <p:ph type="body" idx="1"/>
          </p:nvPr>
        </p:nvSpPr>
        <p:spPr>
          <a:xfrm>
            <a:off x="755650" y="1341438"/>
            <a:ext cx="8208963" cy="5516562"/>
          </a:xfrm>
        </p:spPr>
        <p:txBody>
          <a:bodyPr/>
          <a:lstStyle/>
          <a:p>
            <a:pPr>
              <a:lnSpc>
                <a:spcPct val="80000"/>
              </a:lnSpc>
            </a:pPr>
            <a:r>
              <a:rPr lang="zh-TW" altLang="en-US" sz="2400" b="1" dirty="0">
                <a:latin typeface="標楷體" pitchFamily="65" charset="-120"/>
                <a:ea typeface="標楷體" pitchFamily="65" charset="-120"/>
              </a:rPr>
              <a:t>分批</a:t>
            </a:r>
            <a:r>
              <a:rPr lang="zh-TW" altLang="en-US" sz="2400" b="1" dirty="0"/>
              <a:t>：</a:t>
            </a:r>
            <a:r>
              <a:rPr lang="zh-TW" altLang="en-US" sz="2400" b="1" dirty="0">
                <a:latin typeface="標楷體" pitchFamily="65" charset="-120"/>
                <a:ea typeface="標楷體" pitchFamily="65" charset="-120"/>
              </a:rPr>
              <a:t>為規避採購法，化整為零辦理採購（</a:t>
            </a:r>
            <a:r>
              <a:rPr lang="en-US" altLang="zh-TW" sz="2400" b="1" dirty="0">
                <a:latin typeface="標楷體" pitchFamily="65" charset="-120"/>
                <a:ea typeface="標楷體" pitchFamily="65" charset="-120"/>
              </a:rPr>
              <a:t>§14</a:t>
            </a:r>
            <a:r>
              <a:rPr lang="zh-TW" altLang="en-US" sz="2000" b="1" dirty="0"/>
              <a:t>、</a:t>
            </a:r>
            <a:r>
              <a:rPr lang="zh-TW" altLang="en-US" sz="2400" b="1" dirty="0">
                <a:latin typeface="標楷體" pitchFamily="65" charset="-120"/>
                <a:ea typeface="標楷體" pitchFamily="65" charset="-120"/>
              </a:rPr>
              <a:t>細</a:t>
            </a:r>
            <a:r>
              <a:rPr lang="en-US" altLang="zh-TW" sz="2400" b="1" dirty="0">
                <a:latin typeface="標楷體" pitchFamily="65" charset="-120"/>
                <a:ea typeface="標楷體" pitchFamily="65" charset="-120"/>
              </a:rPr>
              <a:t>§13</a:t>
            </a:r>
            <a:r>
              <a:rPr lang="zh-TW" altLang="en-US" sz="2400" b="1" dirty="0">
                <a:latin typeface="標楷體" pitchFamily="65" charset="-120"/>
                <a:ea typeface="標楷體" pitchFamily="65" charset="-120"/>
              </a:rPr>
              <a:t>）</a:t>
            </a:r>
          </a:p>
          <a:p>
            <a:pPr>
              <a:lnSpc>
                <a:spcPct val="80000"/>
              </a:lnSpc>
              <a:buFontTx/>
              <a:buNone/>
            </a:pPr>
            <a:r>
              <a:rPr lang="zh-TW" altLang="en-US" sz="2400" b="1" dirty="0"/>
              <a:t>            →</a:t>
            </a:r>
            <a:r>
              <a:rPr lang="en-US" altLang="zh-TW" b="1" dirty="0">
                <a:solidFill>
                  <a:srgbClr val="FF3300"/>
                </a:solidFill>
                <a:ea typeface="標楷體" pitchFamily="65" charset="-120"/>
              </a:rPr>
              <a:t>×</a:t>
            </a:r>
            <a:r>
              <a:rPr lang="zh-TW" altLang="en-US" b="1" dirty="0">
                <a:solidFill>
                  <a:srgbClr val="FF3300"/>
                </a:solidFill>
                <a:ea typeface="標楷體" pitchFamily="65" charset="-120"/>
              </a:rPr>
              <a:t>，</a:t>
            </a:r>
            <a:r>
              <a:rPr lang="zh-TW" altLang="en-US" sz="2800" b="1" dirty="0">
                <a:solidFill>
                  <a:srgbClr val="FF3300"/>
                </a:solidFill>
                <a:ea typeface="標楷體" pitchFamily="65" charset="-120"/>
              </a:rPr>
              <a:t>應避免之！ </a:t>
            </a:r>
          </a:p>
          <a:p>
            <a:pPr>
              <a:lnSpc>
                <a:spcPct val="80000"/>
              </a:lnSpc>
              <a:buFontTx/>
              <a:buNone/>
            </a:pPr>
            <a:r>
              <a:rPr lang="zh-TW" altLang="en-US" sz="1800" dirty="0">
                <a:solidFill>
                  <a:srgbClr val="FF3300"/>
                </a:solidFill>
                <a:latin typeface="標楷體" pitchFamily="65" charset="-120"/>
                <a:ea typeface="標楷體" pitchFamily="65" charset="-120"/>
              </a:rPr>
              <a:t>        </a:t>
            </a:r>
            <a:r>
              <a:rPr lang="zh-TW" altLang="en-US" sz="2400" b="1" dirty="0">
                <a:latin typeface="標楷體" pitchFamily="65" charset="-120"/>
                <a:ea typeface="標楷體" pitchFamily="65" charset="-120"/>
              </a:rPr>
              <a:t>註：本處非指細則第</a:t>
            </a:r>
            <a:r>
              <a:rPr lang="en-US" altLang="zh-TW" sz="2400" b="1" dirty="0">
                <a:latin typeface="標楷體" pitchFamily="65" charset="-120"/>
                <a:ea typeface="標楷體" pitchFamily="65" charset="-120"/>
              </a:rPr>
              <a:t>6</a:t>
            </a:r>
            <a:r>
              <a:rPr lang="zh-TW" altLang="en-US" sz="2400" b="1" dirty="0">
                <a:latin typeface="標楷體" pitchFamily="65" charset="-120"/>
                <a:ea typeface="標楷體" pitchFamily="65" charset="-120"/>
              </a:rPr>
              <a:t>條所稱之分批，其情形有別</a:t>
            </a:r>
          </a:p>
          <a:p>
            <a:pPr>
              <a:lnSpc>
                <a:spcPct val="80000"/>
              </a:lnSpc>
              <a:buFontTx/>
              <a:buNone/>
            </a:pPr>
            <a:endParaRPr lang="zh-TW" altLang="en-US" sz="2400" b="1" dirty="0">
              <a:latin typeface="標楷體" pitchFamily="65" charset="-120"/>
              <a:ea typeface="標楷體" pitchFamily="65" charset="-120"/>
            </a:endParaRPr>
          </a:p>
          <a:p>
            <a:pPr>
              <a:lnSpc>
                <a:spcPct val="80000"/>
              </a:lnSpc>
              <a:buFontTx/>
              <a:buNone/>
            </a:pPr>
            <a:r>
              <a:rPr lang="zh-TW" altLang="en-US" sz="2400" b="1" dirty="0" smtClean="0">
                <a:latin typeface="標楷體" pitchFamily="65" charset="-120"/>
                <a:ea typeface="標楷體" pitchFamily="65" charset="-120"/>
              </a:rPr>
              <a:t>合計</a:t>
            </a:r>
            <a:r>
              <a:rPr lang="zh-TW" altLang="en-US" sz="2400" b="1" dirty="0">
                <a:latin typeface="標楷體" pitchFamily="65" charset="-120"/>
                <a:ea typeface="標楷體" pitchFamily="65" charset="-120"/>
              </a:rPr>
              <a:t>分批採購金額，報上級機關核准後分批採購（</a:t>
            </a:r>
            <a:r>
              <a:rPr lang="en-US" altLang="zh-TW" sz="2400" b="1" dirty="0">
                <a:latin typeface="標楷體" pitchFamily="65" charset="-120"/>
                <a:ea typeface="標楷體" pitchFamily="65" charset="-120"/>
              </a:rPr>
              <a:t>§14</a:t>
            </a:r>
            <a:r>
              <a:rPr lang="zh-TW" altLang="en-US" sz="2400" b="1" dirty="0">
                <a:latin typeface="標楷體" pitchFamily="65" charset="-120"/>
                <a:ea typeface="標楷體" pitchFamily="65" charset="-120"/>
              </a:rPr>
              <a:t>、細</a:t>
            </a:r>
            <a:r>
              <a:rPr lang="en-US" altLang="zh-TW" sz="2400" b="1" dirty="0">
                <a:latin typeface="標楷體" pitchFamily="65" charset="-120"/>
                <a:ea typeface="標楷體" pitchFamily="65" charset="-120"/>
              </a:rPr>
              <a:t>§13</a:t>
            </a:r>
            <a:r>
              <a:rPr lang="zh-TW" altLang="en-US" sz="2400" b="1" dirty="0">
                <a:solidFill>
                  <a:srgbClr val="FF3300"/>
                </a:solidFill>
                <a:latin typeface="標楷體" pitchFamily="65" charset="-120"/>
                <a:ea typeface="標楷體" pitchFamily="65" charset="-120"/>
              </a:rPr>
              <a:t>）</a:t>
            </a:r>
          </a:p>
          <a:p>
            <a:pPr>
              <a:lnSpc>
                <a:spcPct val="80000"/>
              </a:lnSpc>
              <a:buFontTx/>
              <a:buNone/>
            </a:pPr>
            <a:r>
              <a:rPr lang="zh-TW" altLang="en-US" sz="2400" b="1" dirty="0">
                <a:solidFill>
                  <a:srgbClr val="FF3300"/>
                </a:solidFill>
                <a:latin typeface="標楷體" pitchFamily="65" charset="-120"/>
                <a:ea typeface="標楷體" pitchFamily="65" charset="-120"/>
              </a:rPr>
              <a:t>            →</a:t>
            </a:r>
            <a:r>
              <a:rPr lang="zh-TW" altLang="en-US" sz="2800" b="1" dirty="0">
                <a:solidFill>
                  <a:srgbClr val="FF3300"/>
                </a:solidFill>
                <a:latin typeface="標楷體" pitchFamily="65" charset="-120"/>
                <a:ea typeface="標楷體" pitchFamily="65" charset="-120"/>
              </a:rPr>
              <a:t>○，必要時！</a:t>
            </a:r>
            <a:r>
              <a:rPr lang="zh-TW" altLang="en-US" sz="2800" b="1" dirty="0">
                <a:solidFill>
                  <a:srgbClr val="FF3300"/>
                </a:solidFill>
                <a:ea typeface="標楷體" pitchFamily="65" charset="-120"/>
              </a:rPr>
              <a:t> </a:t>
            </a:r>
          </a:p>
          <a:p>
            <a:pPr>
              <a:lnSpc>
                <a:spcPct val="80000"/>
              </a:lnSpc>
              <a:buFontTx/>
              <a:buNone/>
            </a:pPr>
            <a:r>
              <a:rPr lang="zh-TW" altLang="en-US" sz="2000" b="1" dirty="0" smtClean="0">
                <a:ea typeface="標楷體" pitchFamily="65" charset="-120"/>
              </a:rPr>
              <a:t>  </a:t>
            </a:r>
            <a:r>
              <a:rPr lang="zh-TW" altLang="en-US" sz="2000" b="1" dirty="0">
                <a:ea typeface="標楷體" pitchFamily="65" charset="-120"/>
              </a:rPr>
              <a:t>可「</a:t>
            </a:r>
            <a:r>
              <a:rPr lang="zh-TW" altLang="en-US" sz="2400" b="1" dirty="0">
                <a:latin typeface="標楷體" pitchFamily="65" charset="-120"/>
                <a:ea typeface="標楷體" pitchFamily="65" charset="-120"/>
              </a:rPr>
              <a:t>分別</a:t>
            </a:r>
            <a:r>
              <a:rPr lang="zh-TW" altLang="en-US" sz="2000" b="1" dirty="0">
                <a:ea typeface="標楷體" pitchFamily="65" charset="-120"/>
              </a:rPr>
              <a:t>」辦理者</a:t>
            </a:r>
            <a:r>
              <a:rPr lang="zh-TW" altLang="en-US" sz="2400" b="1" dirty="0">
                <a:latin typeface="標楷體" pitchFamily="65" charset="-120"/>
                <a:ea typeface="標楷體" pitchFamily="65" charset="-120"/>
              </a:rPr>
              <a:t>（細則</a:t>
            </a:r>
            <a:r>
              <a:rPr lang="en-US" altLang="zh-TW" sz="2400" b="1" dirty="0">
                <a:latin typeface="標楷體" pitchFamily="65" charset="-120"/>
                <a:ea typeface="標楷體" pitchFamily="65" charset="-120"/>
              </a:rPr>
              <a:t>§13</a:t>
            </a:r>
            <a:r>
              <a:rPr lang="zh-TW" altLang="en-US" sz="2400" b="1" dirty="0">
                <a:latin typeface="標楷體" pitchFamily="65" charset="-120"/>
                <a:ea typeface="標楷體" pitchFamily="65" charset="-120"/>
              </a:rPr>
              <a:t>）</a:t>
            </a:r>
          </a:p>
          <a:p>
            <a:pPr>
              <a:lnSpc>
                <a:spcPct val="80000"/>
              </a:lnSpc>
              <a:buFontTx/>
              <a:buNone/>
            </a:pPr>
            <a:r>
              <a:rPr lang="zh-TW" altLang="en-US" sz="2000" b="1" dirty="0"/>
              <a:t>  －</a:t>
            </a:r>
            <a:r>
              <a:rPr lang="zh-TW" altLang="en-US" sz="2400" b="1" dirty="0">
                <a:latin typeface="標楷體" pitchFamily="65" charset="-120"/>
                <a:ea typeface="標楷體" pitchFamily="65" charset="-120"/>
              </a:rPr>
              <a:t>不同標的、不同施工或供應地區</a:t>
            </a:r>
          </a:p>
          <a:p>
            <a:pPr>
              <a:lnSpc>
                <a:spcPct val="80000"/>
              </a:lnSpc>
              <a:buFontTx/>
              <a:buNone/>
            </a:pPr>
            <a:r>
              <a:rPr lang="zh-TW" altLang="en-US" sz="2000" b="1" dirty="0"/>
              <a:t>  －</a:t>
            </a:r>
            <a:r>
              <a:rPr lang="zh-TW" altLang="en-US" sz="2400" b="1" dirty="0">
                <a:latin typeface="標楷體" pitchFamily="65" charset="-120"/>
                <a:ea typeface="標楷體" pitchFamily="65" charset="-120"/>
              </a:rPr>
              <a:t>不同需求條件或不同行業廠商之專業項目</a:t>
            </a:r>
            <a:r>
              <a:rPr lang="zh-TW" altLang="en-US" sz="1800" b="1" dirty="0">
                <a:latin typeface="標楷體" pitchFamily="65" charset="-120"/>
                <a:ea typeface="標楷體" pitchFamily="65" charset="-120"/>
              </a:rPr>
              <a:t>  </a:t>
            </a:r>
            <a:endParaRPr lang="zh-TW" altLang="en-US" sz="2400" b="1" dirty="0">
              <a:latin typeface="標楷體" pitchFamily="65" charset="-120"/>
              <a:ea typeface="標楷體" pitchFamily="65" charset="-120"/>
            </a:endParaRPr>
          </a:p>
          <a:p>
            <a:pPr>
              <a:lnSpc>
                <a:spcPct val="80000"/>
              </a:lnSpc>
            </a:pPr>
            <a:r>
              <a:rPr lang="zh-TW" altLang="en-US" sz="2400" b="1" dirty="0">
                <a:latin typeface="標楷體" pitchFamily="65" charset="-120"/>
                <a:ea typeface="標楷體" pitchFamily="65" charset="-120"/>
              </a:rPr>
              <a:t>例外</a:t>
            </a:r>
          </a:p>
          <a:p>
            <a:pPr>
              <a:lnSpc>
                <a:spcPct val="80000"/>
              </a:lnSpc>
              <a:buFontTx/>
              <a:buNone/>
            </a:pPr>
            <a:r>
              <a:rPr lang="zh-TW" altLang="en-US" sz="2400" b="1" dirty="0">
                <a:latin typeface="標楷體" pitchFamily="65" charset="-120"/>
                <a:ea typeface="標楷體" pitchFamily="65" charset="-120"/>
              </a:rPr>
              <a:t> </a:t>
            </a:r>
            <a:r>
              <a:rPr lang="zh-TW" altLang="en-US" sz="2000" b="1" dirty="0"/>
              <a:t>－</a:t>
            </a:r>
            <a:r>
              <a:rPr lang="zh-TW" altLang="en-US" sz="2000" b="1" dirty="0">
                <a:latin typeface="標楷體" pitchFamily="65" charset="-120"/>
                <a:ea typeface="標楷體" pitchFamily="65" charset="-120"/>
              </a:rPr>
              <a:t>同一採購計畫</a:t>
            </a:r>
          </a:p>
          <a:p>
            <a:pPr>
              <a:lnSpc>
                <a:spcPct val="80000"/>
              </a:lnSpc>
              <a:buFontTx/>
              <a:buNone/>
            </a:pPr>
            <a:r>
              <a:rPr lang="zh-TW" altLang="en-US" sz="2000" b="1" dirty="0">
                <a:latin typeface="標楷體" pitchFamily="65" charset="-120"/>
                <a:ea typeface="標楷體" pitchFamily="65" charset="-120"/>
              </a:rPr>
              <a:t> －合併辦理較具採購效益</a:t>
            </a:r>
          </a:p>
        </p:txBody>
      </p:sp>
    </p:spTree>
    <p:extLst>
      <p:ext uri="{BB962C8B-B14F-4D97-AF65-F5344CB8AC3E}">
        <p14:creationId xmlns="" xmlns:p14="http://schemas.microsoft.com/office/powerpoint/2010/main" val="2395696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928662" y="500042"/>
            <a:ext cx="7158037" cy="1196975"/>
          </a:xfrm>
        </p:spPr>
        <p:txBody>
          <a:bodyPr/>
          <a:lstStyle/>
          <a:p>
            <a:r>
              <a:rPr lang="zh-TW" altLang="en-US" b="1" dirty="0">
                <a:latin typeface="華康粗黑體(P)" pitchFamily="34" charset="-120"/>
                <a:ea typeface="標楷體" pitchFamily="65" charset="-120"/>
              </a:rPr>
              <a:t>分批辦理或分別</a:t>
            </a:r>
            <a:r>
              <a:rPr lang="en-US" altLang="zh-TW" b="1" dirty="0">
                <a:latin typeface="華康粗黑體(P)" pitchFamily="34" charset="-120"/>
                <a:ea typeface="標楷體" pitchFamily="65" charset="-120"/>
              </a:rPr>
              <a:t>(</a:t>
            </a:r>
            <a:r>
              <a:rPr lang="zh-TW" altLang="en-US" b="1" dirty="0">
                <a:latin typeface="華康粗黑體(P)" pitchFamily="34" charset="-120"/>
                <a:ea typeface="標楷體" pitchFamily="65" charset="-120"/>
              </a:rPr>
              <a:t>案</a:t>
            </a:r>
            <a:r>
              <a:rPr lang="en-US" altLang="zh-TW" b="1" dirty="0">
                <a:latin typeface="華康粗黑體(P)" pitchFamily="34" charset="-120"/>
                <a:ea typeface="標楷體" pitchFamily="65" charset="-120"/>
              </a:rPr>
              <a:t>)</a:t>
            </a:r>
            <a:r>
              <a:rPr lang="zh-TW" altLang="en-US" b="1" dirty="0">
                <a:latin typeface="華康粗黑體(P)" pitchFamily="34" charset="-120"/>
                <a:ea typeface="標楷體" pitchFamily="65" charset="-120"/>
              </a:rPr>
              <a:t>辦理？</a:t>
            </a:r>
          </a:p>
        </p:txBody>
      </p:sp>
      <p:sp>
        <p:nvSpPr>
          <p:cNvPr id="593923" name="Rectangle 3"/>
          <p:cNvSpPr>
            <a:spLocks noGrp="1" noChangeArrowheads="1"/>
          </p:cNvSpPr>
          <p:nvPr>
            <p:ph type="body" idx="1"/>
          </p:nvPr>
        </p:nvSpPr>
        <p:spPr>
          <a:xfrm>
            <a:off x="746506" y="1697017"/>
            <a:ext cx="7848600" cy="5329237"/>
          </a:xfrm>
        </p:spPr>
        <p:txBody>
          <a:bodyPr/>
          <a:lstStyle/>
          <a:p>
            <a:pPr algn="just">
              <a:lnSpc>
                <a:spcPct val="90000"/>
              </a:lnSpc>
              <a:buFontTx/>
              <a:buNone/>
            </a:pPr>
            <a:r>
              <a:rPr lang="en-US" altLang="zh-TW" sz="2800" dirty="0">
                <a:latin typeface="標楷體" pitchFamily="65" charset="-120"/>
                <a:ea typeface="標楷體" pitchFamily="65" charset="-120"/>
              </a:rPr>
              <a:t>  </a:t>
            </a:r>
            <a:r>
              <a:rPr lang="zh-TW" altLang="en-US" sz="2800" dirty="0">
                <a:latin typeface="標楷體" pitchFamily="65" charset="-120"/>
                <a:ea typeface="標楷體" pitchFamily="65" charset="-120"/>
              </a:rPr>
              <a:t>案例</a:t>
            </a:r>
            <a:r>
              <a:rPr lang="zh-TW" altLang="en-US" sz="2800" dirty="0">
                <a:latin typeface="標楷體" pitchFamily="65" charset="-120"/>
                <a:ea typeface="標楷體" pitchFamily="65" charset="-120"/>
                <a:sym typeface="Wingdings" pitchFamily="2" charset="2"/>
              </a:rPr>
              <a:t>：</a:t>
            </a:r>
          </a:p>
          <a:p>
            <a:pPr algn="just">
              <a:lnSpc>
                <a:spcPct val="90000"/>
              </a:lnSpc>
              <a:buFontTx/>
              <a:buNone/>
            </a:pPr>
            <a:r>
              <a:rPr lang="zh-TW" altLang="en-US" sz="2800" dirty="0">
                <a:latin typeface="標楷體" pitchFamily="65" charset="-120"/>
                <a:ea typeface="標楷體" pitchFamily="65" charset="-120"/>
                <a:sym typeface="Wingdings" pitchFamily="2" charset="2"/>
              </a:rPr>
              <a:t>  </a:t>
            </a:r>
            <a:r>
              <a:rPr lang="zh-TW" altLang="en-US" sz="2800" dirty="0">
                <a:latin typeface="標楷體" pitchFamily="65" charset="-120"/>
                <a:ea typeface="標楷體" pitchFamily="65" charset="-120"/>
              </a:rPr>
              <a:t>某機關年度內辦理研習觀摩活動，因需求種類繁多：如講師鐘點費、紅布條、飲料、餐點、食、宿、車資、紀念品、文具及雜項支出等，逐項金額僅約數拾元至數萬元，屬不同商源、標的及不同供應地區，且均未達公告金額，得否由機關自行分項辦理。</a:t>
            </a:r>
          </a:p>
          <a:p>
            <a:pPr lvl="1" algn="just">
              <a:lnSpc>
                <a:spcPct val="90000"/>
              </a:lnSpc>
            </a:pPr>
            <a:r>
              <a:rPr lang="zh-TW" altLang="en-US" b="1" u="sng" dirty="0" smtClean="0">
                <a:latin typeface="標楷體" pitchFamily="65" charset="-120"/>
                <a:ea typeface="標楷體" pitchFamily="65" charset="-120"/>
              </a:rPr>
              <a:t>參考</a:t>
            </a:r>
            <a:r>
              <a:rPr lang="zh-TW" altLang="en-US" b="1" u="sng" dirty="0">
                <a:latin typeface="標楷體" pitchFamily="65" charset="-120"/>
                <a:ea typeface="標楷體" pitchFamily="65" charset="-120"/>
              </a:rPr>
              <a:t>意見：</a:t>
            </a:r>
          </a:p>
          <a:p>
            <a:pPr lvl="2" algn="just">
              <a:lnSpc>
                <a:spcPct val="90000"/>
              </a:lnSpc>
            </a:pPr>
            <a:r>
              <a:rPr lang="zh-TW" altLang="en-US" sz="2800" dirty="0">
                <a:latin typeface="標楷體" pitchFamily="65" charset="-120"/>
                <a:ea typeface="標楷體" pitchFamily="65" charset="-120"/>
              </a:rPr>
              <a:t>委辦</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合併認定預算及採購金額。</a:t>
            </a:r>
          </a:p>
          <a:p>
            <a:pPr lvl="2" algn="just">
              <a:lnSpc>
                <a:spcPct val="90000"/>
              </a:lnSpc>
            </a:pPr>
            <a:r>
              <a:rPr lang="zh-TW" altLang="en-US" sz="2800" dirty="0">
                <a:latin typeface="標楷體" pitchFamily="65" charset="-120"/>
                <a:ea typeface="標楷體" pitchFamily="65" charset="-120"/>
              </a:rPr>
              <a:t>自辦</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依標的不同，得分別辦理</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仍應依</a:t>
            </a:r>
          </a:p>
          <a:p>
            <a:pPr lvl="2" algn="just">
              <a:lnSpc>
                <a:spcPct val="90000"/>
              </a:lnSpc>
              <a:buFontTx/>
              <a:buNone/>
            </a:pPr>
            <a:r>
              <a:rPr lang="zh-TW" altLang="en-US" sz="2800" dirty="0">
                <a:latin typeface="標楷體" pitchFamily="65" charset="-120"/>
                <a:ea typeface="標楷體" pitchFamily="65" charset="-120"/>
              </a:rPr>
              <a:t>  細則第</a:t>
            </a:r>
            <a:r>
              <a:rPr lang="en-US" altLang="zh-TW" sz="2800" dirty="0">
                <a:latin typeface="標楷體" pitchFamily="65" charset="-120"/>
                <a:ea typeface="標楷體" pitchFamily="65" charset="-120"/>
              </a:rPr>
              <a:t>13</a:t>
            </a:r>
            <a:r>
              <a:rPr lang="zh-TW" altLang="en-US" sz="2800" dirty="0">
                <a:latin typeface="標楷體" pitchFamily="65" charset="-120"/>
                <a:ea typeface="標楷體" pitchFamily="65" charset="-120"/>
              </a:rPr>
              <a:t>條簽辦</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a:t>
            </a:r>
          </a:p>
        </p:txBody>
      </p:sp>
    </p:spTree>
    <p:extLst>
      <p:ext uri="{BB962C8B-B14F-4D97-AF65-F5344CB8AC3E}">
        <p14:creationId xmlns="" xmlns:p14="http://schemas.microsoft.com/office/powerpoint/2010/main" val="147917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1C305B45-7936-455C-85A6-4B487F3C3CF4}" type="slidenum">
              <a:rPr lang="en-US" altLang="zh-TW"/>
              <a:pPr>
                <a:defRPr/>
              </a:pPr>
              <a:t>23</a:t>
            </a:fld>
            <a:endParaRPr lang="en-US" altLang="zh-TW"/>
          </a:p>
        </p:txBody>
      </p:sp>
      <p:sp>
        <p:nvSpPr>
          <p:cNvPr id="18435" name="Rectangle 2"/>
          <p:cNvSpPr>
            <a:spLocks noGrp="1" noChangeArrowheads="1"/>
          </p:cNvSpPr>
          <p:nvPr>
            <p:ph type="title"/>
          </p:nvPr>
        </p:nvSpPr>
        <p:spPr>
          <a:xfrm>
            <a:off x="457200" y="544513"/>
            <a:ext cx="8229600" cy="606425"/>
          </a:xfrm>
        </p:spPr>
        <p:txBody>
          <a:bodyPr/>
          <a:lstStyle/>
          <a:p>
            <a:pPr eaLnBrk="1" hangingPunct="1"/>
            <a:r>
              <a:rPr lang="zh-TW" altLang="en-US" b="1" smtClean="0">
                <a:solidFill>
                  <a:srgbClr val="FF0000"/>
                </a:solidFill>
                <a:ea typeface="標楷體" pitchFamily="65" charset="-120"/>
              </a:rPr>
              <a:t>規劃設計及監造勞務採購招標實務</a:t>
            </a:r>
          </a:p>
        </p:txBody>
      </p:sp>
      <p:sp>
        <p:nvSpPr>
          <p:cNvPr id="14340" name="Rectangle 3"/>
          <p:cNvSpPr>
            <a:spLocks noGrp="1" noChangeArrowheads="1"/>
          </p:cNvSpPr>
          <p:nvPr>
            <p:ph type="body" idx="1"/>
          </p:nvPr>
        </p:nvSpPr>
        <p:spPr>
          <a:xfrm>
            <a:off x="838200" y="1341438"/>
            <a:ext cx="7620000" cy="4843462"/>
          </a:xfrm>
        </p:spPr>
        <p:txBody>
          <a:bodyPr/>
          <a:lstStyle/>
          <a:p>
            <a:pPr eaLnBrk="1" hangingPunct="1">
              <a:lnSpc>
                <a:spcPct val="120000"/>
              </a:lnSpc>
              <a:defRPr/>
            </a:pPr>
            <a:r>
              <a:rPr lang="zh-TW" altLang="en-US" sz="2800" b="1" dirty="0" smtClean="0">
                <a:ea typeface="標楷體" pitchFamily="65" charset="-120"/>
              </a:rPr>
              <a:t>以百分比法</a:t>
            </a:r>
            <a:r>
              <a:rPr lang="zh-TW" altLang="en-US" sz="2800" b="1" dirty="0" smtClean="0">
                <a:solidFill>
                  <a:srgbClr val="FF33CC"/>
                </a:solidFill>
                <a:ea typeface="標楷體" pitchFamily="65" charset="-120"/>
              </a:rPr>
              <a:t>試算勞務採購預算金額決定招標方式</a:t>
            </a:r>
            <a:r>
              <a:rPr lang="zh-TW" altLang="en-US" sz="2800" b="1" dirty="0" smtClean="0">
                <a:ea typeface="標楷體" pitchFamily="65" charset="-120"/>
              </a:rPr>
              <a:t>。</a:t>
            </a:r>
            <a:endParaRPr lang="en-US" altLang="zh-TW" sz="2800" b="1" dirty="0" smtClean="0">
              <a:ea typeface="標楷體" pitchFamily="65" charset="-120"/>
            </a:endParaRPr>
          </a:p>
          <a:p>
            <a:pPr eaLnBrk="1" hangingPunct="1">
              <a:lnSpc>
                <a:spcPct val="120000"/>
              </a:lnSpc>
              <a:defRPr/>
            </a:pPr>
            <a:r>
              <a:rPr lang="en-US" altLang="zh-TW" sz="2800" b="1" dirty="0" smtClean="0">
                <a:ea typeface="標楷體" pitchFamily="65" charset="-120"/>
              </a:rPr>
              <a:t>10</a:t>
            </a:r>
            <a:r>
              <a:rPr lang="zh-TW" altLang="en-US" sz="2800" b="1" dirty="0" smtClean="0">
                <a:ea typeface="標楷體" pitchFamily="65" charset="-120"/>
              </a:rPr>
              <a:t>萬元以下逕洽廠商報價</a:t>
            </a:r>
            <a:endParaRPr lang="en-US" altLang="zh-TW" sz="2800" b="1" dirty="0" smtClean="0">
              <a:ea typeface="標楷體" pitchFamily="65" charset="-120"/>
            </a:endParaRPr>
          </a:p>
          <a:p>
            <a:pPr lvl="1" eaLnBrk="1" hangingPunct="1">
              <a:lnSpc>
                <a:spcPct val="120000"/>
              </a:lnSpc>
              <a:buFont typeface="Wingdings" pitchFamily="2" charset="2"/>
              <a:buChar char="Ø"/>
              <a:defRPr/>
            </a:pPr>
            <a:r>
              <a:rPr lang="zh-TW" altLang="en-US" sz="2800" b="1" dirty="0" smtClean="0">
                <a:solidFill>
                  <a:srgbClr val="0070C0"/>
                </a:solidFill>
                <a:ea typeface="標楷體" pitchFamily="65" charset="-120"/>
              </a:rPr>
              <a:t>建造費用百分比法（</a:t>
            </a:r>
            <a:r>
              <a:rPr lang="en-US" altLang="zh-TW" sz="2800" b="1" dirty="0" smtClean="0">
                <a:solidFill>
                  <a:srgbClr val="0070C0"/>
                </a:solidFill>
                <a:ea typeface="標楷體" pitchFamily="65" charset="-120"/>
              </a:rPr>
              <a:t>8.3</a:t>
            </a:r>
            <a:r>
              <a:rPr lang="zh-TW" altLang="en-US" sz="2800" b="1" dirty="0" smtClean="0">
                <a:solidFill>
                  <a:srgbClr val="0070C0"/>
                </a:solidFill>
                <a:ea typeface="標楷體" pitchFamily="65" charset="-120"/>
              </a:rPr>
              <a:t>％為上限）</a:t>
            </a:r>
            <a:endParaRPr lang="en-US" altLang="zh-TW" sz="2800" b="1" dirty="0" smtClean="0">
              <a:solidFill>
                <a:srgbClr val="0070C0"/>
              </a:solidFill>
              <a:ea typeface="標楷體" pitchFamily="65" charset="-120"/>
            </a:endParaRPr>
          </a:p>
          <a:p>
            <a:pPr lvl="1" eaLnBrk="1" hangingPunct="1">
              <a:lnSpc>
                <a:spcPct val="120000"/>
              </a:lnSpc>
              <a:buFont typeface="Wingdings" pitchFamily="2" charset="2"/>
              <a:buChar char="Ø"/>
              <a:defRPr/>
            </a:pPr>
            <a:r>
              <a:rPr lang="zh-TW" altLang="en-US" sz="2800" b="1" dirty="0" smtClean="0">
                <a:solidFill>
                  <a:srgbClr val="FF0000"/>
                </a:solidFill>
                <a:ea typeface="標楷體" pitchFamily="65" charset="-120"/>
              </a:rPr>
              <a:t>總包價法</a:t>
            </a:r>
            <a:endParaRPr lang="en-US" altLang="zh-TW" sz="2800" b="1" dirty="0" smtClean="0">
              <a:solidFill>
                <a:srgbClr val="FF0000"/>
              </a:solidFill>
              <a:ea typeface="標楷體" pitchFamily="65" charset="-120"/>
            </a:endParaRPr>
          </a:p>
          <a:p>
            <a:pPr marL="342900" lvl="1" indent="-342900" eaLnBrk="1" hangingPunct="1">
              <a:lnSpc>
                <a:spcPct val="120000"/>
              </a:lnSpc>
              <a:buClr>
                <a:schemeClr val="accent1"/>
              </a:buClr>
              <a:buSzPct val="65000"/>
              <a:buFont typeface="Wingdings" pitchFamily="2" charset="2"/>
              <a:buChar char="n"/>
              <a:defRPr/>
            </a:pPr>
            <a:r>
              <a:rPr lang="zh-TW" altLang="en-US" sz="2800" b="1" dirty="0" smtClean="0">
                <a:ea typeface="標楷體" pitchFamily="65" charset="-120"/>
                <a:cs typeface="+mn-cs"/>
              </a:rPr>
              <a:t>善用</a:t>
            </a:r>
            <a:r>
              <a:rPr lang="zh-TW" altLang="en-US" sz="2800" b="1" dirty="0" smtClean="0">
                <a:solidFill>
                  <a:srgbClr val="FF0000"/>
                </a:solidFill>
                <a:ea typeface="標楷體" pitchFamily="65" charset="-120"/>
                <a:cs typeface="+mn-cs"/>
              </a:rPr>
              <a:t>總包價法</a:t>
            </a:r>
            <a:r>
              <a:rPr lang="zh-TW" altLang="en-US" sz="2800" b="1" dirty="0" smtClean="0">
                <a:ea typeface="標楷體" pitchFamily="65" charset="-120"/>
                <a:cs typeface="+mn-cs"/>
              </a:rPr>
              <a:t>提昇採購效率</a:t>
            </a:r>
            <a:endParaRPr lang="en-US" altLang="zh-TW" sz="2800" b="1" dirty="0" smtClean="0">
              <a:ea typeface="標楷體" pitchFamily="65" charset="-120"/>
              <a:cs typeface="+mn-cs"/>
              <a:hlinkClick r:id="rId2" action="ppaction://hlinkfile"/>
            </a:endParaRPr>
          </a:p>
          <a:p>
            <a:pPr marL="342900" lvl="1" indent="-342900" eaLnBrk="1" hangingPunct="1">
              <a:lnSpc>
                <a:spcPct val="120000"/>
              </a:lnSpc>
              <a:buClr>
                <a:schemeClr val="accent1"/>
              </a:buClr>
              <a:buSzPct val="65000"/>
              <a:buFont typeface="Wingdings" pitchFamily="2" charset="2"/>
              <a:buChar char="n"/>
              <a:defRPr/>
            </a:pPr>
            <a:r>
              <a:rPr lang="en-US" altLang="zh-TW" sz="2800" b="1" dirty="0" smtClean="0">
                <a:ea typeface="標楷體" pitchFamily="65" charset="-120"/>
              </a:rPr>
              <a:t>10</a:t>
            </a:r>
            <a:r>
              <a:rPr lang="zh-TW" altLang="en-US" sz="2800" b="1" dirty="0" smtClean="0">
                <a:ea typeface="標楷體" pitchFamily="65" charset="-120"/>
              </a:rPr>
              <a:t>萬元以上</a:t>
            </a:r>
            <a:r>
              <a:rPr lang="en-US" altLang="zh-TW" sz="2800" b="1" dirty="0" smtClean="0">
                <a:ea typeface="標楷體" pitchFamily="65" charset="-120"/>
              </a:rPr>
              <a:t>--</a:t>
            </a:r>
            <a:r>
              <a:rPr lang="zh-TW" altLang="en-US" sz="2800" b="1" dirty="0" smtClean="0">
                <a:solidFill>
                  <a:srgbClr val="800000"/>
                </a:solidFill>
                <a:ea typeface="標楷體" pitchFamily="65" charset="-120"/>
              </a:rPr>
              <a:t>固定價金或固定費率</a:t>
            </a:r>
            <a:r>
              <a:rPr lang="en-US" altLang="zh-TW" sz="2800" b="1" dirty="0" smtClean="0">
                <a:solidFill>
                  <a:srgbClr val="800000"/>
                </a:solidFill>
                <a:ea typeface="標楷體" pitchFamily="65" charset="-120"/>
              </a:rPr>
              <a:t>—</a:t>
            </a:r>
            <a:r>
              <a:rPr lang="zh-TW" altLang="en-US" sz="2800" b="1" dirty="0" smtClean="0">
                <a:solidFill>
                  <a:srgbClr val="800000"/>
                </a:solidFill>
                <a:ea typeface="標楷體" pitchFamily="65" charset="-120"/>
              </a:rPr>
              <a:t>評審作業</a:t>
            </a:r>
            <a:endParaRPr lang="en-US" altLang="zh-TW" sz="2800" b="1" dirty="0" smtClean="0">
              <a:ea typeface="標楷體" pitchFamily="65" charset="-120"/>
              <a:cs typeface="+mn-cs"/>
            </a:endParaRPr>
          </a:p>
          <a:p>
            <a:pPr lvl="1" eaLnBrk="1" hangingPunct="1">
              <a:lnSpc>
                <a:spcPct val="120000"/>
              </a:lnSpc>
              <a:buFont typeface="Wingdings" pitchFamily="2" charset="2"/>
              <a:buChar char="Ø"/>
              <a:defRPr/>
            </a:pPr>
            <a:endParaRPr lang="en-US" altLang="zh-TW" sz="2400" b="1" dirty="0" smtClean="0">
              <a:ea typeface="標楷體" pitchFamily="65" charset="-120"/>
            </a:endParaRPr>
          </a:p>
          <a:p>
            <a:pPr eaLnBrk="1" hangingPunct="1">
              <a:lnSpc>
                <a:spcPct val="120000"/>
              </a:lnSpc>
              <a:buFont typeface="Wingdings" pitchFamily="2" charset="2"/>
              <a:buNone/>
              <a:defRPr/>
            </a:pPr>
            <a:endParaRPr lang="zh-TW" altLang="en-US" sz="2800" b="1" dirty="0" smtClean="0">
              <a:solidFill>
                <a:srgbClr val="FF0000"/>
              </a:solidFill>
              <a:ea typeface="標楷體"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pPr algn="ctr"/>
            <a:r>
              <a:rPr lang="zh-TW" altLang="en-US" b="1" dirty="0" smtClean="0">
                <a:solidFill>
                  <a:srgbClr val="800000"/>
                </a:solidFill>
                <a:latin typeface="標楷體" pitchFamily="65" charset="-120"/>
                <a:ea typeface="標楷體" pitchFamily="65" charset="-120"/>
              </a:rPr>
              <a:t>委託規劃設計</a:t>
            </a:r>
            <a:r>
              <a:rPr lang="zh-TW" altLang="en-US" sz="2400" b="1" dirty="0" smtClean="0">
                <a:solidFill>
                  <a:srgbClr val="0070C0"/>
                </a:solidFill>
                <a:latin typeface="標楷體" pitchFamily="65" charset="-120"/>
                <a:ea typeface="標楷體" pitchFamily="65" charset="-120"/>
              </a:rPr>
              <a:t>以設計監造費</a:t>
            </a:r>
            <a:r>
              <a:rPr lang="en-US" altLang="zh-TW" sz="2400" b="1" dirty="0" smtClean="0">
                <a:solidFill>
                  <a:srgbClr val="0070C0"/>
                </a:solidFill>
                <a:latin typeface="標楷體" pitchFamily="65" charset="-120"/>
                <a:ea typeface="標楷體" pitchFamily="65" charset="-120"/>
              </a:rPr>
              <a:t>10</a:t>
            </a:r>
            <a:r>
              <a:rPr lang="zh-TW" altLang="en-US" sz="2400" b="1" dirty="0" smtClean="0">
                <a:solidFill>
                  <a:srgbClr val="0070C0"/>
                </a:solidFill>
                <a:latin typeface="標楷體" pitchFamily="65" charset="-120"/>
                <a:ea typeface="標楷體" pitchFamily="65" charset="-120"/>
              </a:rPr>
              <a:t>萬元以下為例</a:t>
            </a:r>
          </a:p>
        </p:txBody>
      </p:sp>
      <p:sp>
        <p:nvSpPr>
          <p:cNvPr id="19459" name="內容版面配置區 2"/>
          <p:cNvSpPr>
            <a:spLocks noGrp="1"/>
          </p:cNvSpPr>
          <p:nvPr>
            <p:ph idx="1"/>
          </p:nvPr>
        </p:nvSpPr>
        <p:spPr/>
        <p:txBody>
          <a:bodyPr/>
          <a:lstStyle/>
          <a:p>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慎選建築師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學校建築的家庭醫師</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長期配合</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校方提出需求並考量未來管理維護</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了解建築師設計重點及創意特色</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避免成為實驗的白老鼠</a:t>
            </a:r>
            <a:r>
              <a:rPr lang="en-US" altLang="zh-TW" dirty="0" smtClean="0">
                <a:latin typeface="標楷體" pitchFamily="65" charset="-120"/>
                <a:ea typeface="標楷體" pitchFamily="65" charset="-120"/>
              </a:rPr>
              <a:t>)</a:t>
            </a:r>
            <a:endParaRPr lang="zh-TW" altLang="en-US" dirty="0" smtClean="0">
              <a:latin typeface="標楷體" pitchFamily="65" charset="-120"/>
              <a:ea typeface="標楷體" pitchFamily="65" charset="-120"/>
            </a:endParaRPr>
          </a:p>
        </p:txBody>
      </p:sp>
      <p:sp>
        <p:nvSpPr>
          <p:cNvPr id="19460" name="投影片編號版面配置區 3"/>
          <p:cNvSpPr>
            <a:spLocks noGrp="1"/>
          </p:cNvSpPr>
          <p:nvPr>
            <p:ph type="sldNum" sz="quarter" idx="12"/>
          </p:nvPr>
        </p:nvSpPr>
        <p:spPr>
          <a:noFill/>
          <a:ln>
            <a:miter lim="800000"/>
            <a:headEnd/>
            <a:tailEnd/>
          </a:ln>
        </p:spPr>
        <p:txBody>
          <a:bodyPr/>
          <a:lstStyle/>
          <a:p>
            <a:fld id="{CF844C20-E5E3-4CB4-B976-EC7D0300D07C}" type="slidenum">
              <a:rPr lang="en-US" altLang="zh-TW" smtClean="0">
                <a:latin typeface="標楷體" pitchFamily="65" charset="-120"/>
                <a:ea typeface="標楷體" pitchFamily="65" charset="-120"/>
              </a:rPr>
              <a:pPr/>
              <a:t>24</a:t>
            </a:fld>
            <a:endParaRPr lang="en-US" altLang="zh-TW" smtClean="0">
              <a:latin typeface="標楷體" pitchFamily="65" charset="-120"/>
              <a:ea typeface="標楷體" pitchFamily="65" charset="-120"/>
            </a:endParaRPr>
          </a:p>
        </p:txBody>
      </p:sp>
    </p:spTree>
    <p:extLst>
      <p:ext uri="{BB962C8B-B14F-4D97-AF65-F5344CB8AC3E}">
        <p14:creationId xmlns="" xmlns:p14="http://schemas.microsoft.com/office/powerpoint/2010/main" val="3363765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投影片編號版面配置區 3"/>
          <p:cNvSpPr>
            <a:spLocks noGrp="1"/>
          </p:cNvSpPr>
          <p:nvPr>
            <p:ph type="sldNum" sz="quarter" idx="12"/>
          </p:nvPr>
        </p:nvSpPr>
        <p:spPr/>
        <p:txBody>
          <a:bodyPr/>
          <a:lstStyle/>
          <a:p>
            <a:pPr>
              <a:defRPr/>
            </a:pPr>
            <a:fld id="{6850480C-6D05-4294-9F3C-EA16EBB9838D}" type="slidenum">
              <a:rPr lang="en-US" altLang="zh-TW"/>
              <a:pPr>
                <a:defRPr/>
              </a:pPr>
              <a:t>25</a:t>
            </a:fld>
            <a:endParaRPr lang="en-US" altLang="zh-TW"/>
          </a:p>
        </p:txBody>
      </p:sp>
      <p:sp>
        <p:nvSpPr>
          <p:cNvPr id="10243" name="Text Box 3"/>
          <p:cNvSpPr txBox="1">
            <a:spLocks noChangeArrowheads="1"/>
          </p:cNvSpPr>
          <p:nvPr/>
        </p:nvSpPr>
        <p:spPr bwMode="auto">
          <a:xfrm>
            <a:off x="533400" y="304800"/>
            <a:ext cx="6985000" cy="603250"/>
          </a:xfrm>
          <a:prstGeom prst="rect">
            <a:avLst/>
          </a:prstGeom>
          <a:noFill/>
          <a:ln w="9525">
            <a:noFill/>
            <a:miter lim="800000"/>
            <a:headEnd/>
            <a:tailEnd/>
          </a:ln>
        </p:spPr>
        <p:txBody>
          <a:bodyPr>
            <a:spAutoFit/>
          </a:bodyPr>
          <a:lstStyle/>
          <a:p>
            <a:pPr>
              <a:lnSpc>
                <a:spcPct val="80000"/>
              </a:lnSpc>
              <a:spcBef>
                <a:spcPct val="20000"/>
              </a:spcBef>
              <a:buClr>
                <a:schemeClr val="folHlink"/>
              </a:buClr>
              <a:buSzPct val="60000"/>
              <a:buFont typeface="Wingdings" pitchFamily="2" charset="2"/>
              <a:buNone/>
            </a:pPr>
            <a:r>
              <a:rPr lang="zh-TW" altLang="en-US" sz="4200" b="1">
                <a:solidFill>
                  <a:srgbClr val="FF0000"/>
                </a:solidFill>
                <a:latin typeface="Garamond" pitchFamily="18" charset="0"/>
                <a:ea typeface="標楷體" pitchFamily="65" charset="-120"/>
              </a:rPr>
              <a:t>公開招標與公開取得之比較</a:t>
            </a:r>
          </a:p>
        </p:txBody>
      </p:sp>
      <p:graphicFrame>
        <p:nvGraphicFramePr>
          <p:cNvPr id="240689" name="Group 49"/>
          <p:cNvGraphicFramePr>
            <a:graphicFrameLocks noGrp="1"/>
          </p:cNvGraphicFramePr>
          <p:nvPr/>
        </p:nvGraphicFramePr>
        <p:xfrm>
          <a:off x="381000" y="990600"/>
          <a:ext cx="8305800" cy="5842376"/>
        </p:xfrm>
        <a:graphic>
          <a:graphicData uri="http://schemas.openxmlformats.org/drawingml/2006/table">
            <a:tbl>
              <a:tblPr/>
              <a:tblGrid>
                <a:gridCol w="1676400">
                  <a:extLst>
                    <a:ext uri="{9D8B030D-6E8A-4147-A177-3AD203B41FA5}">
                      <a16:colId xmlns="" xmlns:a16="http://schemas.microsoft.com/office/drawing/2014/main" val="20000"/>
                    </a:ext>
                  </a:extLst>
                </a:gridCol>
                <a:gridCol w="3386138">
                  <a:extLst>
                    <a:ext uri="{9D8B030D-6E8A-4147-A177-3AD203B41FA5}">
                      <a16:colId xmlns="" xmlns:a16="http://schemas.microsoft.com/office/drawing/2014/main" val="20001"/>
                    </a:ext>
                  </a:extLst>
                </a:gridCol>
                <a:gridCol w="3243262">
                  <a:extLst>
                    <a:ext uri="{9D8B030D-6E8A-4147-A177-3AD203B41FA5}">
                      <a16:colId xmlns="" xmlns:a16="http://schemas.microsoft.com/office/drawing/2014/main" val="20002"/>
                    </a:ext>
                  </a:extLst>
                </a:gridCol>
              </a:tblGrid>
              <a:tr h="81287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zh-TW" altLang="en-US" sz="2600" b="1" i="0" u="none" strike="noStrike" cap="none" normalizeH="0" baseline="0" dirty="0" smtClean="0">
                        <a:ln>
                          <a:noFill/>
                        </a:ln>
                        <a:solidFill>
                          <a:schemeClr val="tx1"/>
                        </a:solidFill>
                        <a:effectLst/>
                        <a:latin typeface="標楷體" pitchFamily="65" charset="-120"/>
                        <a:ea typeface="標楷體" pitchFamily="65" charset="-12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000" b="1" i="0" u="none" strike="noStrike" cap="none" normalizeH="0" baseline="0" smtClean="0">
                          <a:ln>
                            <a:noFill/>
                          </a:ln>
                          <a:solidFill>
                            <a:srgbClr val="800000"/>
                          </a:solidFill>
                          <a:effectLst/>
                          <a:latin typeface="標楷體" pitchFamily="65" charset="-120"/>
                          <a:ea typeface="標楷體" pitchFamily="65" charset="-120"/>
                        </a:rPr>
                        <a:t>公開招標</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000" b="1" i="0" u="none" strike="noStrike" cap="none" normalizeH="0" baseline="0" smtClean="0">
                          <a:ln>
                            <a:noFill/>
                          </a:ln>
                          <a:solidFill>
                            <a:srgbClr val="800000"/>
                          </a:solidFill>
                          <a:effectLst/>
                          <a:latin typeface="標楷體" pitchFamily="65" charset="-120"/>
                          <a:ea typeface="標楷體" pitchFamily="65" charset="-120"/>
                        </a:rPr>
                        <a:t>公開取得</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1287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2"/>
                          </a:solidFill>
                          <a:effectLst/>
                          <a:latin typeface="標楷體" pitchFamily="65" charset="-120"/>
                          <a:ea typeface="標楷體" pitchFamily="65" charset="-120"/>
                        </a:rPr>
                        <a:t>採購金額</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1"/>
                          </a:solidFill>
                          <a:effectLst/>
                          <a:latin typeface="標楷體" pitchFamily="65" charset="-120"/>
                          <a:ea typeface="標楷體" pitchFamily="65" charset="-120"/>
                        </a:rPr>
                        <a:t>公告金額以上</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1"/>
                          </a:solidFill>
                          <a:effectLst/>
                          <a:latin typeface="標楷體" pitchFamily="65" charset="-120"/>
                          <a:ea typeface="標楷體" pitchFamily="65" charset="-120"/>
                        </a:rPr>
                        <a:t>未達公告金額</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1287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2"/>
                          </a:solidFill>
                          <a:effectLst/>
                          <a:latin typeface="標楷體" pitchFamily="65" charset="-120"/>
                          <a:ea typeface="標楷體" pitchFamily="65" charset="-120"/>
                        </a:rPr>
                        <a:t>依據法條</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1"/>
                          </a:solidFill>
                          <a:effectLst/>
                          <a:latin typeface="標楷體" pitchFamily="65" charset="-120"/>
                          <a:ea typeface="標楷體" pitchFamily="65" charset="-120"/>
                        </a:rPr>
                        <a:t>法18條</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1"/>
                          </a:solidFill>
                          <a:effectLst/>
                          <a:latin typeface="標楷體" pitchFamily="65" charset="-120"/>
                          <a:ea typeface="標楷體" pitchFamily="65" charset="-120"/>
                        </a:rPr>
                        <a:t>法49條</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0812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2"/>
                          </a:solidFill>
                          <a:effectLst/>
                          <a:latin typeface="標楷體" pitchFamily="65" charset="-120"/>
                          <a:ea typeface="標楷體" pitchFamily="65" charset="-120"/>
                        </a:rPr>
                        <a:t>流標處理</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dirty="0" smtClean="0">
                          <a:ln>
                            <a:noFill/>
                          </a:ln>
                          <a:solidFill>
                            <a:schemeClr val="tx1"/>
                          </a:solidFill>
                          <a:effectLst/>
                          <a:latin typeface="標楷體" pitchFamily="65" charset="-120"/>
                          <a:ea typeface="標楷體" pitchFamily="65" charset="-120"/>
                        </a:rPr>
                        <a:t>重新公告</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1.0</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家合格</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重新公告</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2.1</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家以上即可開標</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當場改採限制性招標(應事先簽准)</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81287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2"/>
                          </a:solidFill>
                          <a:effectLst/>
                          <a:latin typeface="標楷體" pitchFamily="65" charset="-120"/>
                          <a:ea typeface="標楷體" pitchFamily="65" charset="-120"/>
                        </a:rPr>
                        <a:t>刊登公報</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1"/>
                          </a:solidFill>
                          <a:effectLst/>
                          <a:latin typeface="標楷體" pitchFamily="65" charset="-120"/>
                          <a:ea typeface="標楷體" pitchFamily="65" charset="-120"/>
                        </a:rPr>
                        <a:t>必要</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1"/>
                          </a:solidFill>
                          <a:effectLst/>
                          <a:latin typeface="標楷體" pitchFamily="65" charset="-120"/>
                          <a:ea typeface="標楷體" pitchFamily="65" charset="-120"/>
                        </a:rPr>
                        <a:t>不必要</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96325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2"/>
                          </a:solidFill>
                          <a:effectLst/>
                          <a:latin typeface="標楷體" pitchFamily="65" charset="-120"/>
                          <a:ea typeface="標楷體" pitchFamily="65" charset="-120"/>
                        </a:rPr>
                        <a:t>等標期限</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zh-TW" altLang="en-US" sz="2600" b="1" i="0" u="none" strike="noStrike" cap="none" normalizeH="0" baseline="0" smtClean="0">
                        <a:ln>
                          <a:noFill/>
                        </a:ln>
                        <a:solidFill>
                          <a:schemeClr val="tx2"/>
                        </a:solidFill>
                        <a:effectLst/>
                        <a:latin typeface="標楷體" pitchFamily="65" charset="-120"/>
                        <a:ea typeface="標楷體" pitchFamily="65" charset="-12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1"/>
                          </a:solidFill>
                          <a:effectLst/>
                          <a:latin typeface="標楷體" pitchFamily="65" charset="-120"/>
                          <a:ea typeface="標楷體" pitchFamily="65" charset="-120"/>
                        </a:rPr>
                        <a:t>依刊登公報日起算 </a:t>
                      </a:r>
                      <a:r>
                        <a:rPr kumimoji="1" lang="zh-TW" altLang="en-US" sz="2600" b="1" i="0" u="none" strike="noStrike" cap="none" normalizeH="0" baseline="0" smtClean="0">
                          <a:ln>
                            <a:noFill/>
                          </a:ln>
                          <a:solidFill>
                            <a:srgbClr val="FF0000"/>
                          </a:solidFill>
                          <a:effectLst/>
                          <a:latin typeface="標楷體" pitchFamily="65" charset="-120"/>
                          <a:ea typeface="標楷體" pitchFamily="65" charset="-120"/>
                        </a:rPr>
                        <a:t>(公報21條)</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1"/>
                          </a:solidFill>
                          <a:effectLst/>
                          <a:latin typeface="標楷體" pitchFamily="65" charset="-120"/>
                          <a:ea typeface="標楷體" pitchFamily="65" charset="-120"/>
                        </a:rPr>
                        <a:t>當天起算(至少5天)</a:t>
                      </a:r>
                      <a:r>
                        <a:rPr kumimoji="1" lang="zh-TW" altLang="en-US" sz="2600" b="1" i="0" u="none" strike="noStrike" cap="none" normalizeH="0" baseline="0" smtClean="0">
                          <a:ln>
                            <a:noFill/>
                          </a:ln>
                          <a:solidFill>
                            <a:srgbClr val="FF0000"/>
                          </a:solidFill>
                          <a:effectLst/>
                          <a:latin typeface="標楷體" pitchFamily="65" charset="-120"/>
                          <a:ea typeface="標楷體" pitchFamily="65" charset="-120"/>
                        </a:rPr>
                        <a:t>(招標期限11條)</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2E2C77C3-B5BD-49DB-AF4E-59D3D061AAFC}" type="slidenum">
              <a:rPr lang="en-US" altLang="zh-TW"/>
              <a:pPr>
                <a:defRPr/>
              </a:pPr>
              <a:t>26</a:t>
            </a:fld>
            <a:endParaRPr lang="en-US" altLang="zh-TW"/>
          </a:p>
        </p:txBody>
      </p:sp>
      <p:sp>
        <p:nvSpPr>
          <p:cNvPr id="20483" name="Rectangle 2"/>
          <p:cNvSpPr>
            <a:spLocks noGrp="1" noChangeArrowheads="1"/>
          </p:cNvSpPr>
          <p:nvPr>
            <p:ph type="title"/>
          </p:nvPr>
        </p:nvSpPr>
        <p:spPr>
          <a:xfrm>
            <a:off x="428625" y="500063"/>
            <a:ext cx="8229600" cy="606425"/>
          </a:xfrm>
        </p:spPr>
        <p:txBody>
          <a:bodyPr/>
          <a:lstStyle/>
          <a:p>
            <a:pPr algn="ctr" eaLnBrk="1" hangingPunct="1"/>
            <a:r>
              <a:rPr lang="zh-TW" altLang="en-US" sz="3200" b="1" dirty="0" smtClean="0">
                <a:solidFill>
                  <a:srgbClr val="002060"/>
                </a:solidFill>
                <a:ea typeface="標楷體" pitchFamily="65" charset="-120"/>
              </a:rPr>
              <a:t>財物招標</a:t>
            </a:r>
            <a:r>
              <a:rPr lang="zh-TW" altLang="en-US" sz="3200" b="1" dirty="0" smtClean="0">
                <a:solidFill>
                  <a:srgbClr val="FF0000"/>
                </a:solidFill>
                <a:ea typeface="標楷體" pitchFamily="65" charset="-120"/>
              </a:rPr>
              <a:t>實務</a:t>
            </a:r>
          </a:p>
        </p:txBody>
      </p:sp>
      <p:sp>
        <p:nvSpPr>
          <p:cNvPr id="20484" name="Rectangle 3"/>
          <p:cNvSpPr>
            <a:spLocks noGrp="1" noChangeArrowheads="1"/>
          </p:cNvSpPr>
          <p:nvPr>
            <p:ph type="body" idx="1"/>
          </p:nvPr>
        </p:nvSpPr>
        <p:spPr>
          <a:xfrm>
            <a:off x="838200" y="1341438"/>
            <a:ext cx="7620000" cy="4843462"/>
          </a:xfrm>
        </p:spPr>
        <p:txBody>
          <a:bodyPr/>
          <a:lstStyle/>
          <a:p>
            <a:r>
              <a:rPr lang="zh-TW" altLang="en-US" sz="2400" b="1" dirty="0" smtClean="0">
                <a:solidFill>
                  <a:srgbClr val="C00000"/>
                </a:solidFill>
                <a:ea typeface="標楷體" pitchFamily="65" charset="-120"/>
              </a:rPr>
              <a:t>評選</a:t>
            </a:r>
            <a:r>
              <a:rPr lang="en-US" altLang="zh-TW" sz="2400" b="1" dirty="0" smtClean="0">
                <a:ea typeface="標楷體" pitchFamily="65" charset="-120"/>
              </a:rPr>
              <a:t>(100</a:t>
            </a:r>
            <a:r>
              <a:rPr lang="zh-TW" altLang="en-US" sz="2400" b="1" dirty="0" smtClean="0">
                <a:ea typeface="標楷體" pitchFamily="65" charset="-120"/>
              </a:rPr>
              <a:t>萬以上</a:t>
            </a:r>
            <a:r>
              <a:rPr lang="en-US" altLang="zh-TW" sz="2400" b="1" dirty="0" smtClean="0">
                <a:ea typeface="標楷體" pitchFamily="65" charset="-120"/>
              </a:rPr>
              <a:t>)VS</a:t>
            </a:r>
            <a:r>
              <a:rPr lang="zh-TW" altLang="en-US" sz="2400" b="1" dirty="0" smtClean="0">
                <a:solidFill>
                  <a:srgbClr val="C00000"/>
                </a:solidFill>
                <a:ea typeface="標楷體" pitchFamily="65" charset="-120"/>
              </a:rPr>
              <a:t>評審</a:t>
            </a:r>
            <a:r>
              <a:rPr lang="en-US" altLang="zh-TW" sz="2400" b="1" dirty="0" smtClean="0">
                <a:ea typeface="標楷體" pitchFamily="65" charset="-120"/>
              </a:rPr>
              <a:t>(</a:t>
            </a:r>
            <a:r>
              <a:rPr lang="zh-TW" altLang="en-US" sz="2400" b="1" dirty="0" smtClean="0">
                <a:ea typeface="標楷體" pitchFamily="65" charset="-120"/>
              </a:rPr>
              <a:t>逾</a:t>
            </a:r>
            <a:r>
              <a:rPr lang="en-US" altLang="zh-TW" sz="2400" b="1" dirty="0" smtClean="0">
                <a:ea typeface="標楷體" pitchFamily="65" charset="-120"/>
              </a:rPr>
              <a:t>10</a:t>
            </a:r>
            <a:r>
              <a:rPr lang="zh-TW" altLang="en-US" sz="2400" b="1" dirty="0" smtClean="0">
                <a:ea typeface="標楷體" pitchFamily="65" charset="-120"/>
              </a:rPr>
              <a:t>萬元未達</a:t>
            </a:r>
            <a:r>
              <a:rPr lang="en-US" altLang="zh-TW" sz="2400" b="1" dirty="0" smtClean="0">
                <a:ea typeface="標楷體" pitchFamily="65" charset="-120"/>
              </a:rPr>
              <a:t>100</a:t>
            </a:r>
            <a:r>
              <a:rPr lang="zh-TW" altLang="en-US" sz="2400" b="1" dirty="0" smtClean="0">
                <a:ea typeface="標楷體" pitchFamily="65" charset="-120"/>
              </a:rPr>
              <a:t>萬元</a:t>
            </a:r>
            <a:r>
              <a:rPr lang="en-US" altLang="zh-TW" sz="2400" b="1" dirty="0" smtClean="0">
                <a:ea typeface="標楷體" pitchFamily="65" charset="-120"/>
              </a:rPr>
              <a:t>)</a:t>
            </a:r>
            <a:endParaRPr lang="en-US" altLang="zh-TW" sz="2400" b="1" dirty="0" smtClean="0">
              <a:ea typeface="標楷體" pitchFamily="65" charset="-120"/>
              <a:hlinkClick r:id="rId2" action="ppaction://hlinkfile"/>
            </a:endParaRPr>
          </a:p>
          <a:p>
            <a:r>
              <a:rPr lang="zh-TW" altLang="en-US" sz="2800" b="1" dirty="0" smtClean="0">
                <a:solidFill>
                  <a:schemeClr val="tx1"/>
                </a:solidFill>
                <a:ea typeface="標楷體" pitchFamily="65" charset="-120"/>
              </a:rPr>
              <a:t>為免因廠商低價搶標而損及服務品質，以最有利標方式決標。</a:t>
            </a:r>
            <a:endParaRPr lang="en-US" altLang="zh-TW" sz="2800" b="1" dirty="0" smtClean="0">
              <a:solidFill>
                <a:schemeClr val="tx1"/>
              </a:solidFill>
              <a:ea typeface="標楷體" pitchFamily="65" charset="-120"/>
            </a:endParaRPr>
          </a:p>
          <a:p>
            <a:pPr lvl="1" eaLnBrk="1" hangingPunct="1">
              <a:lnSpc>
                <a:spcPct val="120000"/>
              </a:lnSpc>
              <a:buFont typeface="Wingdings" pitchFamily="2" charset="2"/>
              <a:buChar char="Ø"/>
            </a:pPr>
            <a:r>
              <a:rPr lang="zh-TW" altLang="en-US" sz="2800" b="1" dirty="0" smtClean="0">
                <a:solidFill>
                  <a:srgbClr val="FF33CC"/>
                </a:solidFill>
                <a:ea typeface="標楷體" pitchFamily="65" charset="-120"/>
              </a:rPr>
              <a:t>適用</a:t>
            </a:r>
            <a:r>
              <a:rPr lang="zh-TW" altLang="en-US" sz="2800" b="1" dirty="0" smtClean="0">
                <a:solidFill>
                  <a:srgbClr val="0070C0"/>
                </a:solidFill>
                <a:ea typeface="標楷體" pitchFamily="65" charset="-120"/>
              </a:rPr>
              <a:t>最有利標</a:t>
            </a:r>
            <a:r>
              <a:rPr lang="en-US" altLang="zh-TW" sz="2800" b="1" dirty="0" smtClean="0">
                <a:solidFill>
                  <a:srgbClr val="0070C0"/>
                </a:solidFill>
                <a:ea typeface="標楷體" pitchFamily="65" charset="-120"/>
              </a:rPr>
              <a:t>【</a:t>
            </a:r>
            <a:r>
              <a:rPr lang="zh-TW" altLang="en-US" sz="2800" b="1" dirty="0" smtClean="0">
                <a:solidFill>
                  <a:srgbClr val="0070C0"/>
                </a:solidFill>
                <a:ea typeface="標楷體" pitchFamily="65" charset="-120"/>
              </a:rPr>
              <a:t>建議公告金額以上使用，需報上級機關核准，</a:t>
            </a:r>
            <a:r>
              <a:rPr lang="zh-TW" altLang="en-US" sz="2800" b="1" dirty="0" smtClean="0">
                <a:solidFill>
                  <a:srgbClr val="FF0000"/>
                </a:solidFill>
                <a:ea typeface="標楷體" pitchFamily="65" charset="-120"/>
              </a:rPr>
              <a:t>異質性約</a:t>
            </a:r>
            <a:r>
              <a:rPr lang="en-US" altLang="zh-TW" sz="2800" b="1" dirty="0" smtClean="0">
                <a:solidFill>
                  <a:srgbClr val="FF0000"/>
                </a:solidFill>
                <a:ea typeface="標楷體" pitchFamily="65" charset="-120"/>
              </a:rPr>
              <a:t>70</a:t>
            </a:r>
            <a:r>
              <a:rPr lang="zh-TW" altLang="en-US" sz="2800" b="1" dirty="0" smtClean="0">
                <a:solidFill>
                  <a:srgbClr val="FF0000"/>
                </a:solidFill>
                <a:ea typeface="標楷體" pitchFamily="65" charset="-120"/>
              </a:rPr>
              <a:t>％以上</a:t>
            </a:r>
            <a:r>
              <a:rPr lang="en-US" altLang="zh-TW" sz="2800" b="1" dirty="0" smtClean="0">
                <a:solidFill>
                  <a:srgbClr val="0070C0"/>
                </a:solidFill>
                <a:ea typeface="標楷體" pitchFamily="65" charset="-120"/>
              </a:rPr>
              <a:t>】</a:t>
            </a:r>
          </a:p>
          <a:p>
            <a:pPr lvl="1" eaLnBrk="1" hangingPunct="1">
              <a:lnSpc>
                <a:spcPct val="120000"/>
              </a:lnSpc>
              <a:buFont typeface="Wingdings" pitchFamily="2" charset="2"/>
              <a:buChar char="Ø"/>
            </a:pPr>
            <a:r>
              <a:rPr lang="zh-TW" altLang="en-US" sz="2800" b="1" dirty="0" smtClean="0">
                <a:solidFill>
                  <a:srgbClr val="FF33CC"/>
                </a:solidFill>
                <a:ea typeface="標楷體" pitchFamily="65" charset="-120"/>
              </a:rPr>
              <a:t>準用</a:t>
            </a:r>
            <a:r>
              <a:rPr lang="zh-TW" altLang="en-US" sz="2800" b="1" dirty="0" smtClean="0">
                <a:solidFill>
                  <a:srgbClr val="0070C0"/>
                </a:solidFill>
                <a:ea typeface="標楷體" pitchFamily="65" charset="-120"/>
              </a:rPr>
              <a:t>最有利標</a:t>
            </a:r>
            <a:r>
              <a:rPr lang="en-US" altLang="zh-TW" sz="2800" b="1" dirty="0" smtClean="0">
                <a:solidFill>
                  <a:srgbClr val="FF0000"/>
                </a:solidFill>
                <a:ea typeface="標楷體" pitchFamily="65" charset="-120"/>
              </a:rPr>
              <a:t>【</a:t>
            </a:r>
            <a:r>
              <a:rPr lang="zh-TW" altLang="en-US" sz="2800" b="1" dirty="0" smtClean="0">
                <a:solidFill>
                  <a:srgbClr val="FF0000"/>
                </a:solidFill>
                <a:ea typeface="標楷體" pitchFamily="65" charset="-120"/>
              </a:rPr>
              <a:t>限制性招標</a:t>
            </a:r>
            <a:r>
              <a:rPr lang="en-US" altLang="zh-TW" sz="2800" b="1" dirty="0" smtClean="0">
                <a:solidFill>
                  <a:srgbClr val="FF0000"/>
                </a:solidFill>
                <a:ea typeface="標楷體" pitchFamily="65" charset="-120"/>
              </a:rPr>
              <a:t>】</a:t>
            </a:r>
          </a:p>
          <a:p>
            <a:pPr lvl="1" eaLnBrk="1" hangingPunct="1">
              <a:lnSpc>
                <a:spcPct val="120000"/>
              </a:lnSpc>
              <a:buFont typeface="Wingdings" pitchFamily="2" charset="2"/>
              <a:buChar char="Ø"/>
            </a:pPr>
            <a:r>
              <a:rPr lang="zh-TW" altLang="en-US" sz="2800" b="1" dirty="0" smtClean="0">
                <a:solidFill>
                  <a:srgbClr val="FF33CC"/>
                </a:solidFill>
                <a:ea typeface="標楷體" pitchFamily="65" charset="-120"/>
              </a:rPr>
              <a:t>取</a:t>
            </a:r>
            <a:r>
              <a:rPr lang="zh-TW" altLang="en-US" sz="2800" b="1" dirty="0" smtClean="0">
                <a:solidFill>
                  <a:srgbClr val="0070C0"/>
                </a:solidFill>
                <a:ea typeface="標楷體" pitchFamily="65" charset="-120"/>
              </a:rPr>
              <a:t>最有利標精神</a:t>
            </a:r>
            <a:r>
              <a:rPr lang="en-US" altLang="zh-TW" sz="2800" b="1" dirty="0" smtClean="0">
                <a:solidFill>
                  <a:srgbClr val="FF33CC"/>
                </a:solidFill>
                <a:ea typeface="標楷體" pitchFamily="65" charset="-120"/>
              </a:rPr>
              <a:t>【</a:t>
            </a:r>
            <a:r>
              <a:rPr lang="zh-TW" altLang="en-US" sz="2800" b="1" dirty="0" smtClean="0">
                <a:solidFill>
                  <a:srgbClr val="FF33CC"/>
                </a:solidFill>
                <a:ea typeface="標楷體" pitchFamily="65" charset="-120"/>
              </a:rPr>
              <a:t>限未達公告金額</a:t>
            </a:r>
            <a:r>
              <a:rPr lang="en-US" altLang="zh-TW" sz="2800" b="1" dirty="0" smtClean="0">
                <a:solidFill>
                  <a:srgbClr val="FF33CC"/>
                </a:solidFill>
                <a:ea typeface="標楷體" pitchFamily="65" charset="-120"/>
              </a:rPr>
              <a:t>】</a:t>
            </a:r>
          </a:p>
          <a:p>
            <a:pPr lvl="1" eaLnBrk="1" hangingPunct="1">
              <a:lnSpc>
                <a:spcPct val="120000"/>
              </a:lnSpc>
              <a:buFont typeface="Wingdings" pitchFamily="2" charset="2"/>
              <a:buChar char="Ø"/>
            </a:pPr>
            <a:r>
              <a:rPr lang="zh-TW" altLang="en-US" sz="2800" b="1" dirty="0" smtClean="0">
                <a:solidFill>
                  <a:srgbClr val="7030A0"/>
                </a:solidFill>
                <a:ea typeface="標楷體" pitchFamily="65" charset="-120"/>
              </a:rPr>
              <a:t>評分及格最低標</a:t>
            </a:r>
            <a:r>
              <a:rPr lang="en-US" altLang="zh-TW" sz="2800" b="1" dirty="0" smtClean="0">
                <a:solidFill>
                  <a:srgbClr val="FF0000"/>
                </a:solidFill>
                <a:ea typeface="標楷體" pitchFamily="65" charset="-120"/>
              </a:rPr>
              <a:t>【</a:t>
            </a:r>
            <a:r>
              <a:rPr lang="zh-TW" altLang="en-US" sz="2800" b="1" dirty="0" smtClean="0">
                <a:solidFill>
                  <a:srgbClr val="FF0000"/>
                </a:solidFill>
                <a:ea typeface="標楷體" pitchFamily="65" charset="-120"/>
              </a:rPr>
              <a:t>評選</a:t>
            </a:r>
            <a:r>
              <a:rPr lang="en-US" altLang="zh-TW" sz="2800" b="1" dirty="0" smtClean="0">
                <a:solidFill>
                  <a:srgbClr val="FF0000"/>
                </a:solidFill>
                <a:ea typeface="標楷體" pitchFamily="65" charset="-120"/>
              </a:rPr>
              <a:t>/</a:t>
            </a:r>
            <a:r>
              <a:rPr lang="zh-TW" altLang="en-US" sz="2800" b="1" dirty="0" smtClean="0">
                <a:solidFill>
                  <a:srgbClr val="FF0000"/>
                </a:solidFill>
                <a:ea typeface="標楷體" pitchFamily="65" charset="-120"/>
              </a:rPr>
              <a:t>免報上級機關核准，異質性約</a:t>
            </a:r>
            <a:r>
              <a:rPr lang="en-US" altLang="zh-TW" sz="2800" b="1" dirty="0" smtClean="0">
                <a:solidFill>
                  <a:srgbClr val="FF0000"/>
                </a:solidFill>
                <a:ea typeface="標楷體" pitchFamily="65" charset="-120"/>
              </a:rPr>
              <a:t>30</a:t>
            </a:r>
            <a:r>
              <a:rPr lang="zh-TW" altLang="en-US" sz="2800" b="1" dirty="0" smtClean="0">
                <a:solidFill>
                  <a:srgbClr val="FF0000"/>
                </a:solidFill>
                <a:ea typeface="標楷體" pitchFamily="65" charset="-120"/>
              </a:rPr>
              <a:t>％以上</a:t>
            </a:r>
            <a:r>
              <a:rPr lang="en-US" altLang="zh-TW" sz="2800" b="1" dirty="0" smtClean="0">
                <a:solidFill>
                  <a:srgbClr val="FF0000"/>
                </a:solidFill>
                <a:ea typeface="標楷體" pitchFamily="65" charset="-120"/>
              </a:rPr>
              <a:t>】</a:t>
            </a:r>
            <a:endParaRPr lang="en-US" altLang="zh-TW" sz="2800" b="1" dirty="0" smtClean="0">
              <a:solidFill>
                <a:srgbClr val="FF33CC"/>
              </a:solidFill>
              <a:ea typeface="標楷體" pitchFamily="65" charset="-120"/>
            </a:endParaRPr>
          </a:p>
          <a:p>
            <a:pPr lvl="1" eaLnBrk="1" hangingPunct="1">
              <a:lnSpc>
                <a:spcPct val="120000"/>
              </a:lnSpc>
              <a:buFont typeface="Wingdings" pitchFamily="2" charset="2"/>
              <a:buChar char="Ø"/>
            </a:pPr>
            <a:endParaRPr lang="en-US" altLang="zh-TW" sz="2000" b="1" dirty="0" smtClean="0">
              <a:ea typeface="標楷體" pitchFamily="65" charset="-120"/>
            </a:endParaRPr>
          </a:p>
          <a:p>
            <a:pPr eaLnBrk="1" hangingPunct="1">
              <a:lnSpc>
                <a:spcPct val="120000"/>
              </a:lnSpc>
            </a:pPr>
            <a:endParaRPr lang="zh-TW" altLang="en-US" sz="2800" b="1" dirty="0" smtClean="0">
              <a:solidFill>
                <a:srgbClr val="FF0000"/>
              </a:solidFill>
              <a:ea typeface="標楷體" pitchFamily="65" charset="-120"/>
            </a:endParaRPr>
          </a:p>
        </p:txBody>
      </p:sp>
    </p:spTree>
    <p:extLst>
      <p:ext uri="{BB962C8B-B14F-4D97-AF65-F5344CB8AC3E}">
        <p14:creationId xmlns="" xmlns:p14="http://schemas.microsoft.com/office/powerpoint/2010/main" val="3008876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3"/>
          <p:cNvSpPr>
            <a:spLocks noGrp="1"/>
          </p:cNvSpPr>
          <p:nvPr>
            <p:ph type="sldNum" sz="quarter" idx="10"/>
          </p:nvPr>
        </p:nvSpPr>
        <p:spPr/>
        <p:txBody>
          <a:bodyPr/>
          <a:lstStyle/>
          <a:p>
            <a:fld id="{B111C63B-2AC4-40FB-A0B2-6A7332973CC4}" type="slidenum">
              <a:rPr lang="en-US" altLang="zh-TW"/>
              <a:pPr/>
              <a:t>27</a:t>
            </a:fld>
            <a:endParaRPr lang="en-US" altLang="zh-TW"/>
          </a:p>
        </p:txBody>
      </p:sp>
      <p:sp>
        <p:nvSpPr>
          <p:cNvPr id="361475" name="Rectangle 3"/>
          <p:cNvSpPr>
            <a:spLocks noGrp="1" noChangeArrowheads="1"/>
          </p:cNvSpPr>
          <p:nvPr>
            <p:ph type="body" idx="1"/>
          </p:nvPr>
        </p:nvSpPr>
        <p:spPr bwMode="auto">
          <a:xfrm>
            <a:off x="1258888" y="1052513"/>
            <a:ext cx="7634287" cy="1223962"/>
          </a:xfrm>
          <a:noFill/>
          <a:ln>
            <a:miter lim="800000"/>
            <a:headEnd/>
            <a:tailEnd/>
          </a:ln>
        </p:spPr>
        <p:txBody>
          <a:bodyPr vert="horz" wrap="square" lIns="91440" tIns="45720" rIns="91440" bIns="45720" numCol="1" anchor="t" anchorCtr="0" compatLnSpc="1">
            <a:prstTxWarp prst="textNoShape">
              <a:avLst/>
            </a:prstTxWarp>
          </a:bodyPr>
          <a:lstStyle/>
          <a:p>
            <a:pPr marL="0" indent="0">
              <a:spcBef>
                <a:spcPct val="0"/>
              </a:spcBef>
              <a:buFont typeface="Wingdings" pitchFamily="2" charset="2"/>
              <a:buNone/>
            </a:pPr>
            <a:r>
              <a:rPr lang="zh-TW" altLang="en-US" sz="2600" b="1">
                <a:solidFill>
                  <a:srgbClr val="006600"/>
                </a:solidFill>
                <a:latin typeface="標楷體" pitchFamily="65" charset="-120"/>
                <a:ea typeface="標楷體" pitchFamily="65" charset="-120"/>
              </a:rPr>
              <a:t>經異質之判定結果：</a:t>
            </a:r>
          </a:p>
          <a:p>
            <a:pPr marL="0" indent="0">
              <a:spcBef>
                <a:spcPct val="0"/>
              </a:spcBef>
              <a:buClr>
                <a:srgbClr val="3333FF"/>
              </a:buClr>
              <a:buFont typeface="Wingdings" pitchFamily="2" charset="2"/>
              <a:buChar char="p"/>
            </a:pPr>
            <a:r>
              <a:rPr lang="zh-TW" altLang="en-US" sz="2600" b="1">
                <a:solidFill>
                  <a:srgbClr val="0000FF"/>
                </a:solidFill>
                <a:latin typeface="標楷體" pitchFamily="65" charset="-120"/>
                <a:ea typeface="標楷體" pitchFamily="65" charset="-120"/>
              </a:rPr>
              <a:t>案屬同質採購</a:t>
            </a:r>
          </a:p>
          <a:p>
            <a:pPr marL="0" indent="0">
              <a:spcBef>
                <a:spcPct val="0"/>
              </a:spcBef>
              <a:buClr>
                <a:srgbClr val="3333FF"/>
              </a:buClr>
              <a:buFont typeface="Wingdings" pitchFamily="2" charset="2"/>
              <a:buChar char="p"/>
            </a:pPr>
            <a:r>
              <a:rPr lang="zh-TW" altLang="en-US" sz="2600" b="1">
                <a:solidFill>
                  <a:srgbClr val="0000FF"/>
                </a:solidFill>
                <a:latin typeface="標楷體" pitchFamily="65" charset="-120"/>
                <a:ea typeface="標楷體" pitchFamily="65" charset="-120"/>
              </a:rPr>
              <a:t>已訂有明確規格</a:t>
            </a:r>
            <a:endParaRPr lang="zh-TW" altLang="en-US" sz="2600" b="1">
              <a:solidFill>
                <a:srgbClr val="FF00FF"/>
              </a:solidFill>
              <a:latin typeface="標楷體" pitchFamily="65" charset="-120"/>
              <a:ea typeface="標楷體" pitchFamily="65" charset="-120"/>
            </a:endParaRPr>
          </a:p>
        </p:txBody>
      </p:sp>
      <p:sp>
        <p:nvSpPr>
          <p:cNvPr id="361476" name="Rectangle 4"/>
          <p:cNvSpPr>
            <a:spLocks noChangeArrowheads="1"/>
          </p:cNvSpPr>
          <p:nvPr/>
        </p:nvSpPr>
        <p:spPr bwMode="auto">
          <a:xfrm>
            <a:off x="250825" y="1052513"/>
            <a:ext cx="1333500" cy="3168650"/>
          </a:xfrm>
          <a:prstGeom prst="rect">
            <a:avLst/>
          </a:prstGeom>
          <a:noFill/>
          <a:ln w="9525">
            <a:noFill/>
            <a:miter lim="800000"/>
            <a:headEnd/>
            <a:tailEnd/>
          </a:ln>
          <a:effectLst/>
        </p:spPr>
        <p:txBody>
          <a:bodyPr lIns="92075" tIns="46038" rIns="92075" bIns="46038" anchor="ctr"/>
          <a:lstStyle/>
          <a:p>
            <a:endParaRPr lang="zh-TW" altLang="zh-TW" sz="4400" b="0">
              <a:solidFill>
                <a:schemeClr val="tx2"/>
              </a:solidFill>
              <a:ea typeface="新細明體" pitchFamily="18" charset="-120"/>
            </a:endParaRPr>
          </a:p>
        </p:txBody>
      </p:sp>
      <p:sp>
        <p:nvSpPr>
          <p:cNvPr id="361480" name="AutoShape 8"/>
          <p:cNvSpPr>
            <a:spLocks noChangeArrowheads="1"/>
          </p:cNvSpPr>
          <p:nvPr/>
        </p:nvSpPr>
        <p:spPr bwMode="auto">
          <a:xfrm>
            <a:off x="1689100" y="2463800"/>
            <a:ext cx="384175" cy="533400"/>
          </a:xfrm>
          <a:custGeom>
            <a:avLst/>
            <a:gdLst>
              <a:gd name="G0" fmla="+- 10800 0 0"/>
              <a:gd name="G1" fmla="+- 5400 0 0"/>
              <a:gd name="G2" fmla="+- 21600 0 5400"/>
              <a:gd name="G3" fmla="+- 10800 0 5400"/>
              <a:gd name="G4" fmla="+- 21600 0 10800"/>
              <a:gd name="G5" fmla="*/ G4 G3 10800"/>
              <a:gd name="G6" fmla="+- 21600 0 G5"/>
              <a:gd name="T0" fmla="*/ 10800 w 21600"/>
              <a:gd name="T1" fmla="*/ 0 h 21600"/>
              <a:gd name="T2" fmla="*/ 0 w 21600"/>
              <a:gd name="T3" fmla="*/ 10800 h 21600"/>
              <a:gd name="T4" fmla="*/ 108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0800" y="0"/>
                </a:moveTo>
                <a:lnTo>
                  <a:pt x="10800" y="5400"/>
                </a:lnTo>
                <a:lnTo>
                  <a:pt x="3375" y="5400"/>
                </a:lnTo>
                <a:lnTo>
                  <a:pt x="3375" y="16200"/>
                </a:lnTo>
                <a:lnTo>
                  <a:pt x="10800" y="16200"/>
                </a:lnTo>
                <a:lnTo>
                  <a:pt x="108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DDFF"/>
              </a:gs>
              <a:gs pos="100000">
                <a:srgbClr val="800080"/>
              </a:gs>
            </a:gsLst>
            <a:lin ang="5400000" scaled="1"/>
          </a:gradFill>
          <a:ln w="9525" algn="ctr">
            <a:miter lim="800000"/>
            <a:headEnd type="none" w="sm" len="sm"/>
            <a:tailEnd type="none" w="sm" len="sm"/>
          </a:ln>
          <a:effectLst/>
          <a:scene3d>
            <a:camera prst="legacyObliqueTopRight"/>
            <a:lightRig rig="legacyFlat3" dir="b"/>
          </a:scene3d>
          <a:sp3d extrusionH="36500" prstMaterial="legacyMatte">
            <a:bevelT w="13500" h="13500" prst="angle"/>
            <a:bevelB w="13500" h="13500" prst="angle"/>
            <a:extrusionClr>
              <a:srgbClr val="FFDDFF"/>
            </a:extrusionClr>
          </a:sp3d>
        </p:spPr>
        <p:txBody>
          <a:bodyPr lIns="18000" rIns="18000">
            <a:flatTx/>
          </a:bodyPr>
          <a:lstStyle/>
          <a:p>
            <a:endParaRPr lang="zh-TW" altLang="en-US"/>
          </a:p>
        </p:txBody>
      </p:sp>
      <p:sp>
        <p:nvSpPr>
          <p:cNvPr id="361481" name="Rectangle 9"/>
          <p:cNvSpPr>
            <a:spLocks noChangeArrowheads="1"/>
          </p:cNvSpPr>
          <p:nvPr/>
        </p:nvSpPr>
        <p:spPr bwMode="auto">
          <a:xfrm>
            <a:off x="2192338" y="2365375"/>
            <a:ext cx="4413250" cy="641350"/>
          </a:xfrm>
          <a:prstGeom prst="rect">
            <a:avLst/>
          </a:prstGeom>
          <a:noFill/>
          <a:ln w="9525">
            <a:noFill/>
            <a:miter lim="800000"/>
            <a:headEnd/>
            <a:tailEnd/>
          </a:ln>
          <a:effectLst/>
        </p:spPr>
        <p:txBody>
          <a:bodyPr wrap="none" anchor="ctr">
            <a:spAutoFit/>
          </a:bodyPr>
          <a:lstStyle/>
          <a:p>
            <a:r>
              <a:rPr lang="zh-TW" altLang="en-US" sz="3600">
                <a:solidFill>
                  <a:srgbClr val="FF0000"/>
                </a:solidFill>
                <a:effectLst>
                  <a:outerShdw blurRad="38100" dist="38100" dir="2700000" algn="tl">
                    <a:srgbClr val="C0C0C0"/>
                  </a:outerShdw>
                </a:effectLst>
                <a:latin typeface="Times New Roman" pitchFamily="18" charset="0"/>
              </a:rPr>
              <a:t>不宜採最有利標決標</a:t>
            </a:r>
            <a:r>
              <a:rPr lang="zh-TW" altLang="en-US" sz="3600">
                <a:solidFill>
                  <a:srgbClr val="800080"/>
                </a:solidFill>
                <a:effectLst>
                  <a:outerShdw blurRad="38100" dist="38100" dir="2700000" algn="tl">
                    <a:srgbClr val="C0C0C0"/>
                  </a:outerShdw>
                </a:effectLst>
                <a:latin typeface="Times New Roman" pitchFamily="18" charset="0"/>
              </a:rPr>
              <a:t> </a:t>
            </a:r>
          </a:p>
        </p:txBody>
      </p:sp>
      <p:sp>
        <p:nvSpPr>
          <p:cNvPr id="361483" name="Rectangle 11"/>
          <p:cNvSpPr>
            <a:spLocks noChangeArrowheads="1"/>
          </p:cNvSpPr>
          <p:nvPr/>
        </p:nvSpPr>
        <p:spPr bwMode="auto">
          <a:xfrm>
            <a:off x="1255713" y="3108325"/>
            <a:ext cx="7708900" cy="1282700"/>
          </a:xfrm>
          <a:prstGeom prst="rect">
            <a:avLst/>
          </a:prstGeom>
          <a:noFill/>
          <a:ln w="9525">
            <a:noFill/>
            <a:miter lim="800000"/>
            <a:headEnd/>
            <a:tailEnd/>
          </a:ln>
          <a:effectLst/>
        </p:spPr>
        <p:txBody>
          <a:bodyPr>
            <a:spAutoFit/>
          </a:bodyPr>
          <a:lstStyle/>
          <a:p>
            <a:pPr marL="273050" indent="-273050" eaLnBrk="0">
              <a:buClr>
                <a:srgbClr val="3333FF"/>
              </a:buClr>
              <a:buFont typeface="Wingdings" pitchFamily="2" charset="2"/>
              <a:buChar char="Ø"/>
            </a:pPr>
            <a:r>
              <a:rPr lang="zh-TW" altLang="en-US" sz="2600">
                <a:solidFill>
                  <a:srgbClr val="006600"/>
                </a:solidFill>
              </a:rPr>
              <a:t>採購標的明確：</a:t>
            </a:r>
            <a:r>
              <a:rPr lang="zh-TW" altLang="en-US" sz="2600"/>
              <a:t>如工程採購之施工圖說及規範明確，按圖施工者；財物採購之功能、性能或效益明確者，均屬同質採購</a:t>
            </a:r>
            <a:r>
              <a:rPr lang="en-US" altLang="zh-TW" sz="2600">
                <a:solidFill>
                  <a:srgbClr val="000000"/>
                </a:solidFill>
              </a:rPr>
              <a:t>(</a:t>
            </a:r>
            <a:r>
              <a:rPr lang="zh-TW" altLang="en-US" sz="2600">
                <a:solidFill>
                  <a:srgbClr val="000000"/>
                </a:solidFill>
              </a:rPr>
              <a:t>認定原則參</a:t>
            </a:r>
            <a:r>
              <a:rPr lang="en-US" altLang="zh-TW" sz="2600">
                <a:solidFill>
                  <a:srgbClr val="000000"/>
                </a:solidFill>
              </a:rPr>
              <a:t>)</a:t>
            </a:r>
          </a:p>
        </p:txBody>
      </p:sp>
      <p:sp>
        <p:nvSpPr>
          <p:cNvPr id="361484" name="AutoShape 12"/>
          <p:cNvSpPr>
            <a:spLocks noChangeArrowheads="1"/>
          </p:cNvSpPr>
          <p:nvPr/>
        </p:nvSpPr>
        <p:spPr bwMode="auto">
          <a:xfrm>
            <a:off x="1689100" y="4551363"/>
            <a:ext cx="384175" cy="533400"/>
          </a:xfrm>
          <a:custGeom>
            <a:avLst/>
            <a:gdLst>
              <a:gd name="G0" fmla="+- 10800 0 0"/>
              <a:gd name="G1" fmla="+- 5400 0 0"/>
              <a:gd name="G2" fmla="+- 21600 0 5400"/>
              <a:gd name="G3" fmla="+- 10800 0 5400"/>
              <a:gd name="G4" fmla="+- 21600 0 10800"/>
              <a:gd name="G5" fmla="*/ G4 G3 10800"/>
              <a:gd name="G6" fmla="+- 21600 0 G5"/>
              <a:gd name="T0" fmla="*/ 10800 w 21600"/>
              <a:gd name="T1" fmla="*/ 0 h 21600"/>
              <a:gd name="T2" fmla="*/ 0 w 21600"/>
              <a:gd name="T3" fmla="*/ 10800 h 21600"/>
              <a:gd name="T4" fmla="*/ 108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0800" y="0"/>
                </a:moveTo>
                <a:lnTo>
                  <a:pt x="10800" y="5400"/>
                </a:lnTo>
                <a:lnTo>
                  <a:pt x="3375" y="5400"/>
                </a:lnTo>
                <a:lnTo>
                  <a:pt x="3375" y="16200"/>
                </a:lnTo>
                <a:lnTo>
                  <a:pt x="10800" y="16200"/>
                </a:lnTo>
                <a:lnTo>
                  <a:pt x="108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DDFF"/>
              </a:gs>
              <a:gs pos="100000">
                <a:srgbClr val="800080"/>
              </a:gs>
            </a:gsLst>
            <a:lin ang="5400000" scaled="1"/>
          </a:gradFill>
          <a:ln w="9525" algn="ctr">
            <a:miter lim="800000"/>
            <a:headEnd type="none" w="sm" len="sm"/>
            <a:tailEnd type="none" w="sm" len="sm"/>
          </a:ln>
          <a:effectLst/>
          <a:scene3d>
            <a:camera prst="legacyObliqueTopRight"/>
            <a:lightRig rig="legacyFlat3" dir="b"/>
          </a:scene3d>
          <a:sp3d extrusionH="36500" prstMaterial="legacyMatte">
            <a:bevelT w="13500" h="13500" prst="angle"/>
            <a:bevelB w="13500" h="13500" prst="angle"/>
            <a:extrusionClr>
              <a:srgbClr val="FFDDFF"/>
            </a:extrusionClr>
          </a:sp3d>
        </p:spPr>
        <p:txBody>
          <a:bodyPr lIns="18000" rIns="18000">
            <a:flatTx/>
          </a:bodyPr>
          <a:lstStyle/>
          <a:p>
            <a:endParaRPr lang="zh-TW" altLang="en-US"/>
          </a:p>
        </p:txBody>
      </p:sp>
      <p:sp>
        <p:nvSpPr>
          <p:cNvPr id="361485" name="Rectangle 13"/>
          <p:cNvSpPr>
            <a:spLocks noChangeArrowheads="1"/>
          </p:cNvSpPr>
          <p:nvPr/>
        </p:nvSpPr>
        <p:spPr bwMode="auto">
          <a:xfrm>
            <a:off x="2192338" y="4471988"/>
            <a:ext cx="4756150" cy="641350"/>
          </a:xfrm>
          <a:prstGeom prst="rect">
            <a:avLst/>
          </a:prstGeom>
          <a:noFill/>
          <a:ln w="9525" algn="ctr">
            <a:noFill/>
            <a:miter lim="800000"/>
            <a:headEnd/>
            <a:tailEnd/>
          </a:ln>
          <a:effectLst/>
        </p:spPr>
        <p:txBody>
          <a:bodyPr wrap="none" anchor="ctr">
            <a:spAutoFit/>
          </a:bodyPr>
          <a:lstStyle/>
          <a:p>
            <a:r>
              <a:rPr lang="zh-TW" altLang="en-US" sz="3600">
                <a:solidFill>
                  <a:srgbClr val="FF0000"/>
                </a:solidFill>
                <a:effectLst>
                  <a:outerShdw blurRad="38100" dist="38100" dir="2700000" algn="tl">
                    <a:srgbClr val="C0C0C0"/>
                  </a:outerShdw>
                </a:effectLst>
                <a:latin typeface="Times New Roman" pitchFamily="18" charset="0"/>
              </a:rPr>
              <a:t>應以最低標為決標原則</a:t>
            </a:r>
          </a:p>
        </p:txBody>
      </p:sp>
      <p:sp>
        <p:nvSpPr>
          <p:cNvPr id="361488" name="Rectangle 16"/>
          <p:cNvSpPr>
            <a:spLocks noGrp="1" noChangeArrowheads="1"/>
          </p:cNvSpPr>
          <p:nvPr>
            <p:ph type="title"/>
          </p:nvPr>
        </p:nvSpPr>
        <p:spPr bwMode="auto">
          <a:xfrm>
            <a:off x="0" y="0"/>
            <a:ext cx="9144000" cy="765175"/>
          </a:xfrm>
          <a:noFill/>
          <a:ln algn="ctr">
            <a:miter lim="800000"/>
            <a:headEnd/>
            <a:tailEnd/>
          </a:ln>
        </p:spPr>
        <p:txBody>
          <a:bodyPr vert="horz" wrap="square" lIns="91440" tIns="45720" rIns="91440" bIns="45720" numCol="1" anchor="b" anchorCtr="0" compatLnSpc="1">
            <a:prstTxWarp prst="textNoShape">
              <a:avLst/>
            </a:prstTxWarp>
          </a:bodyPr>
          <a:lstStyle/>
          <a:p>
            <a:pPr algn="ctr"/>
            <a:r>
              <a:rPr lang="zh-TW" altLang="en-US" sz="4000" b="1" dirty="0" smtClean="0">
                <a:latin typeface="華康粗黑體" pitchFamily="49" charset="-120"/>
                <a:ea typeface="華康粗黑體" pitchFamily="49" charset="-120"/>
              </a:rPr>
              <a:t>最低</a:t>
            </a:r>
            <a:r>
              <a:rPr lang="zh-TW" altLang="en-US" sz="4000" b="1" dirty="0">
                <a:latin typeface="華康粗黑體" pitchFamily="49" charset="-120"/>
                <a:ea typeface="華康粗黑體" pitchFamily="49" charset="-120"/>
              </a:rPr>
              <a:t>標決標原則</a:t>
            </a:r>
          </a:p>
        </p:txBody>
      </p:sp>
      <p:sp>
        <p:nvSpPr>
          <p:cNvPr id="361489" name="AutoShape 17"/>
          <p:cNvSpPr>
            <a:spLocks noChangeArrowheads="1"/>
          </p:cNvSpPr>
          <p:nvPr/>
        </p:nvSpPr>
        <p:spPr bwMode="auto">
          <a:xfrm>
            <a:off x="179388" y="1628775"/>
            <a:ext cx="1008062" cy="4392613"/>
          </a:xfrm>
          <a:prstGeom prst="rightArrowCallout">
            <a:avLst>
              <a:gd name="adj1" fmla="val 58947"/>
              <a:gd name="adj2" fmla="val 69336"/>
              <a:gd name="adj3" fmla="val 23560"/>
              <a:gd name="adj4" fmla="val 64917"/>
            </a:avLst>
          </a:prstGeom>
          <a:gradFill rotWithShape="1">
            <a:gsLst>
              <a:gs pos="0">
                <a:srgbClr val="CFDBFD"/>
              </a:gs>
              <a:gs pos="100000">
                <a:srgbClr val="6F89F7"/>
              </a:gs>
            </a:gsLst>
            <a:lin ang="5400000" scaled="1"/>
          </a:gradFill>
          <a:ln w="9525" algn="ctr">
            <a:miter lim="800000"/>
            <a:headEnd/>
            <a:tailEnd/>
          </a:ln>
          <a:effectLst/>
          <a:scene3d>
            <a:camera prst="legacyObliqueTopRight"/>
            <a:lightRig rig="legacyFlat3" dir="b"/>
          </a:scene3d>
          <a:sp3d extrusionH="36500" prstMaterial="legacyMatte">
            <a:bevelT w="13500" h="13500" prst="angle"/>
            <a:bevelB w="13500" h="13500" prst="angle"/>
            <a:extrusionClr>
              <a:srgbClr val="CFDBFD"/>
            </a:extrusionClr>
          </a:sp3d>
        </p:spPr>
        <p:txBody>
          <a:bodyPr tIns="82800" anchor="ctr">
            <a:flatTx/>
          </a:bodyPr>
          <a:lstStyle/>
          <a:p>
            <a:pPr>
              <a:lnSpc>
                <a:spcPct val="90000"/>
              </a:lnSpc>
              <a:buSzPct val="120000"/>
            </a:pPr>
            <a:r>
              <a:rPr lang="zh-TW" altLang="en-US" sz="3200">
                <a:solidFill>
                  <a:srgbClr val="000066"/>
                </a:solidFill>
                <a:latin typeface="華康粗圓體" pitchFamily="49" charset="-120"/>
                <a:ea typeface="華康粗圓體" pitchFamily="49" charset="-120"/>
              </a:rPr>
              <a:t>最低標決標原則</a:t>
            </a:r>
          </a:p>
        </p:txBody>
      </p:sp>
      <p:sp>
        <p:nvSpPr>
          <p:cNvPr id="361492" name="Rectangle 20"/>
          <p:cNvSpPr>
            <a:spLocks noChangeArrowheads="1"/>
          </p:cNvSpPr>
          <p:nvPr/>
        </p:nvSpPr>
        <p:spPr bwMode="auto">
          <a:xfrm>
            <a:off x="1370013" y="5314950"/>
            <a:ext cx="7594600" cy="1282700"/>
          </a:xfrm>
          <a:prstGeom prst="rect">
            <a:avLst/>
          </a:prstGeom>
          <a:noFill/>
          <a:ln w="9525">
            <a:noFill/>
            <a:miter lim="800000"/>
            <a:headEnd/>
            <a:tailEnd/>
          </a:ln>
          <a:effectLst/>
        </p:spPr>
        <p:txBody>
          <a:bodyPr lIns="18000" rIns="18000">
            <a:spAutoFit/>
          </a:bodyPr>
          <a:lstStyle/>
          <a:p>
            <a:pPr marL="273050" indent="-273050" eaLnBrk="0">
              <a:buClr>
                <a:srgbClr val="3333FF"/>
              </a:buClr>
              <a:buFont typeface="Wingdings" pitchFamily="2" charset="2"/>
              <a:buChar char="Ø"/>
            </a:pPr>
            <a:r>
              <a:rPr lang="zh-TW" altLang="en-US" sz="2600"/>
              <a:t>機關如對於未考量優良廠商評分優劣逕以最低標決標有疑慮，</a:t>
            </a:r>
            <a:r>
              <a:rPr lang="zh-TW" altLang="en-US" sz="2600" i="1" u="sng">
                <a:hlinkClick r:id="" action="ppaction://noaction"/>
              </a:rPr>
              <a:t>本法施行細則第</a:t>
            </a:r>
            <a:r>
              <a:rPr lang="en-US" altLang="zh-TW" sz="2600" i="1" u="sng">
                <a:hlinkClick r:id="" action="ppaction://noaction"/>
              </a:rPr>
              <a:t>63</a:t>
            </a:r>
            <a:r>
              <a:rPr lang="zh-TW" altLang="en-US" sz="2600" i="1" u="sng">
                <a:hlinkClick r:id="" action="ppaction://noaction"/>
              </a:rPr>
              <a:t>條</a:t>
            </a:r>
            <a:r>
              <a:rPr lang="zh-TW" altLang="en-US" sz="2600"/>
              <a:t>另有其他相關規定。</a:t>
            </a:r>
            <a:r>
              <a:rPr lang="en-US" altLang="zh-TW">
                <a:solidFill>
                  <a:srgbClr val="000000"/>
                </a:solidFill>
              </a:rPr>
              <a:t>(95.6.6</a:t>
            </a:r>
            <a:r>
              <a:rPr lang="zh-TW" altLang="en-US">
                <a:solidFill>
                  <a:srgbClr val="000000"/>
                </a:solidFill>
              </a:rPr>
              <a:t>說明會紀錄陸二</a:t>
            </a:r>
            <a:r>
              <a:rPr lang="en-US" altLang="zh-TW">
                <a:solidFill>
                  <a:srgbClr val="000000"/>
                </a:solidFill>
              </a:rPr>
              <a:t>(</a:t>
            </a:r>
            <a:r>
              <a:rPr lang="zh-TW" altLang="en-US">
                <a:solidFill>
                  <a:srgbClr val="000000"/>
                </a:solidFill>
              </a:rPr>
              <a:t>二</a:t>
            </a:r>
            <a:r>
              <a:rPr lang="en-US" altLang="zh-TW">
                <a:solidFill>
                  <a:srgbClr val="000000"/>
                </a:solidFill>
              </a:rPr>
              <a:t>))</a:t>
            </a:r>
          </a:p>
        </p:txBody>
      </p:sp>
    </p:spTree>
    <p:extLst>
      <p:ext uri="{BB962C8B-B14F-4D97-AF65-F5344CB8AC3E}">
        <p14:creationId xmlns="" xmlns:p14="http://schemas.microsoft.com/office/powerpoint/2010/main" val="25158906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checkerboard(across)">
                                      <p:cBhvr>
                                        <p:cTn id="7" dur="500"/>
                                        <p:tgtEl>
                                          <p:spTgt spid="361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61475">
                                            <p:txEl>
                                              <p:pRg st="1" end="1"/>
                                            </p:txEl>
                                          </p:spTgt>
                                        </p:tgtEl>
                                        <p:attrNameLst>
                                          <p:attrName>style.visibility</p:attrName>
                                        </p:attrNameLst>
                                      </p:cBhvr>
                                      <p:to>
                                        <p:strVal val="visible"/>
                                      </p:to>
                                    </p:set>
                                    <p:animEffect transition="in" filter="checkerboard(across)">
                                      <p:cBhvr>
                                        <p:cTn id="12" dur="500"/>
                                        <p:tgtEl>
                                          <p:spTgt spid="361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61475">
                                            <p:txEl>
                                              <p:pRg st="2" end="2"/>
                                            </p:txEl>
                                          </p:spTgt>
                                        </p:tgtEl>
                                        <p:attrNameLst>
                                          <p:attrName>style.visibility</p:attrName>
                                        </p:attrNameLst>
                                      </p:cBhvr>
                                      <p:to>
                                        <p:strVal val="visible"/>
                                      </p:to>
                                    </p:set>
                                    <p:animEffect transition="in" filter="checkerboard(across)">
                                      <p:cBhvr>
                                        <p:cTn id="17" dur="500"/>
                                        <p:tgtEl>
                                          <p:spTgt spid="3614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61480"/>
                                        </p:tgtEl>
                                        <p:attrNameLst>
                                          <p:attrName>style.visibility</p:attrName>
                                        </p:attrNameLst>
                                      </p:cBhvr>
                                      <p:to>
                                        <p:strVal val="visible"/>
                                      </p:to>
                                    </p:set>
                                    <p:animEffect transition="in" filter="slide(fromLeft)">
                                      <p:cBhvr>
                                        <p:cTn id="22" dur="500"/>
                                        <p:tgtEl>
                                          <p:spTgt spid="361480"/>
                                        </p:tgtEl>
                                      </p:cBhvr>
                                    </p:animEffect>
                                  </p:childTnLst>
                                </p:cTn>
                              </p:par>
                            </p:childTnLst>
                          </p:cTn>
                        </p:par>
                        <p:par>
                          <p:cTn id="23" fill="hold">
                            <p:stCondLst>
                              <p:cond delay="500"/>
                            </p:stCondLst>
                            <p:childTnLst>
                              <p:par>
                                <p:cTn id="24" presetID="12" presetClass="entr" presetSubtype="8" fill="hold" grpId="0" nodeType="afterEffect">
                                  <p:stCondLst>
                                    <p:cond delay="0"/>
                                  </p:stCondLst>
                                  <p:childTnLst>
                                    <p:set>
                                      <p:cBhvr>
                                        <p:cTn id="25" dur="1" fill="hold">
                                          <p:stCondLst>
                                            <p:cond delay="0"/>
                                          </p:stCondLst>
                                        </p:cTn>
                                        <p:tgtEl>
                                          <p:spTgt spid="361481"/>
                                        </p:tgtEl>
                                        <p:attrNameLst>
                                          <p:attrName>style.visibility</p:attrName>
                                        </p:attrNameLst>
                                      </p:cBhvr>
                                      <p:to>
                                        <p:strVal val="visible"/>
                                      </p:to>
                                    </p:set>
                                    <p:animEffect transition="in" filter="slide(fromLeft)">
                                      <p:cBhvr>
                                        <p:cTn id="26" dur="500"/>
                                        <p:tgtEl>
                                          <p:spTgt spid="36148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1483">
                                            <p:txEl>
                                              <p:pRg st="0" end="0"/>
                                            </p:txEl>
                                          </p:spTgt>
                                        </p:tgtEl>
                                        <p:attrNameLst>
                                          <p:attrName>style.visibility</p:attrName>
                                        </p:attrNameLst>
                                      </p:cBhvr>
                                      <p:to>
                                        <p:strVal val="visible"/>
                                      </p:to>
                                    </p:set>
                                    <p:animEffect transition="in" filter="fade">
                                      <p:cBhvr>
                                        <p:cTn id="31" dur="500"/>
                                        <p:tgtEl>
                                          <p:spTgt spid="36148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361484"/>
                                        </p:tgtEl>
                                        <p:attrNameLst>
                                          <p:attrName>style.visibility</p:attrName>
                                        </p:attrNameLst>
                                      </p:cBhvr>
                                      <p:to>
                                        <p:strVal val="visible"/>
                                      </p:to>
                                    </p:set>
                                    <p:animEffect transition="in" filter="slide(fromLeft)">
                                      <p:cBhvr>
                                        <p:cTn id="36" dur="500"/>
                                        <p:tgtEl>
                                          <p:spTgt spid="361484"/>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361485"/>
                                        </p:tgtEl>
                                        <p:attrNameLst>
                                          <p:attrName>style.visibility</p:attrName>
                                        </p:attrNameLst>
                                      </p:cBhvr>
                                      <p:to>
                                        <p:strVal val="visible"/>
                                      </p:to>
                                    </p:set>
                                    <p:animEffect transition="in" filter="slide(fromLeft)">
                                      <p:cBhvr>
                                        <p:cTn id="40" dur="500"/>
                                        <p:tgtEl>
                                          <p:spTgt spid="36148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61492">
                                            <p:txEl>
                                              <p:pRg st="0" end="0"/>
                                            </p:txEl>
                                          </p:spTgt>
                                        </p:tgtEl>
                                        <p:attrNameLst>
                                          <p:attrName>style.visibility</p:attrName>
                                        </p:attrNameLst>
                                      </p:cBhvr>
                                      <p:to>
                                        <p:strVal val="visible"/>
                                      </p:to>
                                    </p:set>
                                    <p:animEffect transition="in" filter="fade">
                                      <p:cBhvr>
                                        <p:cTn id="45" dur="500"/>
                                        <p:tgtEl>
                                          <p:spTgt spid="3614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80" grpId="0" animBg="1"/>
      <p:bldP spid="361481" grpId="0"/>
      <p:bldP spid="361483" grpId="0" build="p"/>
      <p:bldP spid="361484" grpId="0" animBg="1"/>
      <p:bldP spid="361485" grpId="0"/>
      <p:bldP spid="36149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2411413" y="981075"/>
            <a:ext cx="2286000" cy="576263"/>
          </a:xfrm>
          <a:prstGeom prst="flowChartProcess">
            <a:avLst/>
          </a:prstGeom>
          <a:solidFill>
            <a:schemeClr val="tx1"/>
          </a:solidFill>
          <a:ln w="38100">
            <a:solidFill>
              <a:srgbClr val="CC0000"/>
            </a:solidFill>
            <a:miter lim="800000"/>
            <a:headEnd/>
            <a:tailEnd/>
          </a:ln>
        </p:spPr>
        <p:txBody>
          <a:bodyPr/>
          <a:lstStyle/>
          <a:p>
            <a:pPr algn="ctr"/>
            <a:r>
              <a:rPr lang="zh-TW" altLang="en-US">
                <a:solidFill>
                  <a:schemeClr val="bg1"/>
                </a:solidFill>
                <a:cs typeface="Times New Roman" pitchFamily="18" charset="0"/>
              </a:rPr>
              <a:t>異質採購</a:t>
            </a:r>
            <a:endParaRPr lang="zh-TW" altLang="en-US">
              <a:solidFill>
                <a:schemeClr val="bg1"/>
              </a:solidFill>
              <a:latin typeface="Times New Roman" pitchFamily="18" charset="0"/>
              <a:cs typeface="Times New Roman" pitchFamily="18" charset="0"/>
            </a:endParaRPr>
          </a:p>
        </p:txBody>
      </p:sp>
      <p:sp>
        <p:nvSpPr>
          <p:cNvPr id="25603" name="Line 3"/>
          <p:cNvSpPr>
            <a:spLocks noChangeShapeType="1"/>
          </p:cNvSpPr>
          <p:nvPr/>
        </p:nvSpPr>
        <p:spPr bwMode="auto">
          <a:xfrm>
            <a:off x="3563938" y="1557338"/>
            <a:ext cx="0" cy="287337"/>
          </a:xfrm>
          <a:prstGeom prst="line">
            <a:avLst/>
          </a:prstGeom>
          <a:noFill/>
          <a:ln w="38100">
            <a:solidFill>
              <a:srgbClr val="000000"/>
            </a:solidFill>
            <a:round/>
            <a:headEnd/>
            <a:tailEnd type="triangle" w="med" len="med"/>
          </a:ln>
        </p:spPr>
        <p:txBody>
          <a:bodyPr/>
          <a:lstStyle/>
          <a:p>
            <a:endParaRPr lang="zh-TW" altLang="en-US"/>
          </a:p>
        </p:txBody>
      </p:sp>
      <p:sp>
        <p:nvSpPr>
          <p:cNvPr id="25604" name="Line 4"/>
          <p:cNvSpPr>
            <a:spLocks noChangeShapeType="1"/>
          </p:cNvSpPr>
          <p:nvPr/>
        </p:nvSpPr>
        <p:spPr bwMode="auto">
          <a:xfrm flipV="1">
            <a:off x="1835150" y="1844675"/>
            <a:ext cx="3241675" cy="0"/>
          </a:xfrm>
          <a:prstGeom prst="line">
            <a:avLst/>
          </a:prstGeom>
          <a:noFill/>
          <a:ln w="38100">
            <a:solidFill>
              <a:srgbClr val="000000"/>
            </a:solidFill>
            <a:round/>
            <a:headEnd/>
            <a:tailEnd/>
          </a:ln>
        </p:spPr>
        <p:txBody>
          <a:bodyPr/>
          <a:lstStyle/>
          <a:p>
            <a:endParaRPr lang="zh-TW" altLang="en-US"/>
          </a:p>
        </p:txBody>
      </p:sp>
      <p:sp>
        <p:nvSpPr>
          <p:cNvPr id="25605" name="Line 5"/>
          <p:cNvSpPr>
            <a:spLocks noChangeShapeType="1"/>
          </p:cNvSpPr>
          <p:nvPr/>
        </p:nvSpPr>
        <p:spPr bwMode="auto">
          <a:xfrm>
            <a:off x="1835150" y="1844675"/>
            <a:ext cx="0" cy="342900"/>
          </a:xfrm>
          <a:prstGeom prst="line">
            <a:avLst/>
          </a:prstGeom>
          <a:noFill/>
          <a:ln w="38100">
            <a:solidFill>
              <a:srgbClr val="0000FF"/>
            </a:solidFill>
            <a:round/>
            <a:headEnd/>
            <a:tailEnd type="triangle" w="med" len="med"/>
          </a:ln>
        </p:spPr>
        <p:txBody>
          <a:bodyPr/>
          <a:lstStyle/>
          <a:p>
            <a:endParaRPr lang="zh-TW" altLang="en-US"/>
          </a:p>
        </p:txBody>
      </p:sp>
      <p:sp>
        <p:nvSpPr>
          <p:cNvPr id="25606" name="Line 6"/>
          <p:cNvSpPr>
            <a:spLocks noChangeShapeType="1"/>
          </p:cNvSpPr>
          <p:nvPr/>
        </p:nvSpPr>
        <p:spPr bwMode="auto">
          <a:xfrm>
            <a:off x="5076825" y="1844675"/>
            <a:ext cx="0" cy="358775"/>
          </a:xfrm>
          <a:prstGeom prst="line">
            <a:avLst/>
          </a:prstGeom>
          <a:noFill/>
          <a:ln w="38100">
            <a:solidFill>
              <a:srgbClr val="CC0000"/>
            </a:solidFill>
            <a:round/>
            <a:headEnd/>
            <a:tailEnd type="triangle" w="med" len="med"/>
          </a:ln>
        </p:spPr>
        <p:txBody>
          <a:bodyPr/>
          <a:lstStyle/>
          <a:p>
            <a:endParaRPr lang="zh-TW" altLang="en-US"/>
          </a:p>
        </p:txBody>
      </p:sp>
      <p:sp>
        <p:nvSpPr>
          <p:cNvPr id="25607" name="AutoShape 7"/>
          <p:cNvSpPr>
            <a:spLocks noChangeArrowheads="1"/>
          </p:cNvSpPr>
          <p:nvPr/>
        </p:nvSpPr>
        <p:spPr bwMode="auto">
          <a:xfrm>
            <a:off x="3924300" y="2205038"/>
            <a:ext cx="2160588" cy="609600"/>
          </a:xfrm>
          <a:prstGeom prst="flowChartProcess">
            <a:avLst/>
          </a:prstGeom>
          <a:solidFill>
            <a:srgbClr val="0000FF"/>
          </a:solidFill>
          <a:ln w="38100">
            <a:solidFill>
              <a:srgbClr val="CC0000"/>
            </a:solidFill>
            <a:miter lim="800000"/>
            <a:headEnd/>
            <a:tailEnd/>
          </a:ln>
        </p:spPr>
        <p:txBody>
          <a:bodyPr/>
          <a:lstStyle/>
          <a:p>
            <a:pPr algn="ctr"/>
            <a:r>
              <a:rPr lang="zh-TW" altLang="en-US" sz="2400">
                <a:solidFill>
                  <a:srgbClr val="FFFF00"/>
                </a:solidFill>
              </a:rPr>
              <a:t>最低標決標</a:t>
            </a:r>
          </a:p>
        </p:txBody>
      </p:sp>
      <p:sp>
        <p:nvSpPr>
          <p:cNvPr id="25608" name="AutoShape 8"/>
          <p:cNvSpPr>
            <a:spLocks noChangeArrowheads="1"/>
          </p:cNvSpPr>
          <p:nvPr/>
        </p:nvSpPr>
        <p:spPr bwMode="auto">
          <a:xfrm>
            <a:off x="755650" y="2205038"/>
            <a:ext cx="2303463" cy="555625"/>
          </a:xfrm>
          <a:prstGeom prst="flowChartProcess">
            <a:avLst/>
          </a:prstGeom>
          <a:solidFill>
            <a:srgbClr val="CC0000"/>
          </a:solidFill>
          <a:ln w="38100">
            <a:solidFill>
              <a:srgbClr val="0000FF"/>
            </a:solidFill>
            <a:miter lim="800000"/>
            <a:headEnd/>
            <a:tailEnd/>
          </a:ln>
        </p:spPr>
        <p:txBody>
          <a:bodyPr/>
          <a:lstStyle/>
          <a:p>
            <a:pPr algn="ctr"/>
            <a:r>
              <a:rPr lang="zh-TW" altLang="en-US" sz="2400">
                <a:solidFill>
                  <a:srgbClr val="FFFF00"/>
                </a:solidFill>
              </a:rPr>
              <a:t>最有利標決標</a:t>
            </a:r>
          </a:p>
        </p:txBody>
      </p:sp>
      <p:sp>
        <p:nvSpPr>
          <p:cNvPr id="25609" name="Line 9"/>
          <p:cNvSpPr>
            <a:spLocks noChangeShapeType="1"/>
          </p:cNvSpPr>
          <p:nvPr/>
        </p:nvSpPr>
        <p:spPr bwMode="auto">
          <a:xfrm>
            <a:off x="5148263" y="2781300"/>
            <a:ext cx="0" cy="287338"/>
          </a:xfrm>
          <a:prstGeom prst="line">
            <a:avLst/>
          </a:prstGeom>
          <a:noFill/>
          <a:ln w="38100">
            <a:solidFill>
              <a:srgbClr val="CC0000"/>
            </a:solidFill>
            <a:round/>
            <a:headEnd/>
            <a:tailEnd type="triangle" w="med" len="med"/>
          </a:ln>
        </p:spPr>
        <p:txBody>
          <a:bodyPr/>
          <a:lstStyle/>
          <a:p>
            <a:endParaRPr lang="zh-TW" altLang="en-US"/>
          </a:p>
        </p:txBody>
      </p:sp>
      <p:sp>
        <p:nvSpPr>
          <p:cNvPr id="25610" name="Line 10"/>
          <p:cNvSpPr>
            <a:spLocks noChangeShapeType="1"/>
          </p:cNvSpPr>
          <p:nvPr/>
        </p:nvSpPr>
        <p:spPr bwMode="auto">
          <a:xfrm>
            <a:off x="1835150" y="2781300"/>
            <a:ext cx="0" cy="215900"/>
          </a:xfrm>
          <a:prstGeom prst="line">
            <a:avLst/>
          </a:prstGeom>
          <a:noFill/>
          <a:ln w="38100">
            <a:solidFill>
              <a:srgbClr val="0000FF"/>
            </a:solidFill>
            <a:round/>
            <a:headEnd/>
            <a:tailEnd type="triangle" w="med" len="med"/>
          </a:ln>
        </p:spPr>
        <p:txBody>
          <a:bodyPr/>
          <a:lstStyle/>
          <a:p>
            <a:endParaRPr lang="zh-TW" altLang="en-US"/>
          </a:p>
        </p:txBody>
      </p:sp>
      <p:sp>
        <p:nvSpPr>
          <p:cNvPr id="2457611" name="AutoShape 11"/>
          <p:cNvSpPr>
            <a:spLocks noChangeArrowheads="1"/>
          </p:cNvSpPr>
          <p:nvPr/>
        </p:nvSpPr>
        <p:spPr bwMode="auto">
          <a:xfrm>
            <a:off x="3492500" y="3068638"/>
            <a:ext cx="2879725" cy="1512887"/>
          </a:xfrm>
          <a:prstGeom prst="flowChartProcess">
            <a:avLst/>
          </a:prstGeom>
          <a:solidFill>
            <a:srgbClr val="FFFFFF"/>
          </a:solidFill>
          <a:ln w="38100">
            <a:solidFill>
              <a:srgbClr val="CC0000"/>
            </a:solidFill>
            <a:miter lim="800000"/>
            <a:headEnd/>
            <a:tailEnd/>
          </a:ln>
          <a:effectLst>
            <a:outerShdw dist="107763" dir="18900000" algn="ctr" rotWithShape="0">
              <a:srgbClr val="808080">
                <a:alpha val="50000"/>
              </a:srgbClr>
            </a:outerShdw>
          </a:effectLst>
        </p:spPr>
        <p:txBody>
          <a:bodyPr/>
          <a:lstStyle/>
          <a:p>
            <a:pPr marL="261938" indent="-261938" algn="just" eaLnBrk="0" hangingPunct="0">
              <a:lnSpc>
                <a:spcPct val="75000"/>
              </a:lnSpc>
              <a:defRPr/>
            </a:pPr>
            <a:r>
              <a:rPr lang="en-US" altLang="zh-TW" sz="2000">
                <a:solidFill>
                  <a:srgbClr val="003366"/>
                </a:solidFill>
                <a:cs typeface="Times New Roman" pitchFamily="18" charset="0"/>
              </a:rPr>
              <a:t>1.</a:t>
            </a:r>
            <a:r>
              <a:rPr lang="zh-TW" altLang="en-US" sz="2000">
                <a:solidFill>
                  <a:srgbClr val="003366"/>
                </a:solidFill>
                <a:cs typeface="Times New Roman" pitchFamily="18" charset="0"/>
              </a:rPr>
              <a:t>採分段開標，資格、規格符合者，再開價格標，最低標決標。</a:t>
            </a:r>
          </a:p>
          <a:p>
            <a:pPr marL="261938" indent="-261938" algn="just" eaLnBrk="0" hangingPunct="0">
              <a:lnSpc>
                <a:spcPct val="75000"/>
              </a:lnSpc>
              <a:defRPr/>
            </a:pPr>
            <a:r>
              <a:rPr lang="en-US" altLang="zh-TW" sz="2000">
                <a:solidFill>
                  <a:srgbClr val="003366"/>
                </a:solidFill>
                <a:cs typeface="Times New Roman" pitchFamily="18" charset="0"/>
              </a:rPr>
              <a:t>2.</a:t>
            </a:r>
            <a:r>
              <a:rPr lang="zh-TW" altLang="en-US" sz="2000">
                <a:solidFill>
                  <a:srgbClr val="003366"/>
                </a:solidFill>
                <a:cs typeface="Times New Roman" pitchFamily="18" charset="0"/>
              </a:rPr>
              <a:t>資格、規格標之訂定及審查，借重專家學者之專業審查機制</a:t>
            </a:r>
          </a:p>
        </p:txBody>
      </p:sp>
      <p:sp>
        <p:nvSpPr>
          <p:cNvPr id="2457612" name="AutoShape 12"/>
          <p:cNvSpPr>
            <a:spLocks noChangeArrowheads="1"/>
          </p:cNvSpPr>
          <p:nvPr/>
        </p:nvSpPr>
        <p:spPr bwMode="auto">
          <a:xfrm>
            <a:off x="250825" y="2997200"/>
            <a:ext cx="3097213" cy="1582738"/>
          </a:xfrm>
          <a:prstGeom prst="flowChartProcess">
            <a:avLst/>
          </a:prstGeom>
          <a:solidFill>
            <a:srgbClr val="FFFFFF"/>
          </a:solidFill>
          <a:ln w="28575">
            <a:solidFill>
              <a:srgbClr val="000000"/>
            </a:solidFill>
            <a:miter lim="800000"/>
            <a:headEnd/>
            <a:tailEnd/>
          </a:ln>
          <a:effectLst>
            <a:outerShdw dist="107763" dir="13500000" algn="ctr" rotWithShape="0">
              <a:srgbClr val="808080">
                <a:alpha val="50000"/>
              </a:srgbClr>
            </a:outerShdw>
          </a:effectLst>
        </p:spPr>
        <p:txBody>
          <a:bodyPr/>
          <a:lstStyle/>
          <a:p>
            <a:pPr algn="just">
              <a:lnSpc>
                <a:spcPct val="80000"/>
              </a:lnSpc>
              <a:defRPr/>
            </a:pPr>
            <a:r>
              <a:rPr lang="zh-TW" altLang="en-US" sz="2400">
                <a:solidFill>
                  <a:srgbClr val="003366"/>
                </a:solidFill>
              </a:rPr>
              <a:t>採購法第</a:t>
            </a:r>
            <a:r>
              <a:rPr lang="en-US" altLang="zh-TW" sz="2400">
                <a:solidFill>
                  <a:srgbClr val="003366"/>
                </a:solidFill>
              </a:rPr>
              <a:t>56</a:t>
            </a:r>
            <a:r>
              <a:rPr lang="zh-TW" altLang="en-US" sz="2400">
                <a:solidFill>
                  <a:srgbClr val="003366"/>
                </a:solidFill>
              </a:rPr>
              <a:t>條、最有利標評選辦法、採購評選委員會組織準則、採購評選委員會審議規則等。</a:t>
            </a:r>
          </a:p>
        </p:txBody>
      </p:sp>
      <p:sp>
        <p:nvSpPr>
          <p:cNvPr id="25613" name="Line 13"/>
          <p:cNvSpPr>
            <a:spLocks noChangeShapeType="1"/>
          </p:cNvSpPr>
          <p:nvPr/>
        </p:nvSpPr>
        <p:spPr bwMode="auto">
          <a:xfrm>
            <a:off x="5148263" y="4581525"/>
            <a:ext cx="0" cy="269875"/>
          </a:xfrm>
          <a:prstGeom prst="line">
            <a:avLst/>
          </a:prstGeom>
          <a:noFill/>
          <a:ln w="38100">
            <a:solidFill>
              <a:srgbClr val="CC0000"/>
            </a:solidFill>
            <a:round/>
            <a:headEnd/>
            <a:tailEnd type="triangle" w="med" len="med"/>
          </a:ln>
        </p:spPr>
        <p:txBody>
          <a:bodyPr/>
          <a:lstStyle/>
          <a:p>
            <a:endParaRPr lang="zh-TW" altLang="en-US"/>
          </a:p>
        </p:txBody>
      </p:sp>
      <p:sp>
        <p:nvSpPr>
          <p:cNvPr id="25614" name="Line 14"/>
          <p:cNvSpPr>
            <a:spLocks noChangeShapeType="1"/>
          </p:cNvSpPr>
          <p:nvPr/>
        </p:nvSpPr>
        <p:spPr bwMode="auto">
          <a:xfrm>
            <a:off x="1835150" y="4581525"/>
            <a:ext cx="0" cy="215900"/>
          </a:xfrm>
          <a:prstGeom prst="line">
            <a:avLst/>
          </a:prstGeom>
          <a:noFill/>
          <a:ln w="38100">
            <a:solidFill>
              <a:srgbClr val="0000FF"/>
            </a:solidFill>
            <a:round/>
            <a:headEnd/>
            <a:tailEnd type="triangle" w="med" len="med"/>
          </a:ln>
        </p:spPr>
        <p:txBody>
          <a:bodyPr/>
          <a:lstStyle/>
          <a:p>
            <a:endParaRPr lang="zh-TW" altLang="en-US"/>
          </a:p>
        </p:txBody>
      </p:sp>
      <p:sp>
        <p:nvSpPr>
          <p:cNvPr id="25615" name="AutoShape 15"/>
          <p:cNvSpPr>
            <a:spLocks noChangeArrowheads="1"/>
          </p:cNvSpPr>
          <p:nvPr/>
        </p:nvSpPr>
        <p:spPr bwMode="auto">
          <a:xfrm>
            <a:off x="250825" y="4797425"/>
            <a:ext cx="3457575" cy="431800"/>
          </a:xfrm>
          <a:prstGeom prst="flowChartProcess">
            <a:avLst/>
          </a:prstGeom>
          <a:solidFill>
            <a:srgbClr val="CC0000"/>
          </a:solidFill>
          <a:ln w="38100">
            <a:solidFill>
              <a:srgbClr val="000000"/>
            </a:solidFill>
            <a:miter lim="800000"/>
            <a:headEnd/>
            <a:tailEnd/>
          </a:ln>
        </p:spPr>
        <p:txBody>
          <a:bodyPr/>
          <a:lstStyle/>
          <a:p>
            <a:pPr algn="just"/>
            <a:r>
              <a:rPr lang="zh-TW" altLang="en-US">
                <a:solidFill>
                  <a:srgbClr val="FFFF00"/>
                </a:solidFill>
                <a:cs typeface="Times New Roman" pitchFamily="18" charset="0"/>
              </a:rPr>
              <a:t>機關</a:t>
            </a:r>
            <a:r>
              <a:rPr lang="zh-TW" altLang="en-US" u="sng">
                <a:solidFill>
                  <a:srgbClr val="FFFF00"/>
                </a:solidFill>
                <a:cs typeface="Times New Roman" pitchFamily="18" charset="0"/>
              </a:rPr>
              <a:t>異質採購最有利標</a:t>
            </a:r>
            <a:r>
              <a:rPr lang="zh-TW" altLang="en-US">
                <a:solidFill>
                  <a:srgbClr val="FFFF00"/>
                </a:solidFill>
                <a:cs typeface="Times New Roman" pitchFamily="18" charset="0"/>
              </a:rPr>
              <a:t>作業須知</a:t>
            </a:r>
            <a:endParaRPr lang="zh-TW" altLang="en-US">
              <a:solidFill>
                <a:srgbClr val="FFFF00"/>
              </a:solidFill>
              <a:latin typeface="Times New Roman" pitchFamily="18" charset="0"/>
              <a:cs typeface="Times New Roman" pitchFamily="18" charset="0"/>
            </a:endParaRPr>
          </a:p>
        </p:txBody>
      </p:sp>
      <p:sp>
        <p:nvSpPr>
          <p:cNvPr id="25616" name="AutoShape 16"/>
          <p:cNvSpPr>
            <a:spLocks noChangeArrowheads="1"/>
          </p:cNvSpPr>
          <p:nvPr/>
        </p:nvSpPr>
        <p:spPr bwMode="auto">
          <a:xfrm>
            <a:off x="3851275" y="4797425"/>
            <a:ext cx="3311525" cy="431800"/>
          </a:xfrm>
          <a:prstGeom prst="flowChartProcess">
            <a:avLst/>
          </a:prstGeom>
          <a:solidFill>
            <a:srgbClr val="0000FF"/>
          </a:solidFill>
          <a:ln w="38100">
            <a:solidFill>
              <a:srgbClr val="CC0000"/>
            </a:solidFill>
            <a:miter lim="800000"/>
            <a:headEnd/>
            <a:tailEnd/>
          </a:ln>
        </p:spPr>
        <p:txBody>
          <a:bodyPr/>
          <a:lstStyle/>
          <a:p>
            <a:pPr algn="ctr"/>
            <a:r>
              <a:rPr lang="zh-TW" altLang="en-US">
                <a:solidFill>
                  <a:srgbClr val="FFFF00"/>
                </a:solidFill>
                <a:cs typeface="Times New Roman" pitchFamily="18" charset="0"/>
              </a:rPr>
              <a:t>機關</a:t>
            </a:r>
            <a:r>
              <a:rPr lang="zh-TW" altLang="en-US" u="sng">
                <a:solidFill>
                  <a:srgbClr val="FFFF00"/>
                </a:solidFill>
                <a:cs typeface="Times New Roman" pitchFamily="18" charset="0"/>
              </a:rPr>
              <a:t>異質採購最低標</a:t>
            </a:r>
            <a:r>
              <a:rPr lang="zh-TW" altLang="en-US">
                <a:solidFill>
                  <a:srgbClr val="FFFF00"/>
                </a:solidFill>
                <a:cs typeface="Times New Roman" pitchFamily="18" charset="0"/>
              </a:rPr>
              <a:t>作業須知</a:t>
            </a:r>
            <a:endParaRPr lang="zh-TW" altLang="en-US">
              <a:solidFill>
                <a:srgbClr val="FFFF00"/>
              </a:solidFill>
              <a:latin typeface="Times New Roman" pitchFamily="18" charset="0"/>
              <a:cs typeface="Times New Roman" pitchFamily="18" charset="0"/>
            </a:endParaRPr>
          </a:p>
        </p:txBody>
      </p:sp>
      <p:sp>
        <p:nvSpPr>
          <p:cNvPr id="25617" name="AutoShape 17"/>
          <p:cNvSpPr>
            <a:spLocks noChangeArrowheads="1"/>
          </p:cNvSpPr>
          <p:nvPr/>
        </p:nvSpPr>
        <p:spPr bwMode="auto">
          <a:xfrm>
            <a:off x="6732588" y="836613"/>
            <a:ext cx="1943100" cy="576262"/>
          </a:xfrm>
          <a:prstGeom prst="flowChartProcess">
            <a:avLst/>
          </a:prstGeom>
          <a:solidFill>
            <a:srgbClr val="FFFF00"/>
          </a:solidFill>
          <a:ln w="38100">
            <a:solidFill>
              <a:srgbClr val="0000FF"/>
            </a:solidFill>
            <a:miter lim="800000"/>
            <a:headEnd/>
            <a:tailEnd/>
          </a:ln>
        </p:spPr>
        <p:txBody>
          <a:bodyPr/>
          <a:lstStyle/>
          <a:p>
            <a:pPr algn="ctr"/>
            <a:r>
              <a:rPr lang="zh-TW" altLang="en-US">
                <a:cs typeface="Times New Roman" pitchFamily="18" charset="0"/>
              </a:rPr>
              <a:t>同質採購</a:t>
            </a:r>
            <a:endParaRPr lang="zh-TW" altLang="en-US">
              <a:latin typeface="Times New Roman" pitchFamily="18" charset="0"/>
              <a:cs typeface="Times New Roman" pitchFamily="18" charset="0"/>
            </a:endParaRPr>
          </a:p>
        </p:txBody>
      </p:sp>
      <p:sp>
        <p:nvSpPr>
          <p:cNvPr id="25618" name="AutoShape 18"/>
          <p:cNvSpPr>
            <a:spLocks noChangeArrowheads="1"/>
          </p:cNvSpPr>
          <p:nvPr/>
        </p:nvSpPr>
        <p:spPr bwMode="auto">
          <a:xfrm>
            <a:off x="6732588" y="1700213"/>
            <a:ext cx="2089150" cy="609600"/>
          </a:xfrm>
          <a:prstGeom prst="flowChartProcess">
            <a:avLst/>
          </a:prstGeom>
          <a:solidFill>
            <a:srgbClr val="008000"/>
          </a:solidFill>
          <a:ln w="38100">
            <a:solidFill>
              <a:srgbClr val="0000FF"/>
            </a:solidFill>
            <a:miter lim="800000"/>
            <a:headEnd/>
            <a:tailEnd/>
          </a:ln>
        </p:spPr>
        <p:txBody>
          <a:bodyPr/>
          <a:lstStyle/>
          <a:p>
            <a:r>
              <a:rPr lang="zh-TW" altLang="en-US">
                <a:solidFill>
                  <a:schemeClr val="bg1"/>
                </a:solidFill>
                <a:cs typeface="Times New Roman" pitchFamily="18" charset="0"/>
              </a:rPr>
              <a:t>最低標決標</a:t>
            </a:r>
            <a:endParaRPr lang="zh-TW" altLang="en-US">
              <a:solidFill>
                <a:schemeClr val="bg1"/>
              </a:solidFill>
              <a:latin typeface="Times New Roman" pitchFamily="18" charset="0"/>
              <a:cs typeface="Times New Roman" pitchFamily="18" charset="0"/>
            </a:endParaRPr>
          </a:p>
        </p:txBody>
      </p:sp>
      <p:sp>
        <p:nvSpPr>
          <p:cNvPr id="25619" name="Line 19"/>
          <p:cNvSpPr>
            <a:spLocks noChangeShapeType="1"/>
          </p:cNvSpPr>
          <p:nvPr/>
        </p:nvSpPr>
        <p:spPr bwMode="auto">
          <a:xfrm>
            <a:off x="7740650" y="1412875"/>
            <a:ext cx="0" cy="287338"/>
          </a:xfrm>
          <a:prstGeom prst="line">
            <a:avLst/>
          </a:prstGeom>
          <a:noFill/>
          <a:ln w="57150">
            <a:solidFill>
              <a:srgbClr val="CC0000"/>
            </a:solidFill>
            <a:round/>
            <a:headEnd/>
            <a:tailEnd type="triangle" w="med" len="med"/>
          </a:ln>
        </p:spPr>
        <p:txBody>
          <a:bodyPr/>
          <a:lstStyle/>
          <a:p>
            <a:endParaRPr lang="zh-TW" altLang="en-US"/>
          </a:p>
        </p:txBody>
      </p:sp>
      <p:sp>
        <p:nvSpPr>
          <p:cNvPr id="25620" name="Rectangle 20"/>
          <p:cNvSpPr>
            <a:spLocks noChangeArrowheads="1"/>
          </p:cNvSpPr>
          <p:nvPr/>
        </p:nvSpPr>
        <p:spPr bwMode="auto">
          <a:xfrm>
            <a:off x="0" y="88900"/>
            <a:ext cx="9144000" cy="0"/>
          </a:xfrm>
          <a:prstGeom prst="rect">
            <a:avLst/>
          </a:prstGeom>
          <a:noFill/>
          <a:ln w="9525">
            <a:noFill/>
            <a:miter lim="800000"/>
            <a:headEnd/>
            <a:tailEnd/>
          </a:ln>
        </p:spPr>
        <p:txBody>
          <a:bodyPr wrap="none" anchor="ctr">
            <a:spAutoFit/>
          </a:bodyPr>
          <a:lstStyle/>
          <a:p>
            <a:endParaRPr lang="zh-TW" altLang="zh-TW" sz="2400">
              <a:latin typeface="Times New Roman" pitchFamily="18" charset="0"/>
            </a:endParaRPr>
          </a:p>
        </p:txBody>
      </p:sp>
      <p:sp>
        <p:nvSpPr>
          <p:cNvPr id="25621" name="Rectangle 21"/>
          <p:cNvSpPr>
            <a:spLocks noChangeArrowheads="1"/>
          </p:cNvSpPr>
          <p:nvPr/>
        </p:nvSpPr>
        <p:spPr bwMode="auto">
          <a:xfrm>
            <a:off x="1331913" y="142875"/>
            <a:ext cx="6192837" cy="579438"/>
          </a:xfrm>
          <a:prstGeom prst="rect">
            <a:avLst/>
          </a:prstGeom>
          <a:noFill/>
          <a:ln w="9525">
            <a:noFill/>
            <a:miter lim="800000"/>
            <a:headEnd/>
            <a:tailEnd/>
          </a:ln>
        </p:spPr>
        <p:txBody>
          <a:bodyPr anchor="ctr">
            <a:spAutoFit/>
          </a:bodyPr>
          <a:lstStyle/>
          <a:p>
            <a:pPr algn="ctr"/>
            <a:r>
              <a:rPr lang="zh-TW" altLang="en-US" sz="3200">
                <a:solidFill>
                  <a:srgbClr val="003366"/>
                </a:solidFill>
              </a:rPr>
              <a:t>政府採購決標方式一覽表</a:t>
            </a:r>
            <a:endParaRPr lang="zh-TW" altLang="en-US" sz="2400">
              <a:solidFill>
                <a:srgbClr val="003366"/>
              </a:solidFill>
              <a:latin typeface="Times New Roman" pitchFamily="18" charset="0"/>
            </a:endParaRPr>
          </a:p>
        </p:txBody>
      </p:sp>
      <p:sp>
        <p:nvSpPr>
          <p:cNvPr id="2457622" name="AutoShape 22"/>
          <p:cNvSpPr>
            <a:spLocks noChangeArrowheads="1"/>
          </p:cNvSpPr>
          <p:nvPr/>
        </p:nvSpPr>
        <p:spPr bwMode="auto">
          <a:xfrm>
            <a:off x="6516688" y="2565400"/>
            <a:ext cx="2376487" cy="1008063"/>
          </a:xfrm>
          <a:prstGeom prst="flowChartProcess">
            <a:avLst/>
          </a:prstGeom>
          <a:solidFill>
            <a:srgbClr val="FFFFFF"/>
          </a:solidFill>
          <a:ln w="38100">
            <a:solidFill>
              <a:srgbClr val="0000FF"/>
            </a:solidFill>
            <a:prstDash val="sysDot"/>
            <a:miter lim="800000"/>
            <a:headEnd/>
            <a:tailEnd/>
          </a:ln>
          <a:effectLst>
            <a:outerShdw dist="107763" dir="18900000" algn="ctr" rotWithShape="0">
              <a:srgbClr val="808080">
                <a:alpha val="50000"/>
              </a:srgbClr>
            </a:outerShdw>
          </a:effectLst>
        </p:spPr>
        <p:txBody>
          <a:bodyPr/>
          <a:lstStyle/>
          <a:p>
            <a:pPr algn="just">
              <a:lnSpc>
                <a:spcPct val="80000"/>
              </a:lnSpc>
              <a:defRPr/>
            </a:pPr>
            <a:r>
              <a:rPr lang="zh-TW" altLang="en-US">
                <a:solidFill>
                  <a:srgbClr val="003366"/>
                </a:solidFill>
                <a:cs typeface="Times New Roman" pitchFamily="18" charset="0"/>
              </a:rPr>
              <a:t>採購標的物明確者，依採購法第</a:t>
            </a:r>
            <a:r>
              <a:rPr lang="en-US" altLang="zh-TW">
                <a:solidFill>
                  <a:srgbClr val="003366"/>
                </a:solidFill>
                <a:cs typeface="Times New Roman" pitchFamily="18" charset="0"/>
              </a:rPr>
              <a:t>52</a:t>
            </a:r>
            <a:r>
              <a:rPr lang="zh-TW" altLang="en-US">
                <a:solidFill>
                  <a:srgbClr val="003366"/>
                </a:solidFill>
                <a:cs typeface="Times New Roman" pitchFamily="18" charset="0"/>
              </a:rPr>
              <a:t>條第</a:t>
            </a:r>
            <a:r>
              <a:rPr lang="en-US" altLang="zh-TW">
                <a:solidFill>
                  <a:srgbClr val="003366"/>
                </a:solidFill>
                <a:cs typeface="Times New Roman" pitchFamily="18" charset="0"/>
              </a:rPr>
              <a:t>1</a:t>
            </a:r>
            <a:r>
              <a:rPr lang="zh-TW" altLang="en-US">
                <a:solidFill>
                  <a:srgbClr val="003366"/>
                </a:solidFill>
                <a:cs typeface="Times New Roman" pitchFamily="18" charset="0"/>
              </a:rPr>
              <a:t>項第</a:t>
            </a:r>
            <a:r>
              <a:rPr lang="en-US" altLang="zh-TW">
                <a:solidFill>
                  <a:srgbClr val="003366"/>
                </a:solidFill>
                <a:cs typeface="Times New Roman" pitchFamily="18" charset="0"/>
              </a:rPr>
              <a:t>1</a:t>
            </a:r>
            <a:r>
              <a:rPr lang="zh-TW" altLang="en-US">
                <a:solidFill>
                  <a:srgbClr val="003366"/>
                </a:solidFill>
                <a:cs typeface="Times New Roman" pitchFamily="18" charset="0"/>
              </a:rPr>
              <a:t>款、第</a:t>
            </a:r>
            <a:r>
              <a:rPr lang="en-US" altLang="zh-TW">
                <a:solidFill>
                  <a:srgbClr val="003366"/>
                </a:solidFill>
                <a:cs typeface="Times New Roman" pitchFamily="18" charset="0"/>
              </a:rPr>
              <a:t>2</a:t>
            </a:r>
            <a:r>
              <a:rPr lang="zh-TW" altLang="en-US">
                <a:solidFill>
                  <a:srgbClr val="003366"/>
                </a:solidFill>
                <a:cs typeface="Times New Roman" pitchFamily="18" charset="0"/>
              </a:rPr>
              <a:t>款，以最低標決標。</a:t>
            </a:r>
          </a:p>
        </p:txBody>
      </p:sp>
      <p:sp>
        <p:nvSpPr>
          <p:cNvPr id="25623" name="Line 23"/>
          <p:cNvSpPr>
            <a:spLocks noChangeShapeType="1"/>
          </p:cNvSpPr>
          <p:nvPr/>
        </p:nvSpPr>
        <p:spPr bwMode="auto">
          <a:xfrm>
            <a:off x="7740650" y="2276475"/>
            <a:ext cx="0" cy="287338"/>
          </a:xfrm>
          <a:prstGeom prst="line">
            <a:avLst/>
          </a:prstGeom>
          <a:noFill/>
          <a:ln w="57150">
            <a:solidFill>
              <a:srgbClr val="CC0000"/>
            </a:solidFill>
            <a:round/>
            <a:headEnd/>
            <a:tailEnd type="triangle" w="med" len="med"/>
          </a:ln>
        </p:spPr>
        <p:txBody>
          <a:bodyPr/>
          <a:lstStyle/>
          <a:p>
            <a:endParaRPr lang="zh-TW" altLang="en-US"/>
          </a:p>
        </p:txBody>
      </p:sp>
      <p:sp>
        <p:nvSpPr>
          <p:cNvPr id="2457624" name="AutoShape 24"/>
          <p:cNvSpPr>
            <a:spLocks noChangeArrowheads="1"/>
          </p:cNvSpPr>
          <p:nvPr/>
        </p:nvSpPr>
        <p:spPr bwMode="auto">
          <a:xfrm>
            <a:off x="7380288" y="3860800"/>
            <a:ext cx="1512887" cy="1223963"/>
          </a:xfrm>
          <a:prstGeom prst="flowChartProcess">
            <a:avLst/>
          </a:prstGeom>
          <a:solidFill>
            <a:srgbClr val="FFFFFF"/>
          </a:solidFill>
          <a:ln w="38100">
            <a:solidFill>
              <a:srgbClr val="0000FF"/>
            </a:solidFill>
            <a:prstDash val="sysDot"/>
            <a:miter lim="800000"/>
            <a:headEnd/>
            <a:tailEnd/>
          </a:ln>
          <a:effectLst>
            <a:outerShdw dist="107763" dir="18900000" algn="ctr" rotWithShape="0">
              <a:srgbClr val="808080">
                <a:alpha val="50000"/>
              </a:srgbClr>
            </a:outerShdw>
          </a:effectLst>
        </p:spPr>
        <p:txBody>
          <a:bodyPr/>
          <a:lstStyle/>
          <a:p>
            <a:pPr algn="just">
              <a:lnSpc>
                <a:spcPct val="80000"/>
              </a:lnSpc>
              <a:defRPr/>
            </a:pPr>
            <a:r>
              <a:rPr lang="zh-TW" altLang="en-US">
                <a:solidFill>
                  <a:srgbClr val="003366"/>
                </a:solidFill>
              </a:rPr>
              <a:t>對於標價偏低廠商，依採購法第</a:t>
            </a:r>
            <a:r>
              <a:rPr lang="en-US" altLang="zh-TW">
                <a:solidFill>
                  <a:srgbClr val="003366"/>
                </a:solidFill>
              </a:rPr>
              <a:t>58</a:t>
            </a:r>
            <a:r>
              <a:rPr lang="zh-TW" altLang="en-US">
                <a:solidFill>
                  <a:srgbClr val="003366"/>
                </a:solidFill>
              </a:rPr>
              <a:t>條規定程序</a:t>
            </a:r>
            <a:r>
              <a:rPr lang="zh-TW" altLang="en-US"/>
              <a:t>辦理。</a:t>
            </a:r>
          </a:p>
        </p:txBody>
      </p:sp>
      <p:sp>
        <p:nvSpPr>
          <p:cNvPr id="25625" name="Line 25"/>
          <p:cNvSpPr>
            <a:spLocks noChangeShapeType="1"/>
          </p:cNvSpPr>
          <p:nvPr/>
        </p:nvSpPr>
        <p:spPr bwMode="auto">
          <a:xfrm>
            <a:off x="8101013" y="3573463"/>
            <a:ext cx="0" cy="287337"/>
          </a:xfrm>
          <a:prstGeom prst="line">
            <a:avLst/>
          </a:prstGeom>
          <a:noFill/>
          <a:ln w="57150">
            <a:solidFill>
              <a:srgbClr val="CC0000"/>
            </a:solidFill>
            <a:round/>
            <a:headEnd/>
            <a:tailEnd type="triangle" w="med" len="med"/>
          </a:ln>
        </p:spPr>
        <p:txBody>
          <a:bodyPr/>
          <a:lstStyle/>
          <a:p>
            <a:endParaRPr lang="zh-TW" altLang="en-US"/>
          </a:p>
        </p:txBody>
      </p:sp>
      <p:sp>
        <p:nvSpPr>
          <p:cNvPr id="25626" name="Oval 26"/>
          <p:cNvSpPr>
            <a:spLocks noChangeArrowheads="1"/>
          </p:cNvSpPr>
          <p:nvPr/>
        </p:nvSpPr>
        <p:spPr bwMode="auto">
          <a:xfrm>
            <a:off x="900113" y="5373688"/>
            <a:ext cx="4248150" cy="503237"/>
          </a:xfrm>
          <a:prstGeom prst="ellipse">
            <a:avLst/>
          </a:prstGeom>
          <a:solidFill>
            <a:srgbClr val="FFFFFF">
              <a:alpha val="79999"/>
            </a:srgbClr>
          </a:solidFill>
          <a:ln w="57150">
            <a:solidFill>
              <a:srgbClr val="0000FF"/>
            </a:solidFill>
            <a:miter lim="800000"/>
            <a:headEnd/>
            <a:tailEnd/>
          </a:ln>
        </p:spPr>
        <p:txBody>
          <a:bodyPr wrap="none" anchor="ctr"/>
          <a:lstStyle/>
          <a:p>
            <a:r>
              <a:rPr lang="en-US" altLang="zh-TW"/>
              <a:t>       </a:t>
            </a:r>
            <a:r>
              <a:rPr lang="zh-TW" altLang="en-US" sz="2400"/>
              <a:t>異質</a:t>
            </a:r>
          </a:p>
        </p:txBody>
      </p:sp>
      <p:sp>
        <p:nvSpPr>
          <p:cNvPr id="25627" name="Oval 27"/>
          <p:cNvSpPr>
            <a:spLocks noChangeArrowheads="1"/>
          </p:cNvSpPr>
          <p:nvPr/>
        </p:nvSpPr>
        <p:spPr bwMode="auto">
          <a:xfrm>
            <a:off x="3563938" y="5373688"/>
            <a:ext cx="4968875" cy="504825"/>
          </a:xfrm>
          <a:prstGeom prst="ellipse">
            <a:avLst/>
          </a:prstGeom>
          <a:solidFill>
            <a:schemeClr val="accent1">
              <a:alpha val="0"/>
            </a:schemeClr>
          </a:solidFill>
          <a:ln w="57150">
            <a:solidFill>
              <a:srgbClr val="CC0000"/>
            </a:solidFill>
            <a:miter lim="800000"/>
            <a:headEnd/>
            <a:tailEnd/>
          </a:ln>
        </p:spPr>
        <p:txBody>
          <a:bodyPr wrap="none" anchor="ctr"/>
          <a:lstStyle/>
          <a:p>
            <a:pPr algn="ctr"/>
            <a:r>
              <a:rPr lang="en-US" altLang="zh-TW" sz="2400"/>
              <a:t>               </a:t>
            </a:r>
            <a:r>
              <a:rPr lang="zh-TW" altLang="en-US" sz="2400"/>
              <a:t>同 質</a:t>
            </a:r>
          </a:p>
        </p:txBody>
      </p:sp>
      <p:sp>
        <p:nvSpPr>
          <p:cNvPr id="25628" name="Oval 28" descr="深色右斜對角線"/>
          <p:cNvSpPr>
            <a:spLocks noChangeArrowheads="1"/>
          </p:cNvSpPr>
          <p:nvPr/>
        </p:nvSpPr>
        <p:spPr bwMode="auto">
          <a:xfrm>
            <a:off x="3563938" y="5445125"/>
            <a:ext cx="1584325" cy="360363"/>
          </a:xfrm>
          <a:prstGeom prst="ellipse">
            <a:avLst/>
          </a:prstGeom>
          <a:pattFill prst="dkUpDiag">
            <a:fgClr>
              <a:srgbClr val="99FF33"/>
            </a:fgClr>
            <a:bgClr>
              <a:schemeClr val="bg1"/>
            </a:bgClr>
          </a:pattFill>
          <a:ln w="57150" algn="ctr">
            <a:solidFill>
              <a:srgbClr val="0000FF"/>
            </a:solidFill>
            <a:prstDash val="sysDot"/>
            <a:round/>
            <a:headEnd/>
            <a:tailEnd/>
          </a:ln>
        </p:spPr>
        <p:txBody>
          <a:bodyPr wrap="none" anchor="ctr"/>
          <a:lstStyle/>
          <a:p>
            <a:pPr algn="ctr"/>
            <a:endParaRPr lang="zh-TW" altLang="zh-TW">
              <a:solidFill>
                <a:schemeClr val="hlink"/>
              </a:solidFill>
            </a:endParaRPr>
          </a:p>
        </p:txBody>
      </p:sp>
      <p:sp>
        <p:nvSpPr>
          <p:cNvPr id="25629" name="AutoShape 29"/>
          <p:cNvSpPr>
            <a:spLocks noChangeArrowheads="1"/>
          </p:cNvSpPr>
          <p:nvPr/>
        </p:nvSpPr>
        <p:spPr bwMode="auto">
          <a:xfrm>
            <a:off x="1619250" y="6092825"/>
            <a:ext cx="1512888" cy="555625"/>
          </a:xfrm>
          <a:prstGeom prst="flowChartProcess">
            <a:avLst/>
          </a:prstGeom>
          <a:solidFill>
            <a:srgbClr val="CC0000"/>
          </a:solidFill>
          <a:ln w="38100">
            <a:solidFill>
              <a:srgbClr val="0000FF"/>
            </a:solidFill>
            <a:prstDash val="sysDot"/>
            <a:miter lim="800000"/>
            <a:headEnd/>
            <a:tailEnd/>
          </a:ln>
        </p:spPr>
        <p:txBody>
          <a:bodyPr/>
          <a:lstStyle/>
          <a:p>
            <a:pPr algn="ctr"/>
            <a:r>
              <a:rPr lang="zh-TW" altLang="en-US" sz="2400">
                <a:solidFill>
                  <a:srgbClr val="FFFF00"/>
                </a:solidFill>
                <a:cs typeface="Times New Roman" pitchFamily="18" charset="0"/>
              </a:rPr>
              <a:t>最有利標</a:t>
            </a:r>
            <a:endParaRPr lang="zh-TW" altLang="en-US" sz="2400">
              <a:solidFill>
                <a:srgbClr val="FFFF00"/>
              </a:solidFill>
              <a:latin typeface="Times New Roman" pitchFamily="18" charset="0"/>
              <a:cs typeface="Times New Roman" pitchFamily="18" charset="0"/>
            </a:endParaRPr>
          </a:p>
        </p:txBody>
      </p:sp>
      <p:sp>
        <p:nvSpPr>
          <p:cNvPr id="25630" name="AutoShape 30"/>
          <p:cNvSpPr>
            <a:spLocks noChangeArrowheads="1"/>
          </p:cNvSpPr>
          <p:nvPr/>
        </p:nvSpPr>
        <p:spPr bwMode="auto">
          <a:xfrm>
            <a:off x="3276600" y="6021388"/>
            <a:ext cx="2303463" cy="576262"/>
          </a:xfrm>
          <a:prstGeom prst="flowChartProcess">
            <a:avLst/>
          </a:prstGeom>
          <a:solidFill>
            <a:srgbClr val="0000FF"/>
          </a:solidFill>
          <a:ln w="38100">
            <a:solidFill>
              <a:srgbClr val="CC0000"/>
            </a:solidFill>
            <a:prstDash val="sysDot"/>
            <a:miter lim="800000"/>
            <a:headEnd/>
            <a:tailEnd/>
          </a:ln>
        </p:spPr>
        <p:txBody>
          <a:bodyPr/>
          <a:lstStyle/>
          <a:p>
            <a:pPr algn="ctr">
              <a:lnSpc>
                <a:spcPct val="115000"/>
              </a:lnSpc>
            </a:pPr>
            <a:r>
              <a:rPr lang="zh-TW" altLang="en-US" sz="2200" dirty="0" smtClean="0">
                <a:solidFill>
                  <a:srgbClr val="FFFF00"/>
                </a:solidFill>
                <a:cs typeface="Times New Roman" pitchFamily="18" charset="0"/>
              </a:rPr>
              <a:t>評分及格最低標</a:t>
            </a:r>
            <a:endParaRPr lang="zh-TW" altLang="en-US" sz="2200" dirty="0">
              <a:solidFill>
                <a:srgbClr val="FFFF00"/>
              </a:solidFill>
              <a:latin typeface="Times New Roman" pitchFamily="18" charset="0"/>
              <a:cs typeface="Times New Roman" pitchFamily="18" charset="0"/>
            </a:endParaRPr>
          </a:p>
        </p:txBody>
      </p:sp>
      <p:sp>
        <p:nvSpPr>
          <p:cNvPr id="25631" name="AutoShape 31"/>
          <p:cNvSpPr>
            <a:spLocks noChangeArrowheads="1"/>
          </p:cNvSpPr>
          <p:nvPr/>
        </p:nvSpPr>
        <p:spPr bwMode="auto">
          <a:xfrm>
            <a:off x="5795963" y="6021388"/>
            <a:ext cx="1871662" cy="555625"/>
          </a:xfrm>
          <a:prstGeom prst="flowChartProcess">
            <a:avLst/>
          </a:prstGeom>
          <a:solidFill>
            <a:srgbClr val="008000"/>
          </a:solidFill>
          <a:ln w="38100">
            <a:solidFill>
              <a:srgbClr val="0000FF"/>
            </a:solidFill>
            <a:prstDash val="sysDot"/>
            <a:miter lim="800000"/>
            <a:headEnd/>
            <a:tailEnd/>
          </a:ln>
        </p:spPr>
        <p:txBody>
          <a:bodyPr/>
          <a:lstStyle/>
          <a:p>
            <a:pPr algn="ctr"/>
            <a:r>
              <a:rPr lang="zh-TW" altLang="en-US" sz="2400">
                <a:solidFill>
                  <a:schemeClr val="bg1"/>
                </a:solidFill>
                <a:cs typeface="Times New Roman" pitchFamily="18" charset="0"/>
              </a:rPr>
              <a:t>最低標決標</a:t>
            </a:r>
            <a:endParaRPr lang="zh-TW" altLang="en-US" sz="2400">
              <a:solidFill>
                <a:schemeClr val="bg1"/>
              </a:solidFill>
              <a:latin typeface="Times New Roman" pitchFamily="18" charset="0"/>
              <a:cs typeface="Times New Roman" pitchFamily="18" charset="0"/>
            </a:endParaRPr>
          </a:p>
        </p:txBody>
      </p:sp>
      <p:sp>
        <p:nvSpPr>
          <p:cNvPr id="25632" name="Line 32"/>
          <p:cNvSpPr>
            <a:spLocks noChangeShapeType="1"/>
          </p:cNvSpPr>
          <p:nvPr/>
        </p:nvSpPr>
        <p:spPr bwMode="auto">
          <a:xfrm>
            <a:off x="2339975" y="5661025"/>
            <a:ext cx="0" cy="431800"/>
          </a:xfrm>
          <a:prstGeom prst="line">
            <a:avLst/>
          </a:prstGeom>
          <a:noFill/>
          <a:ln w="38100">
            <a:solidFill>
              <a:srgbClr val="0000FF"/>
            </a:solidFill>
            <a:round/>
            <a:headEnd/>
            <a:tailEnd type="triangle" w="med" len="med"/>
          </a:ln>
        </p:spPr>
        <p:txBody>
          <a:bodyPr/>
          <a:lstStyle/>
          <a:p>
            <a:endParaRPr lang="zh-TW" altLang="en-US"/>
          </a:p>
        </p:txBody>
      </p:sp>
      <p:sp>
        <p:nvSpPr>
          <p:cNvPr id="25633" name="Line 33"/>
          <p:cNvSpPr>
            <a:spLocks noChangeShapeType="1"/>
          </p:cNvSpPr>
          <p:nvPr/>
        </p:nvSpPr>
        <p:spPr bwMode="auto">
          <a:xfrm>
            <a:off x="6659563" y="5661025"/>
            <a:ext cx="0" cy="360363"/>
          </a:xfrm>
          <a:prstGeom prst="line">
            <a:avLst/>
          </a:prstGeom>
          <a:noFill/>
          <a:ln w="38100">
            <a:solidFill>
              <a:srgbClr val="FF3300"/>
            </a:solidFill>
            <a:round/>
            <a:headEnd/>
            <a:tailEnd type="triangle" w="med" len="med"/>
          </a:ln>
        </p:spPr>
        <p:txBody>
          <a:bodyPr/>
          <a:lstStyle/>
          <a:p>
            <a:endParaRPr lang="zh-TW" altLang="en-US"/>
          </a:p>
        </p:txBody>
      </p:sp>
      <p:sp>
        <p:nvSpPr>
          <p:cNvPr id="25634" name="Line 34"/>
          <p:cNvSpPr>
            <a:spLocks noChangeShapeType="1"/>
          </p:cNvSpPr>
          <p:nvPr/>
        </p:nvSpPr>
        <p:spPr bwMode="auto">
          <a:xfrm>
            <a:off x="4356100" y="5661025"/>
            <a:ext cx="0" cy="360363"/>
          </a:xfrm>
          <a:prstGeom prst="line">
            <a:avLst/>
          </a:prstGeom>
          <a:noFill/>
          <a:ln w="38100">
            <a:solidFill>
              <a:srgbClr val="FF3300"/>
            </a:solidFill>
            <a:round/>
            <a:headEnd/>
            <a:tailEnd type="triangle" w="med" len="med"/>
          </a:ln>
        </p:spPr>
        <p:txBody>
          <a:bodyPr/>
          <a:lstStyle/>
          <a:p>
            <a:endParaRPr lang="zh-TW" altLang="en-US"/>
          </a:p>
        </p:txBody>
      </p:sp>
    </p:spTree>
    <p:extLst>
      <p:ext uri="{BB962C8B-B14F-4D97-AF65-F5344CB8AC3E}">
        <p14:creationId xmlns="" xmlns:p14="http://schemas.microsoft.com/office/powerpoint/2010/main" val="2857547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457200" y="277813"/>
            <a:ext cx="7615238" cy="1579562"/>
          </a:xfrm>
        </p:spPr>
        <p:txBody>
          <a:bodyPr/>
          <a:lstStyle/>
          <a:p>
            <a:r>
              <a:rPr lang="zh-TW" altLang="en-US" smtClean="0"/>
              <a:t>財物採購異質採購</a:t>
            </a:r>
            <a:r>
              <a:rPr lang="en-US" altLang="zh-TW" smtClean="0"/>
              <a:t>—</a:t>
            </a:r>
            <a:r>
              <a:rPr lang="zh-TW" altLang="en-US" smtClean="0">
                <a:solidFill>
                  <a:srgbClr val="FF33CC"/>
                </a:solidFill>
              </a:rPr>
              <a:t>評審作業</a:t>
            </a:r>
            <a:r>
              <a:rPr lang="en-US" altLang="zh-TW" smtClean="0"/>
              <a:t>—</a:t>
            </a:r>
            <a:r>
              <a:rPr lang="zh-TW" altLang="en-US" smtClean="0">
                <a:solidFill>
                  <a:srgbClr val="800000"/>
                </a:solidFill>
              </a:rPr>
              <a:t>取最有利標精神</a:t>
            </a:r>
          </a:p>
        </p:txBody>
      </p:sp>
      <p:sp>
        <p:nvSpPr>
          <p:cNvPr id="27651" name="內容版面配置區 2"/>
          <p:cNvSpPr>
            <a:spLocks noGrp="1"/>
          </p:cNvSpPr>
          <p:nvPr>
            <p:ph idx="1"/>
          </p:nvPr>
        </p:nvSpPr>
        <p:spPr>
          <a:xfrm>
            <a:off x="428625" y="1571625"/>
            <a:ext cx="8229600" cy="4643457"/>
          </a:xfrm>
        </p:spPr>
        <p:txBody>
          <a:bodyPr/>
          <a:lstStyle/>
          <a:p>
            <a:pPr eaLnBrk="1" hangingPunct="1">
              <a:spcBef>
                <a:spcPts val="500"/>
              </a:spcBef>
            </a:pPr>
            <a:r>
              <a:rPr lang="zh-TW" altLang="en-US" sz="2400" b="1" dirty="0" smtClean="0">
                <a:ea typeface="標楷體" pitchFamily="65" charset="-120"/>
              </a:rPr>
              <a:t>為了怕買到品質不好的</a:t>
            </a:r>
            <a:r>
              <a:rPr lang="zh-TW" altLang="en-US" sz="2400" b="1" dirty="0" smtClean="0">
                <a:latin typeface="標楷體" pitchFamily="65" charset="-120"/>
                <a:ea typeface="標楷體" pitchFamily="65" charset="-120"/>
              </a:rPr>
              <a:t>財物，可</a:t>
            </a:r>
            <a:r>
              <a:rPr lang="zh-TW" altLang="en-US" sz="2400" dirty="0" smtClean="0">
                <a:solidFill>
                  <a:srgbClr val="800000"/>
                </a:solidFill>
                <a:latin typeface="標楷體" pitchFamily="65" charset="-120"/>
                <a:ea typeface="標楷體" pitchFamily="65" charset="-120"/>
              </a:rPr>
              <a:t>取最有利標精神辦理</a:t>
            </a:r>
            <a:r>
              <a:rPr lang="zh-TW" altLang="en-US" sz="2400" b="1" dirty="0" smtClean="0">
                <a:ea typeface="標楷體" pitchFamily="65" charset="-120"/>
              </a:rPr>
              <a:t> </a:t>
            </a:r>
            <a:endParaRPr lang="en-US" altLang="zh-TW" sz="2400" b="1" dirty="0" smtClean="0">
              <a:ea typeface="標楷體" pitchFamily="65" charset="-120"/>
            </a:endParaRPr>
          </a:p>
          <a:p>
            <a:pPr eaLnBrk="1" hangingPunct="1">
              <a:spcBef>
                <a:spcPts val="500"/>
              </a:spcBef>
              <a:buNone/>
            </a:pPr>
            <a:r>
              <a:rPr lang="zh-TW" altLang="en-US" sz="2400" b="1" dirty="0" smtClean="0">
                <a:ea typeface="標楷體" pitchFamily="65" charset="-120"/>
              </a:rPr>
              <a:t>    </a:t>
            </a:r>
            <a:r>
              <a:rPr lang="en-US" altLang="zh-TW" sz="2400" b="1" dirty="0" smtClean="0">
                <a:ea typeface="標楷體" pitchFamily="65" charset="-120"/>
              </a:rPr>
              <a:t>(</a:t>
            </a:r>
            <a:r>
              <a:rPr lang="zh-TW" altLang="en-US" sz="2400" b="1" dirty="0" smtClean="0">
                <a:ea typeface="標楷體" pitchFamily="65" charset="-120"/>
              </a:rPr>
              <a:t>例如：電話設備系統、監視設備系統、烤箱</a:t>
            </a:r>
            <a:r>
              <a:rPr lang="en-US" altLang="zh-TW" sz="2400" b="1" dirty="0" smtClean="0">
                <a:ea typeface="標楷體" pitchFamily="65" charset="-120"/>
              </a:rPr>
              <a:t>)</a:t>
            </a:r>
            <a:r>
              <a:rPr lang="zh-TW" altLang="en-US" sz="2400" b="1" dirty="0" smtClean="0">
                <a:ea typeface="標楷體" pitchFamily="65" charset="-120"/>
              </a:rPr>
              <a:t>         </a:t>
            </a:r>
            <a:endParaRPr lang="en-US" altLang="zh-TW" sz="2400" b="1" dirty="0" smtClean="0">
              <a:latin typeface="標楷體" pitchFamily="65" charset="-120"/>
              <a:ea typeface="標楷體" pitchFamily="65" charset="-120"/>
            </a:endParaRPr>
          </a:p>
          <a:p>
            <a:pPr eaLnBrk="1" hangingPunct="1">
              <a:spcBef>
                <a:spcPts val="500"/>
              </a:spcBef>
            </a:pPr>
            <a:r>
              <a:rPr lang="zh-TW" altLang="en-US" sz="2400" b="1" dirty="0" smtClean="0">
                <a:ea typeface="標楷體" pitchFamily="65" charset="-120"/>
              </a:rPr>
              <a:t>範例：</a:t>
            </a:r>
            <a:r>
              <a:rPr lang="zh-TW" altLang="en-US" sz="2400" b="1" dirty="0" smtClean="0">
                <a:solidFill>
                  <a:srgbClr val="FF33CC"/>
                </a:solidFill>
                <a:ea typeface="標楷體" pitchFamily="65" charset="-120"/>
              </a:rPr>
              <a:t>遊具或遊戲器材</a:t>
            </a:r>
            <a:r>
              <a:rPr lang="en-US" altLang="zh-TW" sz="2400" b="1" dirty="0" smtClean="0">
                <a:solidFill>
                  <a:srgbClr val="FF33CC"/>
                </a:solidFill>
                <a:ea typeface="標楷體" pitchFamily="65" charset="-120"/>
              </a:rPr>
              <a:t>【</a:t>
            </a:r>
            <a:r>
              <a:rPr lang="zh-TW" altLang="en-US" sz="2400" b="1" dirty="0" smtClean="0">
                <a:solidFill>
                  <a:srgbClr val="FF33CC"/>
                </a:solidFill>
                <a:ea typeface="標楷體" pitchFamily="65" charset="-120"/>
              </a:rPr>
              <a:t>含安全地墊及週邊設施採購</a:t>
            </a:r>
            <a:r>
              <a:rPr lang="en-US" altLang="zh-TW" sz="2400" b="1" dirty="0" smtClean="0">
                <a:solidFill>
                  <a:srgbClr val="FF33CC"/>
                </a:solidFill>
                <a:ea typeface="標楷體" pitchFamily="65" charset="-120"/>
              </a:rPr>
              <a:t>】</a:t>
            </a:r>
          </a:p>
          <a:p>
            <a:pPr eaLnBrk="1" hangingPunct="1">
              <a:spcBef>
                <a:spcPts val="500"/>
              </a:spcBef>
              <a:buNone/>
            </a:pPr>
            <a:r>
              <a:rPr lang="en-US" altLang="zh-TW" sz="2400" b="1" dirty="0" smtClean="0">
                <a:ea typeface="標楷體" pitchFamily="65" charset="-120"/>
              </a:rPr>
              <a:t>1.</a:t>
            </a:r>
            <a:r>
              <a:rPr lang="zh-TW" altLang="en-US" sz="2400" b="1" dirty="0" smtClean="0">
                <a:ea typeface="標楷體" pitchFamily="65" charset="-120"/>
              </a:rPr>
              <a:t>訂定評審須知 </a:t>
            </a:r>
            <a:r>
              <a:rPr lang="en-US" altLang="zh-TW" sz="2400" b="1" dirty="0" smtClean="0">
                <a:ea typeface="標楷體" pitchFamily="65" charset="-120"/>
              </a:rPr>
              <a:t>(</a:t>
            </a:r>
            <a:r>
              <a:rPr lang="zh-TW" altLang="en-US" sz="2400" b="1" dirty="0" smtClean="0">
                <a:ea typeface="標楷體" pitchFamily="65" charset="-120"/>
              </a:rPr>
              <a:t>決定</a:t>
            </a:r>
            <a:r>
              <a:rPr lang="zh-TW" altLang="zh-TW" sz="2400" b="1" dirty="0" smtClean="0">
                <a:ea typeface="標楷體" pitchFamily="65" charset="-120"/>
              </a:rPr>
              <a:t>評審項目</a:t>
            </a:r>
            <a:r>
              <a:rPr lang="zh-TW" altLang="en-US" sz="2400" b="1" dirty="0" smtClean="0">
                <a:ea typeface="標楷體" pitchFamily="65" charset="-120"/>
              </a:rPr>
              <a:t>、</a:t>
            </a:r>
            <a:r>
              <a:rPr lang="zh-TW" altLang="zh-TW" sz="2400" b="1" dirty="0" smtClean="0">
                <a:ea typeface="標楷體" pitchFamily="65" charset="-120"/>
              </a:rPr>
              <a:t>配分</a:t>
            </a:r>
            <a:r>
              <a:rPr lang="zh-TW" altLang="en-US" sz="2400" b="1" dirty="0" smtClean="0">
                <a:ea typeface="標楷體" pitchFamily="65" charset="-120"/>
              </a:rPr>
              <a:t>及</a:t>
            </a:r>
            <a:r>
              <a:rPr lang="zh-TW" altLang="zh-TW" sz="2400" b="1" dirty="0" smtClean="0">
                <a:ea typeface="標楷體" pitchFamily="65" charset="-120"/>
              </a:rPr>
              <a:t>計分方式</a:t>
            </a:r>
            <a:r>
              <a:rPr lang="en-US" altLang="zh-TW" sz="2400" b="1" dirty="0" smtClean="0">
                <a:ea typeface="標楷體" pitchFamily="65" charset="-120"/>
              </a:rPr>
              <a:t>)</a:t>
            </a:r>
          </a:p>
          <a:p>
            <a:pPr eaLnBrk="1" hangingPunct="1">
              <a:spcBef>
                <a:spcPts val="500"/>
              </a:spcBef>
              <a:buNone/>
            </a:pPr>
            <a:r>
              <a:rPr lang="en-US" altLang="zh-TW" sz="2400" b="1" dirty="0" smtClean="0">
                <a:ea typeface="標楷體" pitchFamily="65" charset="-120"/>
              </a:rPr>
              <a:t>2.</a:t>
            </a:r>
            <a:r>
              <a:rPr lang="zh-TW" altLang="en-US" sz="2400" b="1" dirty="0" smtClean="0">
                <a:ea typeface="標楷體" pitchFamily="65" charset="-120"/>
              </a:rPr>
              <a:t>採購需求 </a:t>
            </a:r>
            <a:r>
              <a:rPr lang="en-US" altLang="zh-TW" sz="2400" b="1" dirty="0" smtClean="0">
                <a:ea typeface="標楷體" pitchFamily="65" charset="-120"/>
              </a:rPr>
              <a:t>(</a:t>
            </a:r>
            <a:r>
              <a:rPr lang="zh-TW" altLang="en-US" sz="2400" b="1" dirty="0" smtClean="0">
                <a:ea typeface="標楷體" pitchFamily="65" charset="-120"/>
              </a:rPr>
              <a:t>公告可安裝施作面積及高度、安全地墊厚度、遊具設置邊緣安全距離、材質規範、教育功能、操作規則告示牌、國家兒童遊戲器材安全要求、採購預算及包含品項</a:t>
            </a:r>
            <a:r>
              <a:rPr lang="en-US" altLang="zh-TW" sz="2400" b="1" dirty="0" smtClean="0">
                <a:ea typeface="標楷體" pitchFamily="65" charset="-120"/>
              </a:rPr>
              <a:t>—</a:t>
            </a:r>
            <a:r>
              <a:rPr lang="zh-TW" altLang="en-US" sz="2400" b="1" dirty="0" smtClean="0">
                <a:ea typeface="標楷體" pitchFamily="65" charset="-120"/>
              </a:rPr>
              <a:t>如至少包含溜滑梯</a:t>
            </a:r>
            <a:r>
              <a:rPr lang="en-US" altLang="zh-TW" sz="2400" b="1" dirty="0" smtClean="0">
                <a:ea typeface="標楷體" pitchFamily="65" charset="-120"/>
              </a:rPr>
              <a:t>2</a:t>
            </a:r>
            <a:r>
              <a:rPr lang="zh-TW" altLang="en-US" sz="2400" b="1" dirty="0" smtClean="0">
                <a:ea typeface="標楷體" pitchFamily="65" charset="-120"/>
              </a:rPr>
              <a:t>座、盪鞦韆</a:t>
            </a:r>
            <a:r>
              <a:rPr lang="en-US" altLang="zh-TW" sz="2400" b="1" dirty="0" smtClean="0">
                <a:ea typeface="標楷體" pitchFamily="65" charset="-120"/>
              </a:rPr>
              <a:t>2</a:t>
            </a:r>
            <a:r>
              <a:rPr lang="zh-TW" altLang="en-US" sz="2400" b="1" dirty="0" smtClean="0">
                <a:ea typeface="標楷體" pitchFamily="65" charset="-120"/>
              </a:rPr>
              <a:t>組、其餘創意發揮</a:t>
            </a:r>
            <a:r>
              <a:rPr lang="en-US" altLang="zh-TW" sz="2400" b="1" dirty="0" smtClean="0">
                <a:ea typeface="標楷體" pitchFamily="65" charset="-120"/>
              </a:rPr>
              <a:t>)</a:t>
            </a:r>
          </a:p>
          <a:p>
            <a:pPr eaLnBrk="1" hangingPunct="1">
              <a:spcBef>
                <a:spcPts val="500"/>
              </a:spcBef>
              <a:buNone/>
            </a:pPr>
            <a:r>
              <a:rPr lang="en-US" altLang="zh-TW" sz="2400" b="1" dirty="0" smtClean="0">
                <a:ea typeface="標楷體" pitchFamily="65" charset="-120"/>
              </a:rPr>
              <a:t>3.</a:t>
            </a:r>
            <a:r>
              <a:rPr lang="zh-TW" altLang="en-US" sz="2400" b="1" dirty="0" smtClean="0">
                <a:ea typeface="標楷體" pitchFamily="65" charset="-120"/>
              </a:rPr>
              <a:t> 主體完成先初驗，檢驗報告通過後再正式驗收。</a:t>
            </a:r>
            <a:endParaRPr lang="en-US" altLang="zh-TW" sz="2400" b="1" dirty="0" smtClean="0">
              <a:ea typeface="標楷體" pitchFamily="65" charset="-120"/>
            </a:endParaRPr>
          </a:p>
          <a:p>
            <a:pPr eaLnBrk="1" hangingPunct="1">
              <a:spcBef>
                <a:spcPts val="500"/>
              </a:spcBef>
              <a:buNone/>
            </a:pPr>
            <a:r>
              <a:rPr lang="en-US" altLang="zh-TW" sz="2400" b="1" dirty="0" smtClean="0">
                <a:ea typeface="標楷體" pitchFamily="65" charset="-120"/>
              </a:rPr>
              <a:t>4.</a:t>
            </a:r>
            <a:r>
              <a:rPr lang="zh-TW" altLang="en-US" sz="2400" b="1" dirty="0" smtClean="0">
                <a:ea typeface="標楷體" pitchFamily="65" charset="-120"/>
              </a:rPr>
              <a:t>成立評審小組，聘請採購評審委員</a:t>
            </a:r>
            <a:r>
              <a:rPr lang="en-US" altLang="zh-TW" sz="2400" b="1" dirty="0" smtClean="0">
                <a:ea typeface="標楷體" pitchFamily="65" charset="-120"/>
              </a:rPr>
              <a:t>—</a:t>
            </a:r>
            <a:r>
              <a:rPr lang="zh-TW" altLang="en-US" sz="2400" b="1" dirty="0" smtClean="0">
                <a:ea typeface="標楷體" pitchFamily="65" charset="-120"/>
              </a:rPr>
              <a:t>內聘或外聘？</a:t>
            </a:r>
            <a:endParaRPr lang="en-US" altLang="zh-TW" sz="2400" b="1" dirty="0" smtClean="0">
              <a:ea typeface="標楷體" pitchFamily="65" charset="-120"/>
            </a:endParaRPr>
          </a:p>
          <a:p>
            <a:pPr lvl="1" eaLnBrk="1" hangingPunct="1">
              <a:spcBef>
                <a:spcPts val="500"/>
              </a:spcBef>
              <a:buFont typeface="Wingdings" pitchFamily="2" charset="2"/>
              <a:buChar char="Ø"/>
            </a:pPr>
            <a:r>
              <a:rPr lang="zh-TW" altLang="en-US" sz="2400" b="1" dirty="0" smtClean="0">
                <a:ea typeface="標楷體" pitchFamily="65" charset="-120"/>
              </a:rPr>
              <a:t>人數？需要成立工作小組嗎？出席費？交通費？</a:t>
            </a:r>
          </a:p>
          <a:p>
            <a:pPr lvl="1" eaLnBrk="1" hangingPunct="1">
              <a:lnSpc>
                <a:spcPct val="120000"/>
              </a:lnSpc>
              <a:buFont typeface="Wingdings" pitchFamily="2" charset="2"/>
              <a:buChar char="Ø"/>
            </a:pPr>
            <a:endParaRPr lang="en-US" altLang="zh-TW" sz="2400" b="1" dirty="0" smtClean="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3666DFBE-D577-43C8-8C33-C8BD28204868}" type="slidenum">
              <a:rPr lang="en-US" altLang="zh-TW" smtClean="0"/>
              <a:pPr>
                <a:defRPr/>
              </a:pPr>
              <a:t>29</a:t>
            </a:fld>
            <a:endParaRPr lang="en-US" altLang="zh-TW" dirty="0"/>
          </a:p>
        </p:txBody>
      </p:sp>
    </p:spTree>
    <p:extLst>
      <p:ext uri="{BB962C8B-B14F-4D97-AF65-F5344CB8AC3E}">
        <p14:creationId xmlns="" xmlns:p14="http://schemas.microsoft.com/office/powerpoint/2010/main" val="315248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2417"/>
            <a:ext cx="8229600" cy="1143000"/>
          </a:xfrm>
        </p:spPr>
        <p:txBody>
          <a:bodyPr/>
          <a:lstStyle/>
          <a:p>
            <a:pPr algn="ctr"/>
            <a:r>
              <a:rPr lang="zh-TW" altLang="en-US" sz="4400" dirty="0" smtClean="0"/>
              <a:t>教育局幼兒園專案書面審查</a:t>
            </a:r>
            <a:endParaRPr lang="zh-TW" altLang="en-US" sz="4400" dirty="0"/>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3</a:t>
            </a:fld>
            <a:endParaRPr lang="en-US" altLang="zh-TW"/>
          </a:p>
        </p:txBody>
      </p:sp>
      <p:pic>
        <p:nvPicPr>
          <p:cNvPr id="244738" name="Picture 2" descr="H:\G槽\總務諮詢輔導團\104學年度\屏東縣分享總務輔導團1041224\總務輔導團照片\224899.jpg"/>
          <p:cNvPicPr>
            <a:picLocks noGrp="1" noChangeAspect="1" noChangeArrowheads="1"/>
          </p:cNvPicPr>
          <p:nvPr>
            <p:ph idx="1"/>
          </p:nvPr>
        </p:nvPicPr>
        <p:blipFill>
          <a:blip r:embed="rId2"/>
          <a:srcRect/>
          <a:stretch>
            <a:fillRect/>
          </a:stretch>
        </p:blipFill>
        <p:spPr bwMode="auto">
          <a:xfrm>
            <a:off x="1000100" y="1214422"/>
            <a:ext cx="7165326" cy="4500594"/>
          </a:xfrm>
          <a:prstGeom prst="rect">
            <a:avLst/>
          </a:prstGeom>
          <a:noFill/>
        </p:spPr>
      </p:pic>
    </p:spTree>
    <p:extLst>
      <p:ext uri="{BB962C8B-B14F-4D97-AF65-F5344CB8AC3E}">
        <p14:creationId xmlns="" xmlns:p14="http://schemas.microsoft.com/office/powerpoint/2010/main" val="3565447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422995"/>
          </a:xfrm>
        </p:spPr>
        <p:txBody>
          <a:bodyPr/>
          <a:lstStyle/>
          <a:p>
            <a:r>
              <a:rPr lang="zh-TW" altLang="en-US" dirty="0" smtClean="0">
                <a:solidFill>
                  <a:srgbClr val="0000FF"/>
                </a:solidFill>
                <a:latin typeface="微軟正黑體" pitchFamily="34" charset="-120"/>
                <a:ea typeface="微軟正黑體" pitchFamily="34" charset="-120"/>
              </a:rPr>
              <a:t>最低標及最有利標評選</a:t>
            </a:r>
            <a:r>
              <a:rPr lang="en-US" altLang="zh-TW" dirty="0" smtClean="0">
                <a:solidFill>
                  <a:srgbClr val="0000FF"/>
                </a:solidFill>
                <a:latin typeface="微軟正黑體" pitchFamily="34" charset="-120"/>
                <a:ea typeface="微軟正黑體" pitchFamily="34" charset="-120"/>
              </a:rPr>
              <a:t>/</a:t>
            </a:r>
            <a:r>
              <a:rPr lang="zh-TW" altLang="en-US" dirty="0" smtClean="0">
                <a:solidFill>
                  <a:srgbClr val="0000FF"/>
                </a:solidFill>
                <a:latin typeface="微軟正黑體" pitchFamily="34" charset="-120"/>
                <a:ea typeface="微軟正黑體" pitchFamily="34" charset="-120"/>
              </a:rPr>
              <a:t>審規格怎麼寫比較適當？</a:t>
            </a:r>
            <a:endParaRPr lang="zh-TW" altLang="en-US" dirty="0">
              <a:solidFill>
                <a:srgbClr val="0000FF"/>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500034" y="1500174"/>
            <a:ext cx="8358246" cy="4829196"/>
          </a:xfrm>
        </p:spPr>
        <p:txBody>
          <a:bodyPr/>
          <a:lstStyle/>
          <a:p>
            <a:r>
              <a:rPr lang="zh-TW" altLang="en-US" b="1" dirty="0" smtClean="0">
                <a:solidFill>
                  <a:srgbClr val="FF00FF"/>
                </a:solidFill>
              </a:rPr>
              <a:t>最低標</a:t>
            </a:r>
            <a:r>
              <a:rPr lang="en-US" altLang="zh-TW" b="1" dirty="0" smtClean="0">
                <a:solidFill>
                  <a:srgbClr val="339933"/>
                </a:solidFill>
              </a:rPr>
              <a:t>—</a:t>
            </a:r>
            <a:r>
              <a:rPr lang="zh-TW" altLang="en-US" b="1" dirty="0" smtClean="0">
                <a:solidFill>
                  <a:srgbClr val="339933"/>
                </a:solidFill>
              </a:rPr>
              <a:t>規格需求要詳細但要注意避免綁標。</a:t>
            </a:r>
            <a:endParaRPr lang="en-US" altLang="zh-TW" b="1" dirty="0" smtClean="0">
              <a:solidFill>
                <a:srgbClr val="339933"/>
              </a:solidFill>
            </a:endParaRPr>
          </a:p>
          <a:p>
            <a:pPr>
              <a:buNone/>
            </a:pPr>
            <a:r>
              <a:rPr lang="zh-TW" altLang="en-US" b="1" dirty="0" smtClean="0">
                <a:solidFill>
                  <a:srgbClr val="339933"/>
                </a:solidFill>
              </a:rPr>
              <a:t>    </a:t>
            </a:r>
            <a:r>
              <a:rPr lang="zh-TW" altLang="en-US" b="1" dirty="0" smtClean="0">
                <a:solidFill>
                  <a:srgbClr val="0000FF"/>
                </a:solidFill>
              </a:rPr>
              <a:t>財物採購：怎麼寫出規格？請廠商提供？可以限進口品？可以拒絕大陸貨？可以限國產品？</a:t>
            </a:r>
            <a:endParaRPr lang="en-US" altLang="zh-TW" b="1" dirty="0" smtClean="0">
              <a:solidFill>
                <a:srgbClr val="0000FF"/>
              </a:solidFill>
            </a:endParaRPr>
          </a:p>
          <a:p>
            <a:pPr>
              <a:buNone/>
            </a:pPr>
            <a:endParaRPr lang="en-US" altLang="zh-TW" b="1" dirty="0" smtClean="0">
              <a:solidFill>
                <a:srgbClr val="0000FF"/>
              </a:solidFill>
            </a:endParaRPr>
          </a:p>
          <a:p>
            <a:pPr>
              <a:buNone/>
            </a:pPr>
            <a:r>
              <a:rPr lang="zh-TW" altLang="en-US" dirty="0" smtClean="0">
                <a:solidFill>
                  <a:srgbClr val="0070C0"/>
                </a:solidFill>
                <a:sym typeface="Wingdings" panose="05000000000000000000" pitchFamily="2" charset="2"/>
              </a:rPr>
              <a:t></a:t>
            </a:r>
            <a:r>
              <a:rPr lang="zh-TW" altLang="en-US" dirty="0" smtClean="0">
                <a:solidFill>
                  <a:srgbClr val="FF00FF"/>
                </a:solidFill>
              </a:rPr>
              <a:t>最</a:t>
            </a:r>
            <a:r>
              <a:rPr lang="zh-TW" altLang="en-US" dirty="0">
                <a:solidFill>
                  <a:srgbClr val="FF00FF"/>
                </a:solidFill>
              </a:rPr>
              <a:t>有利標評選</a:t>
            </a:r>
            <a:r>
              <a:rPr lang="en-US" altLang="zh-TW" dirty="0">
                <a:solidFill>
                  <a:srgbClr val="FF00FF"/>
                </a:solidFill>
              </a:rPr>
              <a:t>/</a:t>
            </a:r>
            <a:r>
              <a:rPr lang="zh-TW" altLang="en-US" dirty="0">
                <a:solidFill>
                  <a:srgbClr val="FF00FF"/>
                </a:solidFill>
              </a:rPr>
              <a:t>審</a:t>
            </a:r>
            <a:r>
              <a:rPr lang="en-US" altLang="zh-TW" dirty="0">
                <a:solidFill>
                  <a:srgbClr val="800000"/>
                </a:solidFill>
              </a:rPr>
              <a:t>---</a:t>
            </a:r>
            <a:r>
              <a:rPr lang="zh-TW" altLang="en-US" dirty="0">
                <a:solidFill>
                  <a:srgbClr val="800000"/>
                </a:solidFill>
              </a:rPr>
              <a:t>規格需求說明要簡單，列出架構及功能需求即可，其餘讓參加徵選廠商自行發揮，寫在企劃書或提供樣品審查。</a:t>
            </a:r>
            <a:endParaRPr lang="en-US" altLang="zh-TW" dirty="0">
              <a:solidFill>
                <a:srgbClr val="800000"/>
              </a:solidFill>
            </a:endParaRPr>
          </a:p>
          <a:p>
            <a:pPr>
              <a:buNone/>
            </a:pPr>
            <a:endParaRPr lang="en-US" altLang="zh-TW" b="1" dirty="0" smtClean="0">
              <a:solidFill>
                <a:srgbClr val="0000FF"/>
              </a:solidFill>
            </a:endParaRPr>
          </a:p>
          <a:p>
            <a:pPr lvl="0">
              <a:buNone/>
            </a:pPr>
            <a:endParaRPr lang="en-US" altLang="zh-TW" b="1" dirty="0" smtClean="0">
              <a:solidFill>
                <a:srgbClr val="C00000"/>
              </a:solidFill>
            </a:endParaRPr>
          </a:p>
          <a:p>
            <a:pPr>
              <a:buNone/>
            </a:pPr>
            <a:endParaRPr lang="en-US" altLang="zh-TW" b="1" dirty="0" smtClean="0">
              <a:solidFill>
                <a:srgbClr val="C00000"/>
              </a:solidFill>
            </a:endParaRPr>
          </a:p>
          <a:p>
            <a:endParaRPr lang="zh-TW" altLang="en-US" dirty="0">
              <a:solidFill>
                <a:srgbClr val="800000"/>
              </a:solidFill>
            </a:endParaRPr>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30</a:t>
            </a:fld>
            <a:endParaRPr lang="en-US" altLang="zh-TW"/>
          </a:p>
        </p:txBody>
      </p:sp>
    </p:spTree>
    <p:extLst>
      <p:ext uri="{BB962C8B-B14F-4D97-AF65-F5344CB8AC3E}">
        <p14:creationId xmlns="" xmlns:p14="http://schemas.microsoft.com/office/powerpoint/2010/main" val="3158674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建議方式 </a:t>
            </a:r>
            <a:br>
              <a:rPr lang="zh-TW" altLang="en-US" b="1" dirty="0" smtClean="0"/>
            </a:br>
            <a:endParaRPr lang="zh-TW" altLang="en-US" dirty="0"/>
          </a:p>
        </p:txBody>
      </p:sp>
      <p:sp>
        <p:nvSpPr>
          <p:cNvPr id="3" name="內容版面配置區 2"/>
          <p:cNvSpPr>
            <a:spLocks noGrp="1"/>
          </p:cNvSpPr>
          <p:nvPr>
            <p:ph idx="1"/>
          </p:nvPr>
        </p:nvSpPr>
        <p:spPr/>
        <p:txBody>
          <a:bodyPr/>
          <a:lstStyle/>
          <a:p>
            <a:r>
              <a:rPr lang="zh-TW" altLang="en-US" b="1" dirty="0" smtClean="0">
                <a:solidFill>
                  <a:srgbClr val="C00000"/>
                </a:solidFill>
              </a:rPr>
              <a:t>僅供參考 </a:t>
            </a:r>
            <a:endParaRPr lang="zh-TW" altLang="en-US" dirty="0" smtClean="0">
              <a:solidFill>
                <a:srgbClr val="C00000"/>
              </a:solidFill>
            </a:endParaRPr>
          </a:p>
          <a:p>
            <a:pPr>
              <a:buNone/>
            </a:pPr>
            <a:r>
              <a:rPr lang="zh-TW" altLang="en-US" b="1" dirty="0" smtClean="0"/>
              <a:t>   本圖僅供參考，經機關審查具相同效果、功能、材料，品質相當或優於圖示產品，皆可採用 </a:t>
            </a:r>
          </a:p>
          <a:p>
            <a:pPr>
              <a:buNone/>
            </a:pPr>
            <a:r>
              <a:rPr lang="zh-TW" altLang="en-US" b="1" dirty="0" smtClean="0"/>
              <a:t>    實務：施工計畫</a:t>
            </a:r>
            <a:r>
              <a:rPr lang="en-US" altLang="zh-TW" b="1" dirty="0" smtClean="0"/>
              <a:t>-</a:t>
            </a:r>
            <a:r>
              <a:rPr lang="zh-TW" altLang="en-US" b="1" dirty="0" smtClean="0"/>
              <a:t>分項計畫</a:t>
            </a:r>
            <a:r>
              <a:rPr lang="en-US" altLang="zh-TW" b="1" dirty="0" smtClean="0"/>
              <a:t>-</a:t>
            </a:r>
            <a:r>
              <a:rPr lang="zh-TW" altLang="en-US" b="1" dirty="0" smtClean="0">
                <a:solidFill>
                  <a:srgbClr val="FF00FF"/>
                </a:solidFill>
              </a:rPr>
              <a:t>材料送審</a:t>
            </a:r>
            <a:r>
              <a:rPr lang="zh-TW" altLang="en-US" b="1" dirty="0" smtClean="0"/>
              <a:t> </a:t>
            </a:r>
          </a:p>
          <a:p>
            <a:r>
              <a:rPr lang="zh-TW" altLang="en-US" b="1" dirty="0" smtClean="0">
                <a:solidFill>
                  <a:srgbClr val="0000FF"/>
                </a:solidFill>
              </a:rPr>
              <a:t>尺寸誤差 </a:t>
            </a:r>
          </a:p>
          <a:p>
            <a:pPr>
              <a:buNone/>
            </a:pPr>
            <a:r>
              <a:rPr lang="zh-TW" altLang="en-US" b="1" dirty="0" smtClean="0"/>
              <a:t>    合理</a:t>
            </a:r>
            <a:r>
              <a:rPr lang="en-US" altLang="zh-TW" b="1" dirty="0" smtClean="0"/>
              <a:t>/</a:t>
            </a:r>
            <a:r>
              <a:rPr lang="zh-TW" altLang="en-US" b="1" dirty="0" smtClean="0"/>
              <a:t>市場行情 </a:t>
            </a:r>
            <a:r>
              <a:rPr lang="en-US" altLang="zh-TW" b="1" dirty="0" smtClean="0"/>
              <a:t>± </a:t>
            </a:r>
            <a:r>
              <a:rPr lang="zh-TW" altLang="en-US" b="1" dirty="0" smtClean="0"/>
              <a:t>？ </a:t>
            </a:r>
            <a:endParaRPr lang="zh-TW" altLang="en-US" dirty="0"/>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31</a:t>
            </a:fld>
            <a:endParaRPr lang="en-US" altLang="zh-TW"/>
          </a:p>
        </p:txBody>
      </p:sp>
    </p:spTree>
    <p:extLst>
      <p:ext uri="{BB962C8B-B14F-4D97-AF65-F5344CB8AC3E}">
        <p14:creationId xmlns="" xmlns:p14="http://schemas.microsoft.com/office/powerpoint/2010/main" val="167544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使用進口品 </a:t>
            </a:r>
            <a:br>
              <a:rPr lang="zh-TW" altLang="en-US" b="1" dirty="0" smtClean="0"/>
            </a:br>
            <a:endParaRPr lang="zh-TW" altLang="en-US" dirty="0"/>
          </a:p>
        </p:txBody>
      </p:sp>
      <p:sp>
        <p:nvSpPr>
          <p:cNvPr id="3" name="內容版面配置區 2"/>
          <p:cNvSpPr>
            <a:spLocks noGrp="1"/>
          </p:cNvSpPr>
          <p:nvPr>
            <p:ph idx="1"/>
          </p:nvPr>
        </p:nvSpPr>
        <p:spPr/>
        <p:txBody>
          <a:bodyPr/>
          <a:lstStyle/>
          <a:p>
            <a:r>
              <a:rPr lang="zh-TW" altLang="en-US" b="1" dirty="0" smtClean="0">
                <a:solidFill>
                  <a:srgbClr val="0000FF"/>
                </a:solidFill>
              </a:rPr>
              <a:t>施工規範應按政府採購法第</a:t>
            </a:r>
            <a:r>
              <a:rPr lang="en-US" altLang="zh-TW" b="1" dirty="0" smtClean="0">
                <a:solidFill>
                  <a:srgbClr val="0000FF"/>
                </a:solidFill>
              </a:rPr>
              <a:t>26</a:t>
            </a:r>
            <a:r>
              <a:rPr lang="zh-TW" altLang="en-US" b="1" dirty="0" smtClean="0">
                <a:solidFill>
                  <a:srgbClr val="0000FF"/>
                </a:solidFill>
              </a:rPr>
              <a:t>條規定擬定，不宜特別規定採用進口品，以免違反本法第</a:t>
            </a:r>
            <a:r>
              <a:rPr lang="en-US" altLang="zh-TW" b="1" dirty="0" smtClean="0">
                <a:solidFill>
                  <a:srgbClr val="0000FF"/>
                </a:solidFill>
              </a:rPr>
              <a:t>6</a:t>
            </a:r>
            <a:r>
              <a:rPr lang="zh-TW" altLang="en-US" b="1" dirty="0" smtClean="0">
                <a:solidFill>
                  <a:srgbClr val="0000FF"/>
                </a:solidFill>
              </a:rPr>
              <a:t>條第</a:t>
            </a:r>
            <a:r>
              <a:rPr lang="en-US" altLang="zh-TW" b="1" dirty="0" smtClean="0">
                <a:solidFill>
                  <a:srgbClr val="0000FF"/>
                </a:solidFill>
              </a:rPr>
              <a:t>1</a:t>
            </a:r>
            <a:r>
              <a:rPr lang="zh-TW" altLang="en-US" b="1" dirty="0" smtClean="0">
                <a:solidFill>
                  <a:srgbClr val="0000FF"/>
                </a:solidFill>
              </a:rPr>
              <a:t>項「機關辦理採購，對廠商不得為無正當理由之差別待遇。」之規定。 </a:t>
            </a:r>
          </a:p>
          <a:p>
            <a:r>
              <a:rPr lang="zh-TW" altLang="en-US" b="1" dirty="0" smtClean="0">
                <a:solidFill>
                  <a:srgbClr val="FF00FF"/>
                </a:solidFill>
              </a:rPr>
              <a:t>特定項目確有採用進口品需要且符合以限制性招標方式辦理之條件，可分別招標。</a:t>
            </a:r>
            <a:r>
              <a:rPr lang="en-US" altLang="zh-TW" b="1" dirty="0" smtClean="0">
                <a:solidFill>
                  <a:srgbClr val="FF00FF"/>
                </a:solidFill>
              </a:rPr>
              <a:t>(88.6.11(88)</a:t>
            </a:r>
            <a:r>
              <a:rPr lang="zh-TW" altLang="en-US" b="1" dirty="0" smtClean="0">
                <a:solidFill>
                  <a:srgbClr val="FF00FF"/>
                </a:solidFill>
              </a:rPr>
              <a:t>工程企字第</a:t>
            </a:r>
            <a:r>
              <a:rPr lang="en-US" altLang="zh-TW" b="1" dirty="0" smtClean="0">
                <a:solidFill>
                  <a:srgbClr val="FF00FF"/>
                </a:solidFill>
              </a:rPr>
              <a:t>8807647</a:t>
            </a:r>
            <a:r>
              <a:rPr lang="zh-TW" altLang="en-US" b="1" dirty="0" smtClean="0">
                <a:solidFill>
                  <a:srgbClr val="FF00FF"/>
                </a:solidFill>
              </a:rPr>
              <a:t>號</a:t>
            </a:r>
            <a:r>
              <a:rPr lang="en-US" altLang="zh-TW" b="1" dirty="0" smtClean="0">
                <a:solidFill>
                  <a:srgbClr val="FF00FF"/>
                </a:solidFill>
              </a:rPr>
              <a:t>) </a:t>
            </a:r>
            <a:endParaRPr lang="zh-TW" altLang="en-US" dirty="0">
              <a:solidFill>
                <a:srgbClr val="FF00FF"/>
              </a:solidFill>
            </a:endParaRPr>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32</a:t>
            </a:fld>
            <a:endParaRPr lang="en-US" altLang="zh-TW"/>
          </a:p>
        </p:txBody>
      </p:sp>
    </p:spTree>
    <p:extLst>
      <p:ext uri="{BB962C8B-B14F-4D97-AF65-F5344CB8AC3E}">
        <p14:creationId xmlns="" xmlns:p14="http://schemas.microsoft.com/office/powerpoint/2010/main" val="821561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a:xfrm>
            <a:off x="900113" y="333375"/>
            <a:ext cx="7158037" cy="863600"/>
          </a:xfrm>
        </p:spPr>
        <p:txBody>
          <a:bodyPr/>
          <a:lstStyle/>
          <a:p>
            <a:r>
              <a:rPr lang="zh-TW" altLang="en-US" b="1">
                <a:effectLst/>
                <a:latin typeface="標楷體" pitchFamily="65" charset="-120"/>
                <a:ea typeface="標楷體" pitchFamily="65" charset="-120"/>
              </a:rPr>
              <a:t>關於進口品規定</a:t>
            </a:r>
          </a:p>
        </p:txBody>
      </p:sp>
      <p:sp>
        <p:nvSpPr>
          <p:cNvPr id="610307" name="Rectangle 3"/>
          <p:cNvSpPr>
            <a:spLocks noGrp="1" noChangeArrowheads="1"/>
          </p:cNvSpPr>
          <p:nvPr>
            <p:ph type="body" idx="1"/>
          </p:nvPr>
        </p:nvSpPr>
        <p:spPr>
          <a:xfrm>
            <a:off x="539750" y="1557338"/>
            <a:ext cx="7877175" cy="5040312"/>
          </a:xfrm>
        </p:spPr>
        <p:txBody>
          <a:bodyPr/>
          <a:lstStyle/>
          <a:p>
            <a:pPr algn="just">
              <a:lnSpc>
                <a:spcPct val="85000"/>
              </a:lnSpc>
              <a:spcBef>
                <a:spcPct val="15000"/>
              </a:spcBef>
            </a:pPr>
            <a:r>
              <a:rPr lang="zh-TW" altLang="en-US" sz="2400">
                <a:latin typeface="標楷體" pitchFamily="65" charset="-120"/>
                <a:ea typeface="標楷體" pitchFamily="65" charset="-120"/>
              </a:rPr>
              <a:t>某機關函詢機關採購財物時，指定歐、美、日是否違反政府採購法第</a:t>
            </a:r>
            <a:r>
              <a:rPr lang="en-US" altLang="zh-TW" sz="2400">
                <a:latin typeface="標楷體" pitchFamily="65" charset="-120"/>
                <a:ea typeface="標楷體" pitchFamily="65" charset="-120"/>
              </a:rPr>
              <a:t>26</a:t>
            </a:r>
            <a:r>
              <a:rPr lang="zh-TW" altLang="en-US" sz="2400">
                <a:latin typeface="標楷體" pitchFamily="65" charset="-120"/>
                <a:ea typeface="標楷體" pitchFamily="65" charset="-120"/>
              </a:rPr>
              <a:t>條規定」之疑義 </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工程會</a:t>
            </a:r>
            <a:r>
              <a:rPr lang="en-US" altLang="zh-TW" sz="2400">
                <a:latin typeface="標楷體" pitchFamily="65" charset="-120"/>
                <a:ea typeface="標楷體" pitchFamily="65" charset="-120"/>
              </a:rPr>
              <a:t>88.9.7-8813846)</a:t>
            </a:r>
          </a:p>
          <a:p>
            <a:pPr lvl="1" algn="just">
              <a:lnSpc>
                <a:spcPct val="85000"/>
              </a:lnSpc>
              <a:spcBef>
                <a:spcPct val="15000"/>
              </a:spcBef>
            </a:pPr>
            <a:r>
              <a:rPr lang="zh-TW" altLang="en-US" sz="2400">
                <a:solidFill>
                  <a:srgbClr val="0000FF"/>
                </a:solidFill>
                <a:latin typeface="標楷體" pitchFamily="65" charset="-120"/>
                <a:ea typeface="標楷體" pitchFamily="65" charset="-120"/>
              </a:rPr>
              <a:t>指定歐、美、日產地之處理原則</a:t>
            </a:r>
            <a:r>
              <a:rPr lang="zh-TW" altLang="en-US" sz="2400">
                <a:latin typeface="標楷體" pitchFamily="65" charset="-120"/>
                <a:ea typeface="標楷體" pitchFamily="65" charset="-120"/>
              </a:rPr>
              <a:t>如下： </a:t>
            </a:r>
          </a:p>
          <a:p>
            <a:pPr lvl="2" algn="just">
              <a:lnSpc>
                <a:spcPct val="85000"/>
              </a:lnSpc>
              <a:spcBef>
                <a:spcPct val="15000"/>
              </a:spcBef>
            </a:pPr>
            <a:r>
              <a:rPr lang="en-US" altLang="zh-TW">
                <a:latin typeface="標楷體" pitchFamily="65" charset="-120"/>
                <a:ea typeface="標楷體" pitchFamily="65" charset="-120"/>
              </a:rPr>
              <a:t>1.</a:t>
            </a:r>
            <a:r>
              <a:rPr lang="zh-TW" altLang="en-US">
                <a:latin typeface="標楷體" pitchFamily="65" charset="-120"/>
                <a:ea typeface="標楷體" pitchFamily="65" charset="-120"/>
              </a:rPr>
              <a:t>機關所擬採購產品依其功能、效益訂定技術規格，</a:t>
            </a:r>
            <a:r>
              <a:rPr lang="zh-TW" altLang="en-US">
                <a:solidFill>
                  <a:srgbClr val="FF0000"/>
                </a:solidFill>
                <a:latin typeface="標楷體" pitchFamily="65" charset="-120"/>
                <a:ea typeface="標楷體" pitchFamily="65" charset="-120"/>
              </a:rPr>
              <a:t>不宜限制產地國家</a:t>
            </a:r>
            <a:r>
              <a:rPr lang="zh-TW" altLang="en-US">
                <a:latin typeface="標楷體" pitchFamily="65" charset="-120"/>
                <a:ea typeface="標楷體" pitchFamily="65" charset="-120"/>
              </a:rPr>
              <a:t>。</a:t>
            </a:r>
          </a:p>
          <a:p>
            <a:pPr lvl="2" algn="just">
              <a:lnSpc>
                <a:spcPct val="85000"/>
              </a:lnSpc>
              <a:spcBef>
                <a:spcPct val="15000"/>
              </a:spcBef>
            </a:pPr>
            <a:r>
              <a:rPr lang="en-US" altLang="zh-TW">
                <a:latin typeface="標楷體" pitchFamily="65" charset="-120"/>
                <a:ea typeface="標楷體" pitchFamily="65" charset="-120"/>
              </a:rPr>
              <a:t>2.</a:t>
            </a:r>
            <a:r>
              <a:rPr lang="zh-TW" altLang="en-US">
                <a:latin typeface="標楷體" pitchFamily="65" charset="-120"/>
                <a:ea typeface="標楷體" pitchFamily="65" charset="-120"/>
              </a:rPr>
              <a:t>若我國與外國有締結條約或協定者，依政府採購法第</a:t>
            </a:r>
            <a:r>
              <a:rPr lang="en-US" altLang="zh-TW">
                <a:latin typeface="標楷體" pitchFamily="65" charset="-120"/>
                <a:ea typeface="標楷體" pitchFamily="65" charset="-120"/>
              </a:rPr>
              <a:t>17</a:t>
            </a:r>
            <a:r>
              <a:rPr lang="zh-TW" altLang="en-US">
                <a:latin typeface="標楷體" pitchFamily="65" charset="-120"/>
                <a:ea typeface="標楷體" pitchFamily="65" charset="-120"/>
              </a:rPr>
              <a:t>條規定，外國廠商參與各機關採購，應依我國締結之條約或協定之規定辦理。</a:t>
            </a:r>
          </a:p>
          <a:p>
            <a:pPr lvl="2" algn="just">
              <a:lnSpc>
                <a:spcPct val="85000"/>
              </a:lnSpc>
              <a:spcBef>
                <a:spcPct val="15000"/>
              </a:spcBef>
            </a:pPr>
            <a:r>
              <a:rPr lang="en-US" altLang="zh-TW">
                <a:latin typeface="標楷體" pitchFamily="65" charset="-120"/>
                <a:ea typeface="標楷體" pitchFamily="65" charset="-120"/>
              </a:rPr>
              <a:t>3.</a:t>
            </a:r>
            <a:r>
              <a:rPr lang="zh-TW" altLang="en-US">
                <a:latin typeface="標楷體" pitchFamily="65" charset="-120"/>
                <a:ea typeface="標楷體" pitchFamily="65" charset="-120"/>
              </a:rPr>
              <a:t>若無條約或協定之締結時，該外國拒絕我國進入該國者，依互惠原則，機關得拒絕該國之廠商參與。</a:t>
            </a:r>
          </a:p>
          <a:p>
            <a:pPr lvl="2" algn="just">
              <a:lnSpc>
                <a:spcPct val="85000"/>
              </a:lnSpc>
              <a:spcBef>
                <a:spcPct val="15000"/>
              </a:spcBef>
            </a:pPr>
            <a:r>
              <a:rPr lang="en-US" altLang="zh-TW">
                <a:latin typeface="標楷體" pitchFamily="65" charset="-120"/>
                <a:ea typeface="標楷體" pitchFamily="65" charset="-120"/>
              </a:rPr>
              <a:t>4.</a:t>
            </a:r>
            <a:r>
              <a:rPr lang="zh-TW" altLang="en-US">
                <a:solidFill>
                  <a:srgbClr val="FF0000"/>
                </a:solidFill>
                <a:latin typeface="標楷體" pitchFamily="65" charset="-120"/>
                <a:ea typeface="標楷體" pitchFamily="65" charset="-120"/>
              </a:rPr>
              <a:t>我國廠商可供應者，應允許參與投標</a:t>
            </a:r>
            <a:r>
              <a:rPr lang="zh-TW" altLang="en-US">
                <a:latin typeface="標楷體" pitchFamily="65" charset="-120"/>
                <a:ea typeface="標楷體" pitchFamily="65" charset="-120"/>
              </a:rPr>
              <a:t>。</a:t>
            </a:r>
          </a:p>
          <a:p>
            <a:pPr lvl="2" algn="just">
              <a:lnSpc>
                <a:spcPct val="85000"/>
              </a:lnSpc>
              <a:spcBef>
                <a:spcPct val="15000"/>
              </a:spcBef>
            </a:pPr>
            <a:r>
              <a:rPr lang="en-US" altLang="zh-TW">
                <a:latin typeface="標楷體" pitchFamily="65" charset="-120"/>
                <a:ea typeface="標楷體" pitchFamily="65" charset="-120"/>
              </a:rPr>
              <a:t>5.</a:t>
            </a:r>
            <a:r>
              <a:rPr lang="zh-TW" altLang="en-US">
                <a:latin typeface="標楷體" pitchFamily="65" charset="-120"/>
                <a:ea typeface="標楷體" pitchFamily="65" charset="-120"/>
              </a:rPr>
              <a:t>產地涉及大陸地區者，應依臺灣地區與大陸地區人民關係條例之規定。</a:t>
            </a:r>
            <a:r>
              <a:rPr lang="zh-TW" altLang="en-US" sz="2000">
                <a:latin typeface="標楷體" pitchFamily="65" charset="-120"/>
                <a:ea typeface="標楷體" pitchFamily="65" charset="-12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928662" y="714356"/>
            <a:ext cx="7158037" cy="1412875"/>
          </a:xfrm>
        </p:spPr>
        <p:txBody>
          <a:bodyPr/>
          <a:lstStyle/>
          <a:p>
            <a:r>
              <a:rPr lang="zh-TW" altLang="en-US" dirty="0">
                <a:solidFill>
                  <a:schemeClr val="tx1"/>
                </a:solidFill>
                <a:effectLst/>
                <a:latin typeface="標楷體" pitchFamily="65" charset="-120"/>
                <a:ea typeface="標楷體" pitchFamily="65" charset="-120"/>
              </a:rPr>
              <a:t>大陸地區產品規定</a:t>
            </a:r>
          </a:p>
        </p:txBody>
      </p:sp>
      <p:sp>
        <p:nvSpPr>
          <p:cNvPr id="614403" name="Rectangle 3"/>
          <p:cNvSpPr>
            <a:spLocks noGrp="1" noChangeArrowheads="1"/>
          </p:cNvSpPr>
          <p:nvPr>
            <p:ph type="body" idx="1"/>
          </p:nvPr>
        </p:nvSpPr>
        <p:spPr>
          <a:xfrm>
            <a:off x="468313" y="1700213"/>
            <a:ext cx="8093075" cy="4824412"/>
          </a:xfrm>
        </p:spPr>
        <p:txBody>
          <a:bodyPr/>
          <a:lstStyle/>
          <a:p>
            <a:pPr>
              <a:lnSpc>
                <a:spcPct val="85000"/>
              </a:lnSpc>
              <a:buFont typeface="Wingdings" pitchFamily="2" charset="2"/>
              <a:buNone/>
            </a:pPr>
            <a:r>
              <a:rPr lang="zh-TW" altLang="en-US" sz="2400">
                <a:solidFill>
                  <a:srgbClr val="009900"/>
                </a:solidFill>
                <a:latin typeface="標楷體" pitchFamily="65" charset="-120"/>
                <a:ea typeface="標楷體" pitchFamily="65" charset="-120"/>
              </a:rPr>
              <a:t>工程會</a:t>
            </a:r>
            <a:r>
              <a:rPr lang="en-US" altLang="zh-TW" sz="2400">
                <a:solidFill>
                  <a:srgbClr val="009900"/>
                </a:solidFill>
                <a:latin typeface="標楷體" pitchFamily="65" charset="-120"/>
                <a:ea typeface="標楷體" pitchFamily="65" charset="-120"/>
              </a:rPr>
              <a:t>92</a:t>
            </a:r>
            <a:r>
              <a:rPr lang="zh-TW" altLang="en-US" sz="2400">
                <a:solidFill>
                  <a:srgbClr val="009900"/>
                </a:solidFill>
                <a:latin typeface="標楷體" pitchFamily="65" charset="-120"/>
                <a:ea typeface="標楷體" pitchFamily="65" charset="-120"/>
              </a:rPr>
              <a:t>年</a:t>
            </a:r>
            <a:r>
              <a:rPr lang="en-US" altLang="zh-TW" sz="2400">
                <a:solidFill>
                  <a:srgbClr val="009900"/>
                </a:solidFill>
                <a:latin typeface="標楷體" pitchFamily="65" charset="-120"/>
                <a:ea typeface="標楷體" pitchFamily="65" charset="-120"/>
              </a:rPr>
              <a:t>1</a:t>
            </a:r>
            <a:r>
              <a:rPr lang="zh-TW" altLang="en-US" sz="2400">
                <a:solidFill>
                  <a:srgbClr val="009900"/>
                </a:solidFill>
                <a:latin typeface="標楷體" pitchFamily="65" charset="-120"/>
                <a:ea typeface="標楷體" pitchFamily="65" charset="-120"/>
              </a:rPr>
              <a:t>月</a:t>
            </a:r>
            <a:r>
              <a:rPr lang="en-US" altLang="zh-TW" sz="2400">
                <a:solidFill>
                  <a:srgbClr val="009900"/>
                </a:solidFill>
                <a:latin typeface="標楷體" pitchFamily="65" charset="-120"/>
                <a:ea typeface="標楷體" pitchFamily="65" charset="-120"/>
              </a:rPr>
              <a:t>22 </a:t>
            </a:r>
            <a:r>
              <a:rPr lang="zh-TW" altLang="en-US" sz="2400">
                <a:solidFill>
                  <a:srgbClr val="009900"/>
                </a:solidFill>
                <a:latin typeface="標楷體" pitchFamily="65" charset="-120"/>
                <a:ea typeface="標楷體" pitchFamily="65" charset="-120"/>
              </a:rPr>
              <a:t>日</a:t>
            </a:r>
            <a:r>
              <a:rPr lang="en-US" altLang="zh-TW" sz="2400">
                <a:solidFill>
                  <a:srgbClr val="CC0000"/>
                </a:solidFill>
                <a:latin typeface="標楷體" pitchFamily="65" charset="-120"/>
                <a:ea typeface="標楷體" pitchFamily="65" charset="-120"/>
              </a:rPr>
              <a:t>-</a:t>
            </a:r>
            <a:r>
              <a:rPr lang="zh-TW" altLang="en-US" sz="2400">
                <a:solidFill>
                  <a:srgbClr val="CC0000"/>
                </a:solidFill>
                <a:latin typeface="標楷體" pitchFamily="65" charset="-120"/>
                <a:ea typeface="標楷體" pitchFamily="65" charset="-120"/>
              </a:rPr>
              <a:t>工程企字第</a:t>
            </a:r>
            <a:r>
              <a:rPr lang="en-US" altLang="zh-TW" sz="2400">
                <a:solidFill>
                  <a:srgbClr val="CC0000"/>
                </a:solidFill>
                <a:latin typeface="標楷體" pitchFamily="65" charset="-120"/>
                <a:ea typeface="標楷體" pitchFamily="65" charset="-120"/>
              </a:rPr>
              <a:t>09200032810</a:t>
            </a:r>
            <a:r>
              <a:rPr lang="zh-TW" altLang="en-US" sz="2400">
                <a:solidFill>
                  <a:srgbClr val="CC0000"/>
                </a:solidFill>
                <a:latin typeface="標楷體" pitchFamily="65" charset="-120"/>
                <a:ea typeface="標楷體" pitchFamily="65" charset="-120"/>
              </a:rPr>
              <a:t>號函</a:t>
            </a:r>
          </a:p>
          <a:p>
            <a:pPr algn="just">
              <a:lnSpc>
                <a:spcPct val="85000"/>
              </a:lnSpc>
              <a:buFont typeface="Wingdings" pitchFamily="2" charset="2"/>
              <a:buNone/>
            </a:pPr>
            <a:r>
              <a:rPr lang="zh-TW" altLang="en-US" sz="2400">
                <a:solidFill>
                  <a:srgbClr val="CC0000"/>
                </a:solidFill>
                <a:latin typeface="標楷體" pitchFamily="65" charset="-120"/>
                <a:ea typeface="標楷體" pitchFamily="65" charset="-120"/>
              </a:rPr>
              <a:t>「機關允許大陸地區廠商參與採購注意事項」</a:t>
            </a:r>
            <a:r>
              <a:rPr lang="en-US" altLang="zh-TW" sz="2400">
                <a:solidFill>
                  <a:srgbClr val="CC0000"/>
                </a:solidFill>
                <a:latin typeface="標楷體" pitchFamily="65" charset="-120"/>
                <a:ea typeface="標楷體" pitchFamily="65" charset="-120"/>
              </a:rPr>
              <a:t>(</a:t>
            </a:r>
            <a:r>
              <a:rPr lang="zh-TW" altLang="en-US" sz="2400">
                <a:solidFill>
                  <a:srgbClr val="CC0000"/>
                </a:solidFill>
                <a:latin typeface="標楷體" pitchFamily="65" charset="-120"/>
                <a:ea typeface="標楷體" pitchFamily="65" charset="-120"/>
              </a:rPr>
              <a:t>草案</a:t>
            </a:r>
            <a:r>
              <a:rPr lang="en-US" altLang="zh-TW" sz="2400">
                <a:solidFill>
                  <a:srgbClr val="CC0000"/>
                </a:solidFill>
                <a:latin typeface="標楷體" pitchFamily="65" charset="-120"/>
                <a:ea typeface="標楷體" pitchFamily="65" charset="-120"/>
              </a:rPr>
              <a:t>)</a:t>
            </a:r>
            <a:r>
              <a:rPr lang="zh-TW" altLang="en-US" sz="2400">
                <a:solidFill>
                  <a:srgbClr val="CC0000"/>
                </a:solidFill>
                <a:latin typeface="標楷體" pitchFamily="65" charset="-120"/>
                <a:ea typeface="標楷體" pitchFamily="65" charset="-120"/>
              </a:rPr>
              <a:t>會議紀錄 </a:t>
            </a:r>
          </a:p>
          <a:p>
            <a:pPr algn="just">
              <a:lnSpc>
                <a:spcPct val="85000"/>
              </a:lnSpc>
              <a:buFont typeface="Wingdings" pitchFamily="2" charset="2"/>
              <a:buNone/>
            </a:pPr>
            <a:r>
              <a:rPr lang="zh-TW" altLang="en-US" sz="2400">
                <a:solidFill>
                  <a:srgbClr val="CC0000"/>
                </a:solidFill>
                <a:latin typeface="標楷體" pitchFamily="65" charset="-120"/>
                <a:ea typeface="標楷體" pitchFamily="65" charset="-120"/>
              </a:rPr>
              <a:t>（一）機關辦理採購，除法令另有規定外，</a:t>
            </a:r>
            <a:r>
              <a:rPr lang="zh-TW" altLang="en-US" sz="2400">
                <a:solidFill>
                  <a:srgbClr val="0000FF"/>
                </a:solidFill>
                <a:latin typeface="標楷體" pitchFamily="65" charset="-120"/>
                <a:ea typeface="標楷體" pitchFamily="65" charset="-120"/>
              </a:rPr>
              <a:t>不得允許大陸地區廠商為投標廠商</a:t>
            </a:r>
            <a:r>
              <a:rPr lang="zh-TW" altLang="en-US" sz="2400">
                <a:solidFill>
                  <a:srgbClr val="CC0000"/>
                </a:solidFill>
                <a:latin typeface="標楷體" pitchFamily="65" charset="-120"/>
                <a:ea typeface="標楷體" pitchFamily="65" charset="-120"/>
              </a:rPr>
              <a:t>或政府採購法第</a:t>
            </a:r>
            <a:r>
              <a:rPr lang="en-US" altLang="zh-TW" sz="2400">
                <a:solidFill>
                  <a:srgbClr val="CC0000"/>
                </a:solidFill>
                <a:latin typeface="標楷體" pitchFamily="65" charset="-120"/>
                <a:ea typeface="標楷體" pitchFamily="65" charset="-120"/>
              </a:rPr>
              <a:t>67</a:t>
            </a:r>
            <a:r>
              <a:rPr lang="zh-TW" altLang="en-US" sz="2400">
                <a:solidFill>
                  <a:srgbClr val="CC0000"/>
                </a:solidFill>
                <a:latin typeface="標楷體" pitchFamily="65" charset="-120"/>
                <a:ea typeface="標楷體" pitchFamily="65" charset="-120"/>
              </a:rPr>
              <a:t>條第</a:t>
            </a:r>
            <a:r>
              <a:rPr lang="en-US" altLang="zh-TW" sz="2400">
                <a:solidFill>
                  <a:srgbClr val="CC0000"/>
                </a:solidFill>
                <a:latin typeface="標楷體" pitchFamily="65" charset="-120"/>
                <a:ea typeface="標楷體" pitchFamily="65" charset="-120"/>
              </a:rPr>
              <a:t>2</a:t>
            </a:r>
            <a:r>
              <a:rPr lang="zh-TW" altLang="en-US" sz="2400">
                <a:solidFill>
                  <a:srgbClr val="CC0000"/>
                </a:solidFill>
                <a:latin typeface="標楷體" pitchFamily="65" charset="-120"/>
                <a:ea typeface="標楷體" pitchFamily="65" charset="-120"/>
              </a:rPr>
              <a:t>項規定設定權利質權之分包廠商。 </a:t>
            </a:r>
          </a:p>
          <a:p>
            <a:pPr algn="just">
              <a:lnSpc>
                <a:spcPct val="85000"/>
              </a:lnSpc>
              <a:buFont typeface="Wingdings" pitchFamily="2" charset="2"/>
              <a:buNone/>
            </a:pPr>
            <a:r>
              <a:rPr lang="zh-TW" altLang="en-US" sz="2400">
                <a:solidFill>
                  <a:srgbClr val="CC0000"/>
                </a:solidFill>
                <a:latin typeface="標楷體" pitchFamily="65" charset="-120"/>
                <a:ea typeface="標楷體" pitchFamily="65" charset="-120"/>
              </a:rPr>
              <a:t>（二）機關辦理採購之標的，</a:t>
            </a:r>
            <a:r>
              <a:rPr lang="zh-TW" altLang="en-US" sz="2400">
                <a:solidFill>
                  <a:srgbClr val="0000FF"/>
                </a:solidFill>
                <a:latin typeface="標楷體" pitchFamily="65" charset="-120"/>
                <a:ea typeface="標楷體" pitchFamily="65" charset="-120"/>
              </a:rPr>
              <a:t>除招標文件允許廠商提供</a:t>
            </a:r>
            <a:r>
              <a:rPr lang="zh-TW" altLang="en-US" sz="2400">
                <a:solidFill>
                  <a:srgbClr val="CC0000"/>
                </a:solidFill>
                <a:latin typeface="標楷體" pitchFamily="65" charset="-120"/>
                <a:ea typeface="標楷體" pitchFamily="65" charset="-120"/>
              </a:rPr>
              <a:t>依條約、協定或法令得輸入或進入台灣地區之</a:t>
            </a:r>
            <a:r>
              <a:rPr lang="zh-TW" altLang="en-US" sz="2400">
                <a:solidFill>
                  <a:srgbClr val="0000FF"/>
                </a:solidFill>
                <a:latin typeface="標楷體" pitchFamily="65" charset="-120"/>
                <a:ea typeface="標楷體" pitchFamily="65" charset="-120"/>
              </a:rPr>
              <a:t>大陸地區財物或勞務者外</a:t>
            </a:r>
            <a:r>
              <a:rPr lang="zh-TW" altLang="en-US" sz="2400">
                <a:solidFill>
                  <a:srgbClr val="CC0000"/>
                </a:solidFill>
                <a:latin typeface="標楷體" pitchFamily="65" charset="-120"/>
                <a:ea typeface="標楷體" pitchFamily="65" charset="-120"/>
              </a:rPr>
              <a:t>，</a:t>
            </a:r>
            <a:r>
              <a:rPr lang="zh-TW" altLang="en-US" sz="2400">
                <a:solidFill>
                  <a:srgbClr val="009900"/>
                </a:solidFill>
                <a:latin typeface="標楷體" pitchFamily="65" charset="-120"/>
                <a:ea typeface="標楷體" pitchFamily="65" charset="-120"/>
              </a:rPr>
              <a:t>其原產地不得為大陸地區</a:t>
            </a:r>
            <a:r>
              <a:rPr lang="zh-TW" altLang="en-US" sz="2400">
                <a:solidFill>
                  <a:srgbClr val="CC0000"/>
                </a:solidFill>
                <a:latin typeface="標楷體" pitchFamily="65" charset="-120"/>
                <a:ea typeface="標楷體" pitchFamily="65" charset="-120"/>
              </a:rPr>
              <a:t>。 </a:t>
            </a:r>
          </a:p>
          <a:p>
            <a:pPr algn="just">
              <a:lnSpc>
                <a:spcPct val="85000"/>
              </a:lnSpc>
              <a:buFont typeface="Wingdings" pitchFamily="2" charset="2"/>
              <a:buNone/>
            </a:pPr>
            <a:r>
              <a:rPr lang="zh-TW" altLang="en-US" sz="2400">
                <a:solidFill>
                  <a:srgbClr val="CC0000"/>
                </a:solidFill>
                <a:latin typeface="標楷體" pitchFamily="65" charset="-120"/>
                <a:ea typeface="標楷體" pitchFamily="65" charset="-120"/>
              </a:rPr>
              <a:t>（三）廠商供應之標的涉及大陸地區財物或勞務者，其原產地之認定，準用「外國廠商參與非條約協定採購處理辦法」第</a:t>
            </a:r>
            <a:r>
              <a:rPr lang="en-US" altLang="zh-TW" sz="2400">
                <a:solidFill>
                  <a:srgbClr val="CC0000"/>
                </a:solidFill>
                <a:latin typeface="標楷體" pitchFamily="65" charset="-120"/>
                <a:ea typeface="標楷體" pitchFamily="65" charset="-120"/>
              </a:rPr>
              <a:t>4</a:t>
            </a:r>
            <a:r>
              <a:rPr lang="zh-TW" altLang="en-US" sz="2400">
                <a:solidFill>
                  <a:srgbClr val="CC0000"/>
                </a:solidFill>
                <a:latin typeface="標楷體" pitchFamily="65" charset="-120"/>
                <a:ea typeface="標楷體" pitchFamily="65" charset="-120"/>
              </a:rPr>
              <a:t>條第</a:t>
            </a:r>
            <a:r>
              <a:rPr lang="en-US" altLang="zh-TW" sz="2400">
                <a:solidFill>
                  <a:srgbClr val="CC0000"/>
                </a:solidFill>
                <a:latin typeface="標楷體" pitchFamily="65" charset="-120"/>
                <a:ea typeface="標楷體" pitchFamily="65" charset="-120"/>
              </a:rPr>
              <a:t>1</a:t>
            </a:r>
            <a:r>
              <a:rPr lang="zh-TW" altLang="en-US" sz="2400">
                <a:solidFill>
                  <a:srgbClr val="CC0000"/>
                </a:solidFill>
                <a:latin typeface="標楷體" pitchFamily="65" charset="-120"/>
                <a:ea typeface="標楷體" pitchFamily="65" charset="-120"/>
              </a:rPr>
              <a:t>項規定。</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71422"/>
            <a:ext cx="8229600" cy="1143000"/>
          </a:xfrm>
        </p:spPr>
        <p:txBody>
          <a:bodyPr/>
          <a:lstStyle/>
          <a:p>
            <a:r>
              <a:rPr lang="zh-TW" altLang="en-US" dirty="0" smtClean="0"/>
              <a:t>招標須知第</a:t>
            </a:r>
            <a:r>
              <a:rPr lang="en-US" altLang="zh-TW" dirty="0" smtClean="0"/>
              <a:t>13</a:t>
            </a:r>
            <a:r>
              <a:rPr lang="zh-TW" altLang="en-US" dirty="0" smtClean="0"/>
              <a:t>條</a:t>
            </a:r>
            <a:endParaRPr lang="zh-TW" altLang="en-US" dirty="0"/>
          </a:p>
        </p:txBody>
      </p:sp>
      <p:sp>
        <p:nvSpPr>
          <p:cNvPr id="3" name="內容版面配置區 2"/>
          <p:cNvSpPr>
            <a:spLocks noGrp="1"/>
          </p:cNvSpPr>
          <p:nvPr>
            <p:ph idx="1"/>
          </p:nvPr>
        </p:nvSpPr>
        <p:spPr>
          <a:xfrm>
            <a:off x="428596" y="1214422"/>
            <a:ext cx="8229600" cy="4530725"/>
          </a:xfrm>
        </p:spPr>
        <p:txBody>
          <a:bodyPr/>
          <a:lstStyle/>
          <a:p>
            <a:pPr marL="156846" indent="0">
              <a:buNone/>
            </a:pPr>
            <a:r>
              <a:rPr lang="en-US" altLang="zh-TW" sz="3200" dirty="0" smtClean="0"/>
              <a:t>■(2)</a:t>
            </a:r>
            <a:r>
              <a:rPr lang="zh-TW" altLang="en-US" sz="3200" dirty="0" smtClean="0"/>
              <a:t>不適用我國締結之條約或協定，外國廠商：</a:t>
            </a:r>
          </a:p>
          <a:p>
            <a:pPr marL="753745" lvl="2" indent="0">
              <a:buNone/>
            </a:pPr>
            <a:r>
              <a:rPr lang="en-US" altLang="zh-TW" sz="2400" dirty="0" smtClean="0"/>
              <a:t>■</a:t>
            </a:r>
            <a:r>
              <a:rPr lang="zh-TW" altLang="en-US" sz="2400" dirty="0" smtClean="0"/>
              <a:t>不可參與投標。我國廠商所供應財物或勞務之原產地須屬我國者。</a:t>
            </a:r>
          </a:p>
          <a:p>
            <a:pPr lvl="3">
              <a:buNone/>
            </a:pPr>
            <a:r>
              <a:rPr lang="zh-TW" altLang="en-US" dirty="0" smtClean="0">
                <a:sym typeface="Wingdings"/>
              </a:rPr>
              <a:t></a:t>
            </a:r>
            <a:r>
              <a:rPr lang="zh-TW" altLang="en-US" sz="2400" dirty="0" smtClean="0">
                <a:sym typeface="Wingdings"/>
              </a:rPr>
              <a:t>不可參與投標。但我國廠商所供應財物或勞務之原產地得為外國者</a:t>
            </a:r>
            <a:r>
              <a:rPr lang="en-US" altLang="zh-TW" sz="2400" dirty="0" smtClean="0">
                <a:sym typeface="Wingdings"/>
              </a:rPr>
              <a:t>(</a:t>
            </a:r>
            <a:r>
              <a:rPr lang="zh-TW" altLang="en-US" sz="2400" dirty="0" smtClean="0">
                <a:sym typeface="Wingdings"/>
              </a:rPr>
              <a:t>須一併列明國家或地區。機關如允許大陸地區廠商參與，須符合兩岸進口及貿易往來相關規定</a:t>
            </a:r>
            <a:r>
              <a:rPr lang="en-US" altLang="zh-TW" sz="2400" dirty="0" smtClean="0">
                <a:sym typeface="Wingdings"/>
              </a:rPr>
              <a:t>)</a:t>
            </a:r>
            <a:r>
              <a:rPr lang="zh-TW" altLang="en-US" sz="2400" dirty="0" smtClean="0">
                <a:sym typeface="Wingdings"/>
              </a:rPr>
              <a:t>。</a:t>
            </a:r>
          </a:p>
          <a:p>
            <a:pPr marL="156846" indent="0">
              <a:buNone/>
            </a:pPr>
            <a:r>
              <a:rPr lang="zh-TW" altLang="en-US" sz="2800" dirty="0" smtClean="0">
                <a:solidFill>
                  <a:srgbClr val="FF0000"/>
                </a:solidFill>
              </a:rPr>
              <a:t>選項是指要廠商所供應財物或勞務之原產地須屬我國者，一定要國產品。</a:t>
            </a:r>
            <a:endParaRPr lang="zh-TW" altLang="en-US" sz="28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35</a:t>
            </a:fld>
            <a:endParaRPr lang="en-US" altLang="zh-TW"/>
          </a:p>
        </p:txBody>
      </p:sp>
    </p:spTree>
    <p:extLst>
      <p:ext uri="{BB962C8B-B14F-4D97-AF65-F5344CB8AC3E}">
        <p14:creationId xmlns="" xmlns:p14="http://schemas.microsoft.com/office/powerpoint/2010/main" val="708902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招標須知第</a:t>
            </a:r>
            <a:r>
              <a:rPr lang="en-US" altLang="zh-TW" dirty="0" smtClean="0"/>
              <a:t>13</a:t>
            </a:r>
            <a:r>
              <a:rPr lang="zh-TW" altLang="en-US" dirty="0" smtClean="0"/>
              <a:t>條</a:t>
            </a:r>
            <a:endParaRPr lang="zh-TW" altLang="en-US" dirty="0"/>
          </a:p>
        </p:txBody>
      </p:sp>
      <p:sp>
        <p:nvSpPr>
          <p:cNvPr id="3" name="內容版面配置區 2"/>
          <p:cNvSpPr>
            <a:spLocks noGrp="1"/>
          </p:cNvSpPr>
          <p:nvPr>
            <p:ph idx="1"/>
          </p:nvPr>
        </p:nvSpPr>
        <p:spPr>
          <a:xfrm>
            <a:off x="466344" y="1847850"/>
            <a:ext cx="8229600" cy="4530725"/>
          </a:xfrm>
        </p:spPr>
        <p:txBody>
          <a:bodyPr/>
          <a:lstStyle/>
          <a:p>
            <a:pPr marL="156846" indent="0">
              <a:buNone/>
            </a:pPr>
            <a:r>
              <a:rPr lang="en-US" altLang="zh-TW" sz="3200" dirty="0" smtClean="0"/>
              <a:t>■(2)</a:t>
            </a:r>
            <a:r>
              <a:rPr lang="zh-TW" altLang="en-US" sz="3200" dirty="0" smtClean="0"/>
              <a:t>不適用我國締結之條約或協定，外國廠商：</a:t>
            </a:r>
          </a:p>
          <a:p>
            <a:pPr marL="753745" lvl="2" indent="0">
              <a:buNone/>
            </a:pPr>
            <a:r>
              <a:rPr lang="zh-TW" altLang="en-US" sz="2000" dirty="0" smtClean="0">
                <a:sym typeface="Wingdings"/>
              </a:rPr>
              <a:t></a:t>
            </a:r>
            <a:r>
              <a:rPr lang="zh-TW" altLang="en-US" sz="2400" dirty="0" smtClean="0"/>
              <a:t>不可參與投標。我國廠商所供應財物或勞務之原產地須屬我國者。</a:t>
            </a:r>
            <a:endParaRPr lang="en-US" altLang="zh-TW" sz="2400" dirty="0" smtClean="0"/>
          </a:p>
          <a:p>
            <a:pPr marL="753745" lvl="2" indent="0">
              <a:buNone/>
            </a:pPr>
            <a:r>
              <a:rPr lang="en-US" altLang="zh-TW" sz="2800" dirty="0" smtClean="0"/>
              <a:t>■</a:t>
            </a:r>
            <a:r>
              <a:rPr lang="zh-TW" altLang="en-US" sz="2400" dirty="0" smtClean="0">
                <a:sym typeface="Wingdings"/>
              </a:rPr>
              <a:t>不可參與投標。但我國廠商所供應財物或勞務之原產地得為外國者</a:t>
            </a:r>
            <a:r>
              <a:rPr lang="en-US" altLang="zh-TW" sz="2400" dirty="0" smtClean="0">
                <a:sym typeface="Wingdings"/>
              </a:rPr>
              <a:t>(</a:t>
            </a:r>
            <a:r>
              <a:rPr lang="zh-TW" altLang="en-US" sz="2400" dirty="0" smtClean="0">
                <a:solidFill>
                  <a:srgbClr val="0000FF"/>
                </a:solidFill>
                <a:sym typeface="Wingdings"/>
              </a:rPr>
              <a:t>國籍不限，機關不允許大陸地區廠商參與</a:t>
            </a:r>
            <a:r>
              <a:rPr lang="en-US" altLang="zh-TW" sz="2400" dirty="0" smtClean="0">
                <a:sym typeface="Wingdings"/>
              </a:rPr>
              <a:t>)</a:t>
            </a:r>
            <a:r>
              <a:rPr lang="zh-TW" altLang="en-US" sz="2400" dirty="0" smtClean="0">
                <a:sym typeface="Wingdings"/>
              </a:rPr>
              <a:t>。</a:t>
            </a:r>
          </a:p>
          <a:p>
            <a:pPr marL="156846" indent="0">
              <a:buNone/>
            </a:pPr>
            <a:r>
              <a:rPr lang="zh-TW" altLang="en-US" sz="2800" dirty="0" smtClean="0">
                <a:solidFill>
                  <a:srgbClr val="FF0000"/>
                </a:solidFill>
              </a:rPr>
              <a:t>選項是指要廠商所供應財物或勞務之原產地可以為外國產品，但不准中國大陸貨。</a:t>
            </a:r>
            <a:endParaRPr lang="zh-TW" altLang="en-US" sz="28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36</a:t>
            </a:fld>
            <a:endParaRPr lang="en-US" altLang="zh-TW"/>
          </a:p>
        </p:txBody>
      </p:sp>
    </p:spTree>
    <p:extLst>
      <p:ext uri="{BB962C8B-B14F-4D97-AF65-F5344CB8AC3E}">
        <p14:creationId xmlns="" xmlns:p14="http://schemas.microsoft.com/office/powerpoint/2010/main" val="3197516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招標須知第</a:t>
            </a:r>
            <a:r>
              <a:rPr lang="en-US" altLang="zh-TW" dirty="0" smtClean="0"/>
              <a:t>13</a:t>
            </a:r>
            <a:r>
              <a:rPr lang="zh-TW" altLang="en-US" dirty="0" smtClean="0"/>
              <a:t>條</a:t>
            </a:r>
            <a:endParaRPr lang="zh-TW" altLang="en-US" dirty="0"/>
          </a:p>
        </p:txBody>
      </p:sp>
      <p:sp>
        <p:nvSpPr>
          <p:cNvPr id="3" name="內容版面配置區 2"/>
          <p:cNvSpPr>
            <a:spLocks noGrp="1"/>
          </p:cNvSpPr>
          <p:nvPr>
            <p:ph idx="1"/>
          </p:nvPr>
        </p:nvSpPr>
        <p:spPr>
          <a:xfrm>
            <a:off x="475488" y="1847850"/>
            <a:ext cx="8229600" cy="4530725"/>
          </a:xfrm>
        </p:spPr>
        <p:txBody>
          <a:bodyPr/>
          <a:lstStyle/>
          <a:p>
            <a:pPr marL="156846" indent="0">
              <a:buNone/>
            </a:pPr>
            <a:r>
              <a:rPr lang="en-US" altLang="zh-TW" sz="3200" dirty="0" smtClean="0"/>
              <a:t>■(2)</a:t>
            </a:r>
            <a:r>
              <a:rPr lang="zh-TW" altLang="en-US" sz="3200" dirty="0" smtClean="0"/>
              <a:t>不適用我國締結之條約或協定，外國廠商：</a:t>
            </a:r>
          </a:p>
          <a:p>
            <a:pPr marL="753745" lvl="2" indent="0">
              <a:buNone/>
            </a:pPr>
            <a:r>
              <a:rPr lang="zh-TW" altLang="en-US" sz="2400" dirty="0" smtClean="0">
                <a:sym typeface="Wingdings"/>
              </a:rPr>
              <a:t></a:t>
            </a:r>
            <a:r>
              <a:rPr lang="zh-TW" altLang="en-US" sz="2400" dirty="0" smtClean="0"/>
              <a:t>不可參與投標。我國廠商所供應財物或勞務之原產地須屬我國者。</a:t>
            </a:r>
          </a:p>
          <a:p>
            <a:pPr lvl="3">
              <a:buNone/>
            </a:pPr>
            <a:r>
              <a:rPr lang="en-US" altLang="zh-TW" sz="2800" dirty="0" smtClean="0"/>
              <a:t>■</a:t>
            </a:r>
            <a:r>
              <a:rPr lang="zh-TW" altLang="en-US" sz="2400" dirty="0" smtClean="0">
                <a:sym typeface="Wingdings"/>
              </a:rPr>
              <a:t>不可參與投標。但我國廠商所供應財物或勞務之原產地得為外國者</a:t>
            </a:r>
            <a:r>
              <a:rPr lang="en-US" altLang="zh-TW" sz="2400" dirty="0" smtClean="0">
                <a:solidFill>
                  <a:srgbClr val="0000FF"/>
                </a:solidFill>
                <a:sym typeface="Wingdings"/>
              </a:rPr>
              <a:t>(</a:t>
            </a:r>
            <a:r>
              <a:rPr lang="zh-TW" altLang="en-US" sz="2400" dirty="0" smtClean="0">
                <a:solidFill>
                  <a:srgbClr val="0000FF"/>
                </a:solidFill>
                <a:sym typeface="Wingdings"/>
              </a:rPr>
              <a:t>不限國籍。機關允許大陸地區廠商參與，但須符合兩岸進口及貿易往來相關規定</a:t>
            </a:r>
            <a:r>
              <a:rPr lang="en-US" altLang="zh-TW" sz="2400" dirty="0" smtClean="0">
                <a:solidFill>
                  <a:srgbClr val="0000FF"/>
                </a:solidFill>
                <a:sym typeface="Wingdings"/>
              </a:rPr>
              <a:t>)</a:t>
            </a:r>
            <a:r>
              <a:rPr lang="zh-TW" altLang="en-US" sz="2400" dirty="0" smtClean="0">
                <a:solidFill>
                  <a:srgbClr val="0000FF"/>
                </a:solidFill>
                <a:sym typeface="Wingdings"/>
              </a:rPr>
              <a:t>。</a:t>
            </a:r>
            <a:endParaRPr lang="zh-TW" altLang="en-US" sz="2400" dirty="0" smtClean="0">
              <a:sym typeface="Wingdings"/>
            </a:endParaRPr>
          </a:p>
          <a:p>
            <a:pPr marL="156846" indent="0">
              <a:buNone/>
            </a:pPr>
            <a:r>
              <a:rPr lang="zh-TW" altLang="en-US" sz="2800" dirty="0" smtClean="0">
                <a:solidFill>
                  <a:srgbClr val="FF0000"/>
                </a:solidFill>
              </a:rPr>
              <a:t>選項是指要廠商所供應財物或勞務之原產地可以為外國產品，中國大陸貨也可以。</a:t>
            </a:r>
            <a:endParaRPr lang="zh-TW" altLang="en-US" sz="28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37</a:t>
            </a:fld>
            <a:endParaRPr lang="en-US" altLang="zh-TW"/>
          </a:p>
        </p:txBody>
      </p:sp>
    </p:spTree>
    <p:extLst>
      <p:ext uri="{BB962C8B-B14F-4D97-AF65-F5344CB8AC3E}">
        <p14:creationId xmlns="" xmlns:p14="http://schemas.microsoft.com/office/powerpoint/2010/main" val="902246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500034" y="857232"/>
            <a:ext cx="8229600" cy="703262"/>
          </a:xfrm>
        </p:spPr>
        <p:txBody>
          <a:bodyPr/>
          <a:lstStyle/>
          <a:p>
            <a:pPr algn="ctr">
              <a:defRPr/>
            </a:pPr>
            <a:r>
              <a:rPr lang="zh-TW" altLang="en-US" b="1" kern="1200" dirty="0" smtClean="0">
                <a:solidFill>
                  <a:srgbClr val="030387"/>
                </a:solidFill>
                <a:latin typeface="標楷體" pitchFamily="65" charset="-120"/>
                <a:ea typeface="標楷體" pitchFamily="65" charset="-120"/>
              </a:rPr>
              <a:t>簽約履約注意事項</a:t>
            </a:r>
          </a:p>
        </p:txBody>
      </p:sp>
      <p:sp>
        <p:nvSpPr>
          <p:cNvPr id="23555" name="內容版面配置區 2"/>
          <p:cNvSpPr>
            <a:spLocks noGrp="1"/>
          </p:cNvSpPr>
          <p:nvPr>
            <p:ph idx="1"/>
          </p:nvPr>
        </p:nvSpPr>
        <p:spPr>
          <a:xfrm>
            <a:off x="428596" y="1714488"/>
            <a:ext cx="8229600" cy="4824412"/>
          </a:xfrm>
        </p:spPr>
        <p:txBody>
          <a:bodyPr/>
          <a:lstStyle/>
          <a:p>
            <a:r>
              <a:rPr lang="zh-TW" altLang="en-US" sz="2800" dirty="0" smtClean="0">
                <a:latin typeface="標楷體" pitchFamily="65" charset="-120"/>
                <a:ea typeface="標楷體" pitchFamily="65" charset="-120"/>
              </a:rPr>
              <a:t>收取履約保證金，簽訂契約</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注意</a:t>
            </a:r>
            <a:r>
              <a:rPr lang="zh-TW" altLang="en-US" sz="2800" b="1" dirty="0" smtClean="0">
                <a:solidFill>
                  <a:srgbClr val="0000FF"/>
                </a:solidFill>
                <a:ea typeface="標楷體" pitchFamily="65" charset="-120"/>
              </a:rPr>
              <a:t>期限</a:t>
            </a:r>
            <a:endParaRPr lang="en-US" altLang="zh-TW" sz="2800" b="1" dirty="0" smtClean="0">
              <a:solidFill>
                <a:srgbClr val="0000FF"/>
              </a:solidFill>
              <a:ea typeface="標楷體" pitchFamily="65" charset="-120"/>
            </a:endParaRPr>
          </a:p>
          <a:p>
            <a:r>
              <a:rPr lang="zh-TW" altLang="en-US" sz="2800" dirty="0" smtClean="0">
                <a:latin typeface="標楷體" pitchFamily="65" charset="-120"/>
                <a:ea typeface="標楷體" pitchFamily="65" charset="-120"/>
              </a:rPr>
              <a:t>施工前即召開工地會議</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強調</a:t>
            </a:r>
            <a:r>
              <a:rPr lang="zh-TW" altLang="en-US" sz="2600" b="1" dirty="0" smtClean="0">
                <a:solidFill>
                  <a:srgbClr val="800000"/>
                </a:solidFill>
                <a:latin typeface="標楷體" pitchFamily="65" charset="-120"/>
                <a:ea typeface="標楷體" pitchFamily="65" charset="-120"/>
              </a:rPr>
              <a:t>安全</a:t>
            </a:r>
            <a:r>
              <a:rPr lang="zh-TW" altLang="en-US" sz="2800" dirty="0" smtClean="0">
                <a:latin typeface="標楷體" pitchFamily="65" charset="-120"/>
                <a:ea typeface="標楷體" pitchFamily="65" charset="-120"/>
              </a:rPr>
              <a:t>、</a:t>
            </a:r>
            <a:r>
              <a:rPr lang="zh-TW" altLang="en-US" sz="2600" b="1" dirty="0" smtClean="0">
                <a:solidFill>
                  <a:srgbClr val="800000"/>
                </a:solidFill>
                <a:latin typeface="標楷體" pitchFamily="65" charset="-120"/>
                <a:ea typeface="標楷體" pitchFamily="65" charset="-120"/>
              </a:rPr>
              <a:t>品質</a:t>
            </a:r>
            <a:r>
              <a:rPr lang="zh-TW" altLang="en-US" sz="2800" dirty="0" smtClean="0">
                <a:latin typeface="標楷體" pitchFamily="65" charset="-120"/>
                <a:ea typeface="標楷體" pitchFamily="65" charset="-120"/>
              </a:rPr>
              <a:t>及</a:t>
            </a:r>
            <a:r>
              <a:rPr lang="zh-TW" altLang="en-US" sz="2600" b="1" dirty="0" smtClean="0">
                <a:solidFill>
                  <a:srgbClr val="800000"/>
                </a:solidFill>
                <a:latin typeface="標楷體" pitchFamily="65" charset="-120"/>
                <a:ea typeface="標楷體" pitchFamily="65" charset="-120"/>
              </a:rPr>
              <a:t>工期</a:t>
            </a:r>
            <a:endParaRPr lang="en-US" altLang="zh-TW" sz="2600" b="1" dirty="0" smtClean="0">
              <a:solidFill>
                <a:srgbClr val="800000"/>
              </a:solidFill>
              <a:latin typeface="標楷體" pitchFamily="65" charset="-120"/>
              <a:ea typeface="標楷體" pitchFamily="65" charset="-120"/>
            </a:endParaRPr>
          </a:p>
          <a:p>
            <a:r>
              <a:rPr lang="zh-TW" altLang="en-US" sz="2800" dirty="0" smtClean="0">
                <a:latin typeface="標楷體" pitchFamily="65" charset="-120"/>
                <a:ea typeface="標楷體" pitchFamily="65" charset="-120"/>
              </a:rPr>
              <a:t>履約施工期間</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學校不定期督導並委請</a:t>
            </a:r>
            <a:r>
              <a:rPr lang="zh-TW" altLang="en-US" sz="2800" b="1" dirty="0" smtClean="0">
                <a:solidFill>
                  <a:srgbClr val="0000FF"/>
                </a:solidFill>
                <a:ea typeface="標楷體" pitchFamily="65" charset="-120"/>
              </a:rPr>
              <a:t>監造單位</a:t>
            </a:r>
            <a:r>
              <a:rPr lang="zh-TW" altLang="en-US" sz="2800" dirty="0" smtClean="0">
                <a:latin typeface="標楷體" pitchFamily="65" charset="-120"/>
                <a:ea typeface="標楷體" pitchFamily="65" charset="-120"/>
              </a:rPr>
              <a:t>嚴格把關</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如</a:t>
            </a:r>
            <a:r>
              <a:rPr lang="zh-TW" altLang="en-US" sz="2600" b="1" dirty="0" smtClean="0">
                <a:solidFill>
                  <a:srgbClr val="800000"/>
                </a:solidFill>
                <a:latin typeface="標楷體" pitchFamily="65" charset="-120"/>
                <a:ea typeface="標楷體" pitchFamily="65" charset="-120"/>
              </a:rPr>
              <a:t>材料送審</a:t>
            </a:r>
            <a:r>
              <a:rPr lang="zh-TW" altLang="en-US" sz="2800" dirty="0" smtClean="0">
                <a:latin typeface="標楷體" pitchFamily="65" charset="-120"/>
                <a:ea typeface="標楷體" pitchFamily="65" charset="-120"/>
              </a:rPr>
              <a:t>、</a:t>
            </a:r>
            <a:r>
              <a:rPr lang="zh-TW" altLang="en-US" sz="2600" b="1" dirty="0" smtClean="0">
                <a:solidFill>
                  <a:srgbClr val="800000"/>
                </a:solidFill>
                <a:latin typeface="標楷體" pitchFamily="65" charset="-120"/>
                <a:ea typeface="標楷體" pitchFamily="65" charset="-120"/>
              </a:rPr>
              <a:t>工程查驗</a:t>
            </a:r>
            <a:r>
              <a:rPr lang="zh-TW" altLang="en-US" sz="2800" dirty="0" smtClean="0">
                <a:latin typeface="標楷體" pitchFamily="65" charset="-120"/>
                <a:ea typeface="標楷體" pitchFamily="65" charset="-120"/>
              </a:rPr>
              <a:t>或訂定</a:t>
            </a:r>
            <a:r>
              <a:rPr lang="zh-TW" altLang="en-US" sz="2600" b="1" dirty="0" smtClean="0">
                <a:solidFill>
                  <a:srgbClr val="800000"/>
                </a:solidFill>
                <a:latin typeface="標楷體" pitchFamily="65" charset="-120"/>
                <a:ea typeface="標楷體" pitchFamily="65" charset="-120"/>
              </a:rPr>
              <a:t>檢驗停留點</a:t>
            </a:r>
            <a:r>
              <a:rPr lang="zh-TW" altLang="en-US" sz="2800" dirty="0" smtClean="0">
                <a:latin typeface="標楷體" pitchFamily="65" charset="-120"/>
                <a:ea typeface="標楷體" pitchFamily="65" charset="-120"/>
              </a:rPr>
              <a:t>等</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確保工程品質</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履約爭議</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召開工地會議、停工、辦理變更設計、復工 </a:t>
            </a:r>
            <a:r>
              <a:rPr lang="en-US" altLang="zh-TW" sz="2800" dirty="0" smtClean="0">
                <a:latin typeface="標楷體" pitchFamily="65" charset="-120"/>
                <a:ea typeface="標楷體" pitchFamily="65" charset="-120"/>
              </a:rPr>
              <a:t>(</a:t>
            </a:r>
            <a:r>
              <a:rPr lang="zh-TW" altLang="en-US" sz="2800" b="1" dirty="0" smtClean="0">
                <a:solidFill>
                  <a:srgbClr val="0000FF"/>
                </a:solidFill>
                <a:ea typeface="標楷體" pitchFamily="65" charset="-120"/>
              </a:rPr>
              <a:t>依</a:t>
            </a:r>
            <a:r>
              <a:rPr lang="zh-TW" altLang="en-US" sz="2800" b="1" u="sng" dirty="0" smtClean="0">
                <a:solidFill>
                  <a:srgbClr val="0000FF"/>
                </a:solidFill>
                <a:ea typeface="標楷體" pitchFamily="65" charset="-120"/>
              </a:rPr>
              <a:t>契約規定</a:t>
            </a:r>
            <a:r>
              <a:rPr lang="zh-TW" altLang="en-US" sz="2800" b="1" dirty="0" smtClean="0">
                <a:solidFill>
                  <a:srgbClr val="0000FF"/>
                </a:solidFill>
                <a:ea typeface="標楷體" pitchFamily="65" charset="-120"/>
              </a:rPr>
              <a:t>辦理</a:t>
            </a:r>
            <a:r>
              <a:rPr lang="en-US" altLang="zh-TW" sz="2800" dirty="0" smtClean="0">
                <a:latin typeface="標楷體" pitchFamily="65" charset="-120"/>
                <a:ea typeface="標楷體" pitchFamily="65" charset="-120"/>
              </a:rPr>
              <a:t>)</a:t>
            </a:r>
          </a:p>
          <a:p>
            <a:r>
              <a:rPr lang="zh-TW" altLang="en-US" sz="2600" dirty="0" smtClean="0">
                <a:latin typeface="標楷體" pitchFamily="65" charset="-120"/>
                <a:ea typeface="標楷體" pitchFamily="65" charset="-120"/>
              </a:rPr>
              <a:t>完工驗收，辦理結算</a:t>
            </a: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必要時得辦理</a:t>
            </a:r>
            <a:r>
              <a:rPr lang="zh-TW" altLang="en-US" sz="2600" b="1" u="sng" dirty="0" smtClean="0">
                <a:solidFill>
                  <a:srgbClr val="800000"/>
                </a:solidFill>
                <a:latin typeface="標楷體" pitchFamily="65" charset="-120"/>
                <a:ea typeface="標楷體" pitchFamily="65" charset="-120"/>
              </a:rPr>
              <a:t>減價收受</a:t>
            </a:r>
            <a:r>
              <a:rPr lang="zh-TW" altLang="en-US" sz="2600" dirty="0" smtClean="0">
                <a:latin typeface="標楷體" pitchFamily="65" charset="-120"/>
                <a:ea typeface="標楷體" pitchFamily="65" charset="-120"/>
              </a:rPr>
              <a:t>並收取</a:t>
            </a:r>
            <a:r>
              <a:rPr lang="zh-TW" altLang="en-US" sz="2600" b="1" dirty="0" smtClean="0">
                <a:solidFill>
                  <a:srgbClr val="800000"/>
                </a:solidFill>
                <a:latin typeface="標楷體" pitchFamily="65" charset="-120"/>
                <a:ea typeface="標楷體" pitchFamily="65" charset="-120"/>
              </a:rPr>
              <a:t>罰款</a:t>
            </a:r>
            <a:r>
              <a:rPr lang="en-US" altLang="zh-TW" sz="2600" dirty="0" smtClean="0">
                <a:latin typeface="標楷體" pitchFamily="65" charset="-120"/>
                <a:ea typeface="標楷體" pitchFamily="65" charset="-120"/>
              </a:rPr>
              <a:t>)</a:t>
            </a:r>
            <a:endParaRPr lang="zh-TW" altLang="en-US" sz="2600"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BFFDE143-E83A-4828-9FC4-8B71E83CDCE2}" type="slidenum">
              <a:rPr lang="en-US" altLang="zh-TW" smtClean="0"/>
              <a:pPr>
                <a:defRPr/>
              </a:pPr>
              <a:t>38</a:t>
            </a:fld>
            <a:endParaRPr lang="en-US" altLang="zh-TW"/>
          </a:p>
        </p:txBody>
      </p:sp>
    </p:spTree>
    <p:extLst>
      <p:ext uri="{BB962C8B-B14F-4D97-AF65-F5344CB8AC3E}">
        <p14:creationId xmlns="" xmlns:p14="http://schemas.microsoft.com/office/powerpoint/2010/main" val="15500972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4"/>
          <p:cNvSpPr>
            <a:spLocks noGrp="1"/>
          </p:cNvSpPr>
          <p:nvPr>
            <p:ph type="sldNum" sz="quarter" idx="12"/>
          </p:nvPr>
        </p:nvSpPr>
        <p:spPr/>
        <p:txBody>
          <a:bodyPr/>
          <a:lstStyle/>
          <a:p>
            <a:pPr>
              <a:defRPr/>
            </a:pPr>
            <a:fld id="{A41D2F42-64A7-4022-B292-F1E38D314501}" type="slidenum">
              <a:rPr lang="zh-TW" altLang="en-US"/>
              <a:pPr>
                <a:defRPr/>
              </a:pPr>
              <a:t>39</a:t>
            </a:fld>
            <a:endParaRPr lang="en-US" altLang="zh-TW"/>
          </a:p>
        </p:txBody>
      </p:sp>
      <p:sp>
        <p:nvSpPr>
          <p:cNvPr id="37891" name="Rectangle 2"/>
          <p:cNvSpPr>
            <a:spLocks noGrp="1" noChangeArrowheads="1"/>
          </p:cNvSpPr>
          <p:nvPr>
            <p:ph type="title"/>
          </p:nvPr>
        </p:nvSpPr>
        <p:spPr>
          <a:xfrm>
            <a:off x="674688" y="438150"/>
            <a:ext cx="7793037" cy="974725"/>
          </a:xfrm>
        </p:spPr>
        <p:txBody>
          <a:bodyPr/>
          <a:lstStyle/>
          <a:p>
            <a:pPr eaLnBrk="1" hangingPunct="1"/>
            <a:r>
              <a:rPr lang="zh-TW" altLang="en-US" smtClean="0">
                <a:latin typeface="標楷體" pitchFamily="65" charset="-120"/>
                <a:ea typeface="標楷體" pitchFamily="65" charset="-120"/>
              </a:rPr>
              <a:t>受理廠商請求釋疑及處置</a:t>
            </a:r>
            <a:endParaRPr lang="en-US" altLang="zh-TW" smtClean="0">
              <a:latin typeface="標楷體" pitchFamily="65" charset="-120"/>
              <a:ea typeface="標楷體" pitchFamily="65" charset="-120"/>
            </a:endParaRPr>
          </a:p>
        </p:txBody>
      </p:sp>
      <p:sp>
        <p:nvSpPr>
          <p:cNvPr id="37892" name="Rectangle 3"/>
          <p:cNvSpPr>
            <a:spLocks noChangeArrowheads="1"/>
          </p:cNvSpPr>
          <p:nvPr/>
        </p:nvSpPr>
        <p:spPr bwMode="auto">
          <a:xfrm>
            <a:off x="685800" y="1733550"/>
            <a:ext cx="8153400" cy="4362450"/>
          </a:xfrm>
          <a:prstGeom prst="rect">
            <a:avLst/>
          </a:prstGeom>
          <a:noFill/>
          <a:ln w="9525">
            <a:noFill/>
            <a:miter lim="800000"/>
            <a:headEnd/>
            <a:tailEnd/>
          </a:ln>
        </p:spPr>
        <p:txBody>
          <a:bodyPr/>
          <a:lstStyle/>
          <a:p>
            <a:pPr marL="533400" indent="-533400">
              <a:lnSpc>
                <a:spcPct val="90000"/>
              </a:lnSpc>
              <a:spcBef>
                <a:spcPct val="50000"/>
              </a:spcBef>
              <a:buSzPct val="120000"/>
              <a:buFontTx/>
              <a:buAutoNum type="arabicPeriod"/>
            </a:pPr>
            <a:r>
              <a:rPr lang="zh-TW" altLang="en-US" sz="3200" dirty="0"/>
              <a:t>先確認係疑義或異議。</a:t>
            </a:r>
          </a:p>
          <a:p>
            <a:pPr marL="533400" indent="-533400">
              <a:lnSpc>
                <a:spcPct val="90000"/>
              </a:lnSpc>
              <a:spcBef>
                <a:spcPct val="50000"/>
              </a:spcBef>
              <a:buSzPct val="120000"/>
              <a:buFontTx/>
              <a:buAutoNum type="arabicPeriod"/>
            </a:pPr>
            <a:r>
              <a:rPr lang="zh-TW" altLang="en-US" sz="3200" dirty="0"/>
              <a:t>應注意請求及答復釋疑期限。</a:t>
            </a:r>
          </a:p>
          <a:p>
            <a:pPr marL="533400" indent="-533400">
              <a:lnSpc>
                <a:spcPct val="90000"/>
              </a:lnSpc>
              <a:spcBef>
                <a:spcPct val="50000"/>
              </a:spcBef>
              <a:buSzPct val="120000"/>
              <a:buFontTx/>
              <a:buAutoNum type="arabicPeriod"/>
            </a:pPr>
            <a:r>
              <a:rPr lang="zh-TW" altLang="en-US" sz="3200" dirty="0"/>
              <a:t>應以書面為之。（避免以電話或口頭為之）</a:t>
            </a:r>
          </a:p>
          <a:p>
            <a:pPr marL="533400" indent="-533400">
              <a:lnSpc>
                <a:spcPct val="90000"/>
              </a:lnSpc>
              <a:spcBef>
                <a:spcPct val="50000"/>
              </a:spcBef>
              <a:buSzPct val="120000"/>
              <a:buFontTx/>
              <a:buAutoNum type="arabicPeriod"/>
            </a:pPr>
            <a:r>
              <a:rPr lang="zh-TW" altLang="en-US" sz="3200" dirty="0"/>
              <a:t>涉及變更補充招標文件內容者，應另行公告，並視需要延長等標期。</a:t>
            </a:r>
          </a:p>
          <a:p>
            <a:pPr marL="533400" indent="-533400">
              <a:lnSpc>
                <a:spcPct val="90000"/>
              </a:lnSpc>
              <a:spcBef>
                <a:spcPct val="50000"/>
              </a:spcBef>
              <a:buSzPct val="120000"/>
              <a:buFontTx/>
              <a:buAutoNum type="arabicPeriod"/>
            </a:pPr>
            <a:endParaRPr lang="zh-TW" altLang="en-US" sz="3200" dirty="0"/>
          </a:p>
        </p:txBody>
      </p:sp>
    </p:spTree>
    <p:extLst>
      <p:ext uri="{BB962C8B-B14F-4D97-AF65-F5344CB8AC3E}">
        <p14:creationId xmlns="" xmlns:p14="http://schemas.microsoft.com/office/powerpoint/2010/main" val="305349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9138" y="50413"/>
            <a:ext cx="8229600" cy="1143000"/>
          </a:xfrm>
        </p:spPr>
        <p:txBody>
          <a:bodyPr/>
          <a:lstStyle/>
          <a:p>
            <a:pPr algn="ctr"/>
            <a:r>
              <a:rPr lang="zh-TW" altLang="en-US" sz="4400" dirty="0" smtClean="0"/>
              <a:t>教育局幼兒園專案實地會勘</a:t>
            </a:r>
            <a:endParaRPr lang="zh-TW" altLang="en-US" sz="4400" dirty="0"/>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4</a:t>
            </a:fld>
            <a:endParaRPr lang="en-US" altLang="zh-TW"/>
          </a:p>
        </p:txBody>
      </p:sp>
      <p:pic>
        <p:nvPicPr>
          <p:cNvPr id="240642" name="Picture 2" descr="H:\1050729參加教育部總務諮詢輔導團分享\105年度幼兒園審查會勘照片105.1.14\德高附幼-李英昭主任、張佳伶主任、李興鎵主任及李添旺校長\20160114德高國小_2917.jpg"/>
          <p:cNvPicPr>
            <a:picLocks noGrp="1" noChangeAspect="1" noChangeArrowheads="1"/>
          </p:cNvPicPr>
          <p:nvPr>
            <p:ph idx="1"/>
          </p:nvPr>
        </p:nvPicPr>
        <p:blipFill>
          <a:blip r:embed="rId2"/>
          <a:srcRect/>
          <a:stretch>
            <a:fillRect/>
          </a:stretch>
        </p:blipFill>
        <p:spPr bwMode="auto">
          <a:xfrm>
            <a:off x="428597" y="1188704"/>
            <a:ext cx="4857784" cy="3150169"/>
          </a:xfrm>
          <a:prstGeom prst="rect">
            <a:avLst/>
          </a:prstGeom>
          <a:noFill/>
        </p:spPr>
      </p:pic>
      <p:pic>
        <p:nvPicPr>
          <p:cNvPr id="240643" name="Picture 3" descr="H:\1050729參加教育部總務諮詢輔導團分享\105年度幼兒園審查會勘照片105.1.14\紀安及隆田附幼-陳金松主任及呂志忠校長\20160114麻豆紀安及隆田_6108.jpg"/>
          <p:cNvPicPr>
            <a:picLocks noChangeAspect="1" noChangeArrowheads="1"/>
          </p:cNvPicPr>
          <p:nvPr/>
        </p:nvPicPr>
        <p:blipFill>
          <a:blip r:embed="rId3"/>
          <a:srcRect/>
          <a:stretch>
            <a:fillRect/>
          </a:stretch>
        </p:blipFill>
        <p:spPr bwMode="auto">
          <a:xfrm>
            <a:off x="4000496" y="3286124"/>
            <a:ext cx="4857784" cy="3099740"/>
          </a:xfrm>
          <a:prstGeom prst="rect">
            <a:avLst/>
          </a:prstGeom>
          <a:noFill/>
        </p:spPr>
      </p:pic>
    </p:spTree>
    <p:extLst>
      <p:ext uri="{BB962C8B-B14F-4D97-AF65-F5344CB8AC3E}">
        <p14:creationId xmlns="" xmlns:p14="http://schemas.microsoft.com/office/powerpoint/2010/main" val="4276120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5493B8EF-5A32-4B05-84C1-B755852312B3}" type="slidenum">
              <a:rPr lang="en-US" altLang="zh-TW"/>
              <a:pPr>
                <a:defRPr/>
              </a:pPr>
              <a:t>40</a:t>
            </a:fld>
            <a:endParaRPr lang="en-US" altLang="zh-TW"/>
          </a:p>
        </p:txBody>
      </p:sp>
      <p:sp>
        <p:nvSpPr>
          <p:cNvPr id="45059" name="Rectangle 2"/>
          <p:cNvSpPr>
            <a:spLocks noGrp="1" noChangeArrowheads="1"/>
          </p:cNvSpPr>
          <p:nvPr>
            <p:ph type="title"/>
          </p:nvPr>
        </p:nvSpPr>
        <p:spPr>
          <a:xfrm>
            <a:off x="457200" y="544513"/>
            <a:ext cx="8229600" cy="606425"/>
          </a:xfrm>
        </p:spPr>
        <p:txBody>
          <a:bodyPr/>
          <a:lstStyle/>
          <a:p>
            <a:pPr eaLnBrk="1" hangingPunct="1"/>
            <a:r>
              <a:rPr lang="zh-TW" altLang="en-US" b="1" smtClean="0">
                <a:solidFill>
                  <a:srgbClr val="FF0000"/>
                </a:solidFill>
                <a:ea typeface="標楷體" pitchFamily="65" charset="-120"/>
              </a:rPr>
              <a:t>注意事項</a:t>
            </a:r>
          </a:p>
        </p:txBody>
      </p:sp>
      <p:sp>
        <p:nvSpPr>
          <p:cNvPr id="45060" name="Rectangle 3"/>
          <p:cNvSpPr>
            <a:spLocks noGrp="1" noChangeArrowheads="1"/>
          </p:cNvSpPr>
          <p:nvPr>
            <p:ph type="body" idx="1"/>
          </p:nvPr>
        </p:nvSpPr>
        <p:spPr>
          <a:xfrm>
            <a:off x="500034" y="1341438"/>
            <a:ext cx="8215341" cy="4843462"/>
          </a:xfrm>
        </p:spPr>
        <p:txBody>
          <a:bodyPr/>
          <a:lstStyle/>
          <a:p>
            <a:pPr eaLnBrk="1" hangingPunct="1">
              <a:lnSpc>
                <a:spcPct val="120000"/>
              </a:lnSpc>
              <a:spcBef>
                <a:spcPts val="300"/>
              </a:spcBef>
            </a:pPr>
            <a:r>
              <a:rPr lang="zh-TW" altLang="en-US" sz="2800" b="1" dirty="0" smtClean="0">
                <a:ea typeface="標楷體" pitchFamily="65" charset="-120"/>
              </a:rPr>
              <a:t>核定經費被砍</a:t>
            </a:r>
            <a:r>
              <a:rPr lang="en-US" altLang="zh-TW" sz="2800" b="1" dirty="0" smtClean="0">
                <a:ea typeface="標楷體" pitchFamily="65" charset="-120"/>
              </a:rPr>
              <a:t>—</a:t>
            </a:r>
            <a:r>
              <a:rPr lang="zh-TW" altLang="en-US" sz="2800" b="1" dirty="0" smtClean="0">
                <a:ea typeface="標楷體" pitchFamily="65" charset="-120"/>
              </a:rPr>
              <a:t>可以調整整個項目採購預算</a:t>
            </a:r>
            <a:r>
              <a:rPr lang="en-US" altLang="zh-TW" sz="2800" b="1" dirty="0" smtClean="0">
                <a:ea typeface="標楷體" pitchFamily="65" charset="-120"/>
              </a:rPr>
              <a:t>?</a:t>
            </a:r>
            <a:r>
              <a:rPr lang="en-US" altLang="zh-TW" sz="2800" b="1" dirty="0" smtClean="0">
                <a:solidFill>
                  <a:srgbClr val="FF33CC"/>
                </a:solidFill>
                <a:ea typeface="標楷體" pitchFamily="65" charset="-120"/>
              </a:rPr>
              <a:t>Y</a:t>
            </a:r>
          </a:p>
          <a:p>
            <a:pPr eaLnBrk="1" hangingPunct="1">
              <a:lnSpc>
                <a:spcPct val="120000"/>
              </a:lnSpc>
              <a:spcBef>
                <a:spcPts val="300"/>
              </a:spcBef>
            </a:pPr>
            <a:r>
              <a:rPr lang="zh-TW" altLang="en-US" sz="2800" b="1" dirty="0" smtClean="0">
                <a:ea typeface="標楷體" pitchFamily="65" charset="-120"/>
              </a:rPr>
              <a:t>經費如果不足</a:t>
            </a:r>
            <a:r>
              <a:rPr lang="en-US" altLang="zh-TW" sz="2800" b="1" dirty="0" smtClean="0">
                <a:ea typeface="標楷體" pitchFamily="65" charset="-120"/>
              </a:rPr>
              <a:t>—</a:t>
            </a:r>
            <a:r>
              <a:rPr lang="zh-TW" altLang="en-US" sz="2800" b="1" dirty="0" smtClean="0">
                <a:ea typeface="標楷體" pitchFamily="65" charset="-120"/>
              </a:rPr>
              <a:t>可以自行減少採購數量或面積</a:t>
            </a:r>
            <a:r>
              <a:rPr lang="en-US" altLang="zh-TW" sz="2800" b="1" dirty="0" smtClean="0">
                <a:ea typeface="標楷體" pitchFamily="65" charset="-120"/>
              </a:rPr>
              <a:t>?</a:t>
            </a:r>
            <a:r>
              <a:rPr lang="en-US" altLang="zh-TW" sz="2800" b="1" dirty="0" smtClean="0">
                <a:solidFill>
                  <a:srgbClr val="FF33CC"/>
                </a:solidFill>
                <a:ea typeface="標楷體" pitchFamily="65" charset="-120"/>
              </a:rPr>
              <a:t>N</a:t>
            </a:r>
          </a:p>
          <a:p>
            <a:pPr eaLnBrk="1" hangingPunct="1">
              <a:lnSpc>
                <a:spcPct val="120000"/>
              </a:lnSpc>
              <a:spcBef>
                <a:spcPts val="300"/>
              </a:spcBef>
            </a:pPr>
            <a:r>
              <a:rPr lang="zh-TW" altLang="en-US" sz="2800" b="1" dirty="0" smtClean="0">
                <a:ea typeface="標楷體" pitchFamily="65" charset="-120"/>
              </a:rPr>
              <a:t>工程合併發包</a:t>
            </a:r>
            <a:r>
              <a:rPr lang="en-US" altLang="zh-TW" sz="2800" b="1" dirty="0" smtClean="0">
                <a:ea typeface="標楷體" pitchFamily="65" charset="-120"/>
              </a:rPr>
              <a:t>—</a:t>
            </a:r>
            <a:r>
              <a:rPr lang="zh-TW" altLang="en-US" sz="2800" b="1" dirty="0" smtClean="0">
                <a:ea typeface="標楷體" pitchFamily="65" charset="-120"/>
              </a:rPr>
              <a:t>可以合併預算整體規劃設計</a:t>
            </a:r>
            <a:r>
              <a:rPr lang="en-US" altLang="zh-TW" sz="2800" b="1" dirty="0" smtClean="0">
                <a:ea typeface="標楷體" pitchFamily="65" charset="-120"/>
              </a:rPr>
              <a:t>?</a:t>
            </a:r>
            <a:r>
              <a:rPr lang="en-US" altLang="zh-TW" sz="2800" b="1" dirty="0" smtClean="0">
                <a:solidFill>
                  <a:srgbClr val="FF33CC"/>
                </a:solidFill>
                <a:ea typeface="標楷體" pitchFamily="65" charset="-120"/>
              </a:rPr>
              <a:t> Y</a:t>
            </a:r>
            <a:endParaRPr lang="en-US" altLang="zh-TW" sz="2800" b="1" dirty="0" smtClean="0">
              <a:ea typeface="標楷體" pitchFamily="65" charset="-120"/>
            </a:endParaRPr>
          </a:p>
          <a:p>
            <a:pPr eaLnBrk="1" hangingPunct="1">
              <a:lnSpc>
                <a:spcPct val="120000"/>
              </a:lnSpc>
              <a:spcBef>
                <a:spcPts val="300"/>
              </a:spcBef>
            </a:pPr>
            <a:r>
              <a:rPr lang="zh-TW" altLang="en-US" sz="2800" b="1" dirty="0" smtClean="0">
                <a:ea typeface="標楷體" pitchFamily="65" charset="-120"/>
              </a:rPr>
              <a:t>遊具採購</a:t>
            </a:r>
            <a:r>
              <a:rPr lang="en-US" altLang="zh-TW" sz="2800" b="1" dirty="0" smtClean="0">
                <a:ea typeface="標楷體" pitchFamily="65" charset="-120"/>
              </a:rPr>
              <a:t>—</a:t>
            </a:r>
            <a:r>
              <a:rPr lang="zh-TW" altLang="en-US" sz="2800" b="1" dirty="0" smtClean="0">
                <a:ea typeface="標楷體" pitchFamily="65" charset="-120"/>
              </a:rPr>
              <a:t>財物或工程，採購方式</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如何界分工程或財物屬性</a:t>
            </a:r>
            <a:r>
              <a:rPr lang="en-US" altLang="zh-TW" sz="2800" b="1" dirty="0" smtClean="0">
                <a:ea typeface="標楷體" pitchFamily="65" charset="-120"/>
              </a:rPr>
              <a:t>—</a:t>
            </a:r>
            <a:r>
              <a:rPr lang="zh-TW" altLang="en-US" sz="2800" b="1" dirty="0" smtClean="0">
                <a:ea typeface="標楷體" pitchFamily="65" charset="-120"/>
              </a:rPr>
              <a:t>決定採購方向</a:t>
            </a:r>
            <a:endParaRPr lang="en-US" altLang="zh-TW" sz="2800" b="1" dirty="0" smtClean="0">
              <a:ea typeface="標楷體" pitchFamily="65" charset="-120"/>
            </a:endParaRPr>
          </a:p>
          <a:p>
            <a:pPr eaLnBrk="1" hangingPunct="1">
              <a:lnSpc>
                <a:spcPct val="120000"/>
              </a:lnSpc>
              <a:spcBef>
                <a:spcPts val="300"/>
              </a:spcBef>
            </a:pPr>
            <a:r>
              <a:rPr lang="zh-TW" altLang="en-US" sz="2800" b="1" dirty="0" smtClean="0">
                <a:ea typeface="標楷體" pitchFamily="65" charset="-120"/>
              </a:rPr>
              <a:t>工程</a:t>
            </a:r>
            <a:r>
              <a:rPr lang="en-US" altLang="zh-TW" sz="2800" b="1" dirty="0" smtClean="0">
                <a:ea typeface="標楷體" pitchFamily="65" charset="-120"/>
              </a:rPr>
              <a:t>—</a:t>
            </a:r>
            <a:r>
              <a:rPr lang="zh-TW" altLang="en-US" sz="2800" b="1" dirty="0" smtClean="0">
                <a:ea typeface="標楷體" pitchFamily="65" charset="-120"/>
              </a:rPr>
              <a:t>評審出建築師協助規劃設計及監造勞務採購事宜</a:t>
            </a:r>
            <a:r>
              <a:rPr lang="en-US" altLang="zh-TW" sz="2800" b="1" dirty="0" smtClean="0">
                <a:ea typeface="標楷體" pitchFamily="65" charset="-120"/>
              </a:rPr>
              <a:t>—</a:t>
            </a:r>
            <a:r>
              <a:rPr lang="zh-TW" altLang="en-US" sz="2800" b="1" dirty="0" smtClean="0">
                <a:ea typeface="標楷體" pitchFamily="65" charset="-120"/>
              </a:rPr>
              <a:t>步驟</a:t>
            </a:r>
            <a:r>
              <a:rPr lang="en-US" altLang="zh-TW" sz="2800" b="1" dirty="0" smtClean="0">
                <a:ea typeface="標楷體" pitchFamily="65" charset="-120"/>
              </a:rPr>
              <a:t>?</a:t>
            </a:r>
            <a:r>
              <a:rPr lang="zh-TW" altLang="en-US" sz="2800" b="1" dirty="0" smtClean="0">
                <a:solidFill>
                  <a:srgbClr val="FF33CC"/>
                </a:solidFill>
                <a:ea typeface="標楷體" pitchFamily="65" charset="-120"/>
              </a:rPr>
              <a:t>勞務費用</a:t>
            </a:r>
            <a:r>
              <a:rPr lang="en-US" altLang="zh-TW" sz="2800" b="1" dirty="0" smtClean="0">
                <a:solidFill>
                  <a:srgbClr val="FF33CC"/>
                </a:solidFill>
                <a:ea typeface="標楷體" pitchFamily="65" charset="-120"/>
              </a:rPr>
              <a:t>8.3 </a:t>
            </a:r>
            <a:r>
              <a:rPr lang="zh-TW" altLang="en-US" sz="2800" b="1" dirty="0" smtClean="0">
                <a:solidFill>
                  <a:srgbClr val="FF33CC"/>
                </a:solidFill>
                <a:ea typeface="標楷體" pitchFamily="65" charset="-120"/>
              </a:rPr>
              <a:t>％</a:t>
            </a:r>
            <a:endParaRPr lang="en-US" altLang="zh-TW" sz="2800" b="1" dirty="0" smtClean="0">
              <a:solidFill>
                <a:srgbClr val="FF33CC"/>
              </a:solidFill>
              <a:ea typeface="標楷體" pitchFamily="65" charset="-120"/>
            </a:endParaRPr>
          </a:p>
          <a:p>
            <a:pPr eaLnBrk="1" hangingPunct="1">
              <a:lnSpc>
                <a:spcPct val="120000"/>
              </a:lnSpc>
              <a:spcBef>
                <a:spcPts val="300"/>
              </a:spcBef>
            </a:pPr>
            <a:r>
              <a:rPr lang="zh-TW" altLang="en-US" sz="2800" b="1" dirty="0" smtClean="0">
                <a:ea typeface="標楷體" pitchFamily="65" charset="-120"/>
              </a:rPr>
              <a:t>財物採購</a:t>
            </a:r>
            <a:r>
              <a:rPr lang="en-US" altLang="zh-TW" sz="2800" b="1" dirty="0" smtClean="0">
                <a:ea typeface="標楷體" pitchFamily="65" charset="-120"/>
              </a:rPr>
              <a:t>—</a:t>
            </a:r>
            <a:r>
              <a:rPr lang="zh-TW" altLang="en-US" sz="2800" b="1" dirty="0" smtClean="0">
                <a:ea typeface="標楷體" pitchFamily="65" charset="-120"/>
              </a:rPr>
              <a:t>如何區分不同行業</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可以找原來估價之廠商直接購買嗎</a:t>
            </a:r>
            <a:r>
              <a:rPr lang="en-US" altLang="zh-TW" sz="2800" b="1" dirty="0" smtClean="0">
                <a:ea typeface="標楷體" pitchFamily="65" charset="-120"/>
              </a:rPr>
              <a:t>?</a:t>
            </a:r>
            <a:endParaRPr lang="en-US" altLang="zh-TW" sz="2800" b="1" dirty="0" smtClean="0">
              <a:solidFill>
                <a:srgbClr val="FF0000"/>
              </a:solidFill>
              <a:ea typeface="標楷體" pitchFamily="65" charset="-120"/>
            </a:endParaRPr>
          </a:p>
        </p:txBody>
      </p:sp>
    </p:spTree>
    <p:extLst>
      <p:ext uri="{BB962C8B-B14F-4D97-AF65-F5344CB8AC3E}">
        <p14:creationId xmlns="" xmlns:p14="http://schemas.microsoft.com/office/powerpoint/2010/main" val="2846519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6FF89722-4902-4E0C-A2D3-338CA0D37EDD}" type="slidenum">
              <a:rPr lang="zh-TW" altLang="en-US"/>
              <a:pPr>
                <a:defRPr/>
              </a:pPr>
              <a:t>41</a:t>
            </a:fld>
            <a:endParaRPr lang="en-US" altLang="zh-TW"/>
          </a:p>
        </p:txBody>
      </p:sp>
      <p:sp>
        <p:nvSpPr>
          <p:cNvPr id="28675" name="Rectangle 2"/>
          <p:cNvSpPr>
            <a:spLocks noGrp="1" noChangeArrowheads="1"/>
          </p:cNvSpPr>
          <p:nvPr>
            <p:ph type="title"/>
          </p:nvPr>
        </p:nvSpPr>
        <p:spPr>
          <a:xfrm>
            <a:off x="785786" y="357166"/>
            <a:ext cx="7793038" cy="685800"/>
          </a:xfrm>
        </p:spPr>
        <p:txBody>
          <a:bodyPr/>
          <a:lstStyle/>
          <a:p>
            <a:pPr algn="ctr" eaLnBrk="1" hangingPunct="1"/>
            <a:r>
              <a:rPr lang="zh-TW" altLang="en-US" dirty="0" smtClean="0">
                <a:latin typeface="標楷體" pitchFamily="65" charset="-120"/>
                <a:ea typeface="標楷體" pitchFamily="65" charset="-120"/>
              </a:rPr>
              <a:t>機關辦理財物採購前自我檢核表</a:t>
            </a:r>
            <a:r>
              <a:rPr lang="zh-TW" altLang="en-US" dirty="0" smtClean="0">
                <a:latin typeface="Times New Roman" pitchFamily="18" charset="0"/>
              </a:rPr>
              <a:t> </a:t>
            </a:r>
          </a:p>
        </p:txBody>
      </p:sp>
      <p:sp>
        <p:nvSpPr>
          <p:cNvPr id="28676" name="Rectangle 2048"/>
          <p:cNvSpPr>
            <a:spLocks noGrp="1" noChangeArrowheads="1"/>
          </p:cNvSpPr>
          <p:nvPr>
            <p:ph type="body" idx="1"/>
          </p:nvPr>
        </p:nvSpPr>
        <p:spPr>
          <a:xfrm>
            <a:off x="785786" y="1142984"/>
            <a:ext cx="7772400" cy="4614862"/>
          </a:xfrm>
        </p:spPr>
        <p:txBody>
          <a:bodyPr/>
          <a:lstStyle/>
          <a:p>
            <a:pPr>
              <a:lnSpc>
                <a:spcPct val="90000"/>
              </a:lnSpc>
              <a:buClr>
                <a:schemeClr val="bg1"/>
              </a:buClr>
              <a:buSzTx/>
              <a:buFontTx/>
              <a:buNone/>
            </a:pPr>
            <a:r>
              <a:rPr lang="zh-TW" altLang="en-US" dirty="0" smtClean="0">
                <a:latin typeface="標楷體" pitchFamily="65" charset="-120"/>
                <a:ea typeface="標楷體" pitchFamily="65" charset="-120"/>
              </a:rPr>
              <a:t>1.</a:t>
            </a:r>
            <a:r>
              <a:rPr lang="zh-TW" altLang="en-US" b="1" dirty="0" smtClean="0">
                <a:latin typeface="標楷體" pitchFamily="65" charset="-120"/>
                <a:ea typeface="標楷體" pitchFamily="65" charset="-120"/>
              </a:rPr>
              <a:t>是否曾有採購類似標的之前例？ 	</a:t>
            </a:r>
          </a:p>
          <a:p>
            <a:pPr>
              <a:lnSpc>
                <a:spcPct val="90000"/>
              </a:lnSpc>
              <a:buClr>
                <a:schemeClr val="bg1"/>
              </a:buClr>
              <a:buSzTx/>
              <a:buFontTx/>
              <a:buNone/>
            </a:pPr>
            <a:r>
              <a:rPr lang="zh-TW" altLang="en-US" b="1" dirty="0" smtClean="0">
                <a:latin typeface="標楷體" pitchFamily="65" charset="-120"/>
                <a:ea typeface="標楷體" pitchFamily="65" charset="-120"/>
              </a:rPr>
              <a:t>2.過去採購之類似標的之使用情形是否符合預期？</a:t>
            </a:r>
          </a:p>
          <a:p>
            <a:pPr>
              <a:lnSpc>
                <a:spcPct val="90000"/>
              </a:lnSpc>
              <a:buClr>
                <a:schemeClr val="bg1"/>
              </a:buClr>
              <a:buSzTx/>
              <a:buFontTx/>
              <a:buNone/>
            </a:pPr>
            <a:r>
              <a:rPr lang="zh-TW" altLang="en-US" b="1" dirty="0" smtClean="0">
                <a:latin typeface="標楷體" pitchFamily="65" charset="-120"/>
                <a:ea typeface="標楷體" pitchFamily="65" charset="-120"/>
              </a:rPr>
              <a:t>3.過去採購經驗如有未符合預期需求情形，辦理本次採購時有無檢討改進？ 	</a:t>
            </a:r>
          </a:p>
          <a:p>
            <a:pPr>
              <a:lnSpc>
                <a:spcPct val="90000"/>
              </a:lnSpc>
              <a:buClr>
                <a:schemeClr val="bg1"/>
              </a:buClr>
              <a:buSzTx/>
              <a:buFontTx/>
              <a:buNone/>
            </a:pPr>
            <a:r>
              <a:rPr lang="zh-TW" altLang="en-US" b="1" dirty="0" smtClean="0">
                <a:latin typeface="標楷體" pitchFamily="65" charset="-120"/>
                <a:ea typeface="標楷體" pitchFamily="65" charset="-120"/>
              </a:rPr>
              <a:t>4.是否曾瞭解其他機關有無採購類似標的及使用經驗？ 	</a:t>
            </a:r>
          </a:p>
          <a:p>
            <a:pPr>
              <a:lnSpc>
                <a:spcPct val="90000"/>
              </a:lnSpc>
              <a:buClr>
                <a:schemeClr val="bg1"/>
              </a:buClr>
              <a:buSzTx/>
              <a:buFontTx/>
              <a:buNone/>
            </a:pPr>
            <a:r>
              <a:rPr lang="zh-TW" altLang="en-US" b="1" dirty="0" smtClean="0">
                <a:latin typeface="標楷體" pitchFamily="65" charset="-120"/>
                <a:ea typeface="標楷體" pitchFamily="65" charset="-120"/>
              </a:rPr>
              <a:t>5.國內廠商有無製造/供應能力？ 	</a:t>
            </a:r>
          </a:p>
          <a:p>
            <a:pPr>
              <a:lnSpc>
                <a:spcPct val="90000"/>
              </a:lnSpc>
              <a:buClr>
                <a:schemeClr val="bg1"/>
              </a:buClr>
              <a:buSzTx/>
              <a:buFontTx/>
              <a:buNone/>
            </a:pPr>
            <a:r>
              <a:rPr lang="zh-TW" altLang="en-US" b="1" dirty="0" smtClean="0">
                <a:latin typeface="標楷體" pitchFamily="65" charset="-120"/>
                <a:ea typeface="標楷體" pitchFamily="65" charset="-120"/>
              </a:rPr>
              <a:t>6.是否曾瞭解外國產品之工作環境是否與我國相似</a:t>
            </a:r>
            <a:r>
              <a:rPr lang="en-US" altLang="zh-TW" b="1" dirty="0" smtClean="0">
                <a:latin typeface="標楷體" pitchFamily="65" charset="-120"/>
                <a:ea typeface="標楷體" pitchFamily="65" charset="-120"/>
              </a:rPr>
              <a:t>………………… </a:t>
            </a:r>
            <a:r>
              <a:rPr lang="zh-TW" altLang="en-US" b="1" dirty="0" smtClean="0">
                <a:latin typeface="標楷體" pitchFamily="65" charset="-120"/>
                <a:ea typeface="標楷體" pitchFamily="65" charset="-120"/>
              </a:rPr>
              <a:t>？</a:t>
            </a:r>
            <a:endParaRPr lang="en-US" altLang="zh-TW" b="1" dirty="0" smtClean="0">
              <a:latin typeface="標楷體" pitchFamily="65" charset="-120"/>
              <a:ea typeface="標楷體" pitchFamily="65" charset="-12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0D25F46B-3407-4B87-9CF2-39CBF97FDB44}" type="slidenum">
              <a:rPr lang="zh-TW" altLang="en-US"/>
              <a:pPr>
                <a:defRPr/>
              </a:pPr>
              <a:t>42</a:t>
            </a:fld>
            <a:endParaRPr lang="en-US" altLang="zh-TW"/>
          </a:p>
        </p:txBody>
      </p:sp>
      <p:sp>
        <p:nvSpPr>
          <p:cNvPr id="29699" name="Rectangle 2050"/>
          <p:cNvSpPr>
            <a:spLocks noGrp="1" noChangeArrowheads="1"/>
          </p:cNvSpPr>
          <p:nvPr>
            <p:ph type="title"/>
          </p:nvPr>
        </p:nvSpPr>
        <p:spPr>
          <a:xfrm>
            <a:off x="857224" y="500042"/>
            <a:ext cx="3309938" cy="692150"/>
          </a:xfrm>
        </p:spPr>
        <p:txBody>
          <a:bodyPr/>
          <a:lstStyle/>
          <a:p>
            <a:pPr eaLnBrk="1" hangingPunct="1"/>
            <a:r>
              <a:rPr lang="zh-TW" altLang="en-US" dirty="0" smtClean="0">
                <a:latin typeface="標楷體" pitchFamily="65" charset="-120"/>
                <a:ea typeface="標楷體" pitchFamily="65" charset="-120"/>
              </a:rPr>
              <a:t>擬定規格</a:t>
            </a:r>
            <a:r>
              <a:rPr lang="zh-TW" altLang="en-US" dirty="0" smtClean="0">
                <a:latin typeface="Times New Roman" pitchFamily="18" charset="0"/>
              </a:rPr>
              <a:t> </a:t>
            </a:r>
            <a:endParaRPr lang="en-US" altLang="zh-TW" dirty="0" smtClean="0">
              <a:latin typeface="Times New Roman" pitchFamily="18" charset="0"/>
            </a:endParaRPr>
          </a:p>
        </p:txBody>
      </p:sp>
      <p:sp>
        <p:nvSpPr>
          <p:cNvPr id="29700" name="Rectangle 2051"/>
          <p:cNvSpPr>
            <a:spLocks noGrp="1" noChangeArrowheads="1"/>
          </p:cNvSpPr>
          <p:nvPr>
            <p:ph type="body" idx="1"/>
          </p:nvPr>
        </p:nvSpPr>
        <p:spPr/>
        <p:txBody>
          <a:bodyPr/>
          <a:lstStyle/>
          <a:p>
            <a:pPr eaLnBrk="1" hangingPunct="1">
              <a:buClr>
                <a:schemeClr val="folHlink"/>
              </a:buClr>
              <a:buFontTx/>
              <a:buAutoNum type="arabicPeriod"/>
            </a:pPr>
            <a:r>
              <a:rPr lang="zh-TW" altLang="en-US" sz="3200" b="1" dirty="0" smtClean="0">
                <a:latin typeface="標楷體" pitchFamily="65" charset="-120"/>
                <a:ea typeface="標楷體" pitchFamily="65" charset="-120"/>
              </a:rPr>
              <a:t>公告金額以上之採購，應依功能或效益訂定招標文件。其有國際標準或國家標準者，從其規定。</a:t>
            </a:r>
          </a:p>
          <a:p>
            <a:pPr eaLnBrk="1" hangingPunct="1">
              <a:buClr>
                <a:schemeClr val="folHlink"/>
              </a:buClr>
              <a:buFontTx/>
              <a:buAutoNum type="arabicPeriod"/>
            </a:pPr>
            <a:r>
              <a:rPr lang="zh-TW" altLang="en-US" sz="3200" b="1" dirty="0" smtClean="0">
                <a:latin typeface="標楷體" pitchFamily="65" charset="-120"/>
                <a:ea typeface="標楷體" pitchFamily="65" charset="-120"/>
              </a:rPr>
              <a:t>技術規格於目的及效果上均不得限制競爭。</a:t>
            </a:r>
          </a:p>
          <a:p>
            <a:pPr eaLnBrk="1" hangingPunct="1">
              <a:buClr>
                <a:schemeClr val="folHlink"/>
              </a:buClr>
              <a:buFontTx/>
              <a:buAutoNum type="arabicPeriod"/>
            </a:pPr>
            <a:r>
              <a:rPr lang="zh-TW" altLang="en-US" sz="3200" b="1" dirty="0" smtClean="0">
                <a:latin typeface="標楷體" pitchFamily="65" charset="-120"/>
                <a:ea typeface="標楷體" pitchFamily="65" charset="-120"/>
              </a:rPr>
              <a:t>無法以精確之方式說明招標要求者，得列出參考廠牌但須註明</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或同等品</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字樣。 </a:t>
            </a:r>
            <a:endParaRPr lang="en-US" altLang="zh-TW" sz="3200" b="1" dirty="0" smtClean="0">
              <a:latin typeface="標楷體" pitchFamily="65" charset="-120"/>
              <a:ea typeface="標楷體" pitchFamily="65"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369343BE-7BDE-4FBD-B6A4-8D192453EA5F}" type="slidenum">
              <a:rPr lang="zh-TW" altLang="en-US"/>
              <a:pPr>
                <a:defRPr/>
              </a:pPr>
              <a:t>43</a:t>
            </a:fld>
            <a:endParaRPr lang="en-US" altLang="zh-TW"/>
          </a:p>
        </p:txBody>
      </p:sp>
      <p:sp>
        <p:nvSpPr>
          <p:cNvPr id="31747" name="Rectangle 2"/>
          <p:cNvSpPr>
            <a:spLocks noGrp="1" noChangeArrowheads="1"/>
          </p:cNvSpPr>
          <p:nvPr>
            <p:ph type="title"/>
          </p:nvPr>
        </p:nvSpPr>
        <p:spPr/>
        <p:txBody>
          <a:bodyPr/>
          <a:lstStyle/>
          <a:p>
            <a:pPr marL="685800" indent="-685800" eaLnBrk="1" hangingPunct="1"/>
            <a:r>
              <a:rPr lang="zh-TW" altLang="en-US" smtClean="0">
                <a:latin typeface="標楷體" pitchFamily="65" charset="-120"/>
                <a:ea typeface="標楷體" pitchFamily="65" charset="-120"/>
              </a:rPr>
              <a:t>訂定規格之常見方式</a:t>
            </a:r>
            <a:endParaRPr lang="en-US" altLang="zh-TW" smtClean="0">
              <a:latin typeface="標楷體" pitchFamily="65" charset="-120"/>
              <a:ea typeface="標楷體" pitchFamily="65" charset="-120"/>
            </a:endParaRPr>
          </a:p>
        </p:txBody>
      </p:sp>
      <p:sp>
        <p:nvSpPr>
          <p:cNvPr id="31748" name="Rectangle 3"/>
          <p:cNvSpPr>
            <a:spLocks noGrp="1" noChangeArrowheads="1"/>
          </p:cNvSpPr>
          <p:nvPr>
            <p:ph type="body" idx="1"/>
          </p:nvPr>
        </p:nvSpPr>
        <p:spPr/>
        <p:txBody>
          <a:bodyPr/>
          <a:lstStyle/>
          <a:p>
            <a:pPr eaLnBrk="1" hangingPunct="1">
              <a:buClr>
                <a:schemeClr val="folHlink"/>
              </a:buClr>
              <a:buFontTx/>
              <a:buAutoNum type="arabicPeriod"/>
            </a:pPr>
            <a:r>
              <a:rPr lang="zh-TW" altLang="en-US" b="1" smtClean="0">
                <a:latin typeface="標楷體" pitchFamily="65" charset="-120"/>
                <a:ea typeface="標楷體" pitchFamily="65" charset="-120"/>
              </a:rPr>
              <a:t>先查詢有無</a:t>
            </a:r>
            <a:r>
              <a:rPr lang="en-US" altLang="zh-TW" b="1" smtClean="0">
                <a:latin typeface="標楷體" pitchFamily="65" charset="-120"/>
                <a:ea typeface="標楷體" pitchFamily="65" charset="-120"/>
              </a:rPr>
              <a:t>CNS</a:t>
            </a:r>
            <a:r>
              <a:rPr lang="zh-TW" altLang="en-US" b="1" smtClean="0">
                <a:latin typeface="標楷體" pitchFamily="65" charset="-120"/>
                <a:ea typeface="標楷體" pitchFamily="65" charset="-120"/>
              </a:rPr>
              <a:t>標準或國際標準，有者依該標準訂定。</a:t>
            </a:r>
          </a:p>
          <a:p>
            <a:pPr eaLnBrk="1" hangingPunct="1">
              <a:buClr>
                <a:schemeClr val="folHlink"/>
              </a:buClr>
              <a:buFontTx/>
              <a:buAutoNum type="arabicPeriod"/>
            </a:pPr>
            <a:r>
              <a:rPr lang="zh-TW" altLang="en-US" b="1" smtClean="0">
                <a:latin typeface="標楷體" pitchFamily="65" charset="-120"/>
                <a:ea typeface="標楷體" pitchFamily="65" charset="-120"/>
              </a:rPr>
              <a:t>如該標準不符合需用而須訂定較嚴格者，應依採購法第</a:t>
            </a:r>
            <a:r>
              <a:rPr lang="en-US" altLang="zh-TW" b="1" smtClean="0">
                <a:latin typeface="標楷體" pitchFamily="65" charset="-120"/>
                <a:ea typeface="標楷體" pitchFamily="65" charset="-120"/>
              </a:rPr>
              <a:t>26</a:t>
            </a:r>
            <a:r>
              <a:rPr lang="zh-TW" altLang="en-US" b="1" smtClean="0">
                <a:latin typeface="標楷體" pitchFamily="65" charset="-120"/>
                <a:ea typeface="標楷體" pitchFamily="65" charset="-120"/>
              </a:rPr>
              <a:t>條執行注意事項規定之審查方式辦理。</a:t>
            </a:r>
          </a:p>
          <a:p>
            <a:pPr eaLnBrk="1" hangingPunct="1">
              <a:buClr>
                <a:schemeClr val="folHlink"/>
              </a:buClr>
              <a:buFontTx/>
              <a:buAutoNum type="arabicPeriod"/>
            </a:pPr>
            <a:r>
              <a:rPr lang="zh-TW" altLang="en-US" b="1" smtClean="0">
                <a:latin typeface="標楷體" pitchFamily="65" charset="-120"/>
                <a:ea typeface="標楷體" pitchFamily="65" charset="-120"/>
              </a:rPr>
              <a:t>如無標準可用，查詢以前是否曾經採購過，以資參考。</a:t>
            </a:r>
          </a:p>
          <a:p>
            <a:pPr eaLnBrk="1" hangingPunct="1">
              <a:buClr>
                <a:schemeClr val="folHlink"/>
              </a:buClr>
              <a:buFontTx/>
              <a:buAutoNum type="arabicPeriod"/>
            </a:pPr>
            <a:r>
              <a:rPr lang="zh-TW" altLang="en-US" b="1" smtClean="0">
                <a:latin typeface="標楷體" pitchFamily="65" charset="-120"/>
                <a:ea typeface="標楷體" pitchFamily="65" charset="-120"/>
              </a:rPr>
              <a:t>如無前案例，可公開徵求廠商提供參考。</a:t>
            </a:r>
            <a:endParaRPr lang="en-US" altLang="zh-TW" b="1" smtClean="0">
              <a:latin typeface="標楷體" pitchFamily="65" charset="-120"/>
              <a:ea typeface="標楷體" pitchFamily="65"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0323EB63-06E6-4A21-9B84-0E2049E08A8E}" type="slidenum">
              <a:rPr lang="zh-TW" altLang="en-US"/>
              <a:pPr>
                <a:defRPr/>
              </a:pPr>
              <a:t>44</a:t>
            </a:fld>
            <a:endParaRPr lang="en-US" altLang="zh-TW"/>
          </a:p>
        </p:txBody>
      </p:sp>
      <p:sp>
        <p:nvSpPr>
          <p:cNvPr id="32771" name="Rectangle 2"/>
          <p:cNvSpPr>
            <a:spLocks noGrp="1" noChangeArrowheads="1"/>
          </p:cNvSpPr>
          <p:nvPr>
            <p:ph type="title"/>
          </p:nvPr>
        </p:nvSpPr>
        <p:spPr/>
        <p:txBody>
          <a:bodyPr/>
          <a:lstStyle/>
          <a:p>
            <a:pPr marL="685800" indent="-685800" eaLnBrk="1" hangingPunct="1"/>
            <a:r>
              <a:rPr lang="zh-TW" altLang="en-US" smtClean="0">
                <a:latin typeface="標楷體" pitchFamily="65" charset="-120"/>
                <a:ea typeface="標楷體" pitchFamily="65" charset="-120"/>
              </a:rPr>
              <a:t>訂定規格之常見方式</a:t>
            </a:r>
            <a:endParaRPr lang="en-US" altLang="zh-TW" smtClean="0">
              <a:latin typeface="標楷體" pitchFamily="65" charset="-120"/>
              <a:ea typeface="標楷體" pitchFamily="65" charset="-120"/>
            </a:endParaRPr>
          </a:p>
        </p:txBody>
      </p:sp>
      <p:sp>
        <p:nvSpPr>
          <p:cNvPr id="32772" name="Rectangle 3"/>
          <p:cNvSpPr>
            <a:spLocks noGrp="1" noChangeArrowheads="1"/>
          </p:cNvSpPr>
          <p:nvPr>
            <p:ph type="body" idx="1"/>
          </p:nvPr>
        </p:nvSpPr>
        <p:spPr/>
        <p:txBody>
          <a:bodyPr/>
          <a:lstStyle/>
          <a:p>
            <a:pPr eaLnBrk="1" hangingPunct="1">
              <a:buClr>
                <a:schemeClr val="folHlink"/>
              </a:buClr>
              <a:buFontTx/>
              <a:buAutoNum type="arabicPeriod" startAt="5"/>
            </a:pPr>
            <a:r>
              <a:rPr lang="zh-TW" altLang="en-US" b="1" smtClean="0">
                <a:latin typeface="標楷體" pitchFamily="65" charset="-120"/>
                <a:ea typeface="標楷體" pitchFamily="65" charset="-120"/>
              </a:rPr>
              <a:t>向廠商洽取參考資料訂定規範者，應注意有可能限制競爭之地方應予以修改。亦可辦理公開閱覽供廠商提供意見。</a:t>
            </a:r>
          </a:p>
          <a:p>
            <a:pPr eaLnBrk="1" hangingPunct="1">
              <a:buClr>
                <a:schemeClr val="folHlink"/>
              </a:buClr>
              <a:buFontTx/>
              <a:buAutoNum type="arabicPeriod" startAt="5"/>
            </a:pPr>
            <a:r>
              <a:rPr lang="zh-TW" altLang="en-US" b="1" smtClean="0">
                <a:latin typeface="標楷體" pitchFamily="65" charset="-120"/>
                <a:ea typeface="標楷體" pitchFamily="65" charset="-120"/>
              </a:rPr>
              <a:t>以功能或效益訂定規格，如提供部分參考廠牌，須加註「或同等品」字樣。</a:t>
            </a:r>
          </a:p>
          <a:p>
            <a:pPr eaLnBrk="1" hangingPunct="1">
              <a:buClr>
                <a:schemeClr val="folHlink"/>
              </a:buClr>
              <a:buFontTx/>
              <a:buAutoNum type="arabicPeriod" startAt="5"/>
            </a:pPr>
            <a:r>
              <a:rPr lang="zh-TW" altLang="en-US" b="1" smtClean="0">
                <a:latin typeface="標楷體" pitchFamily="65" charset="-120"/>
                <a:ea typeface="標楷體" pitchFamily="65" charset="-120"/>
              </a:rPr>
              <a:t>未達公告金額之採購，擬指定廠牌，應注意對廠商不得為無正當理由之差別待遇之規定。</a:t>
            </a:r>
            <a:endParaRPr lang="en-US" altLang="zh-TW" b="1" smtClean="0">
              <a:latin typeface="標楷體" pitchFamily="65" charset="-120"/>
              <a:ea typeface="標楷體" pitchFamily="65" charset="-12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31C3F24B-668B-42ED-B1CE-87613D7E132B}" type="slidenum">
              <a:rPr lang="zh-TW" altLang="en-US"/>
              <a:pPr>
                <a:defRPr/>
              </a:pPr>
              <a:t>45</a:t>
            </a:fld>
            <a:endParaRPr lang="en-US" altLang="zh-TW"/>
          </a:p>
        </p:txBody>
      </p:sp>
      <p:sp>
        <p:nvSpPr>
          <p:cNvPr id="33795" name="Rectangle 2"/>
          <p:cNvSpPr>
            <a:spLocks noGrp="1" noChangeArrowheads="1"/>
          </p:cNvSpPr>
          <p:nvPr>
            <p:ph type="title"/>
          </p:nvPr>
        </p:nvSpPr>
        <p:spPr/>
        <p:txBody>
          <a:bodyPr/>
          <a:lstStyle/>
          <a:p>
            <a:pPr marL="685800" indent="-685800" eaLnBrk="1" hangingPunct="1"/>
            <a:r>
              <a:rPr lang="zh-TW" altLang="en-US" smtClean="0">
                <a:latin typeface="標楷體" pitchFamily="65" charset="-120"/>
                <a:ea typeface="標楷體" pitchFamily="65" charset="-120"/>
              </a:rPr>
              <a:t>訂定規格之常見方式</a:t>
            </a:r>
            <a:endParaRPr lang="en-US" altLang="zh-TW" smtClean="0">
              <a:latin typeface="標楷體" pitchFamily="65" charset="-120"/>
              <a:ea typeface="標楷體" pitchFamily="65" charset="-120"/>
            </a:endParaRPr>
          </a:p>
        </p:txBody>
      </p:sp>
      <p:sp>
        <p:nvSpPr>
          <p:cNvPr id="33796" name="Rectangle 3"/>
          <p:cNvSpPr>
            <a:spLocks noGrp="1" noChangeArrowheads="1"/>
          </p:cNvSpPr>
          <p:nvPr>
            <p:ph type="body" idx="1"/>
          </p:nvPr>
        </p:nvSpPr>
        <p:spPr/>
        <p:txBody>
          <a:bodyPr/>
          <a:lstStyle/>
          <a:p>
            <a:pPr eaLnBrk="1" hangingPunct="1">
              <a:lnSpc>
                <a:spcPct val="90000"/>
              </a:lnSpc>
              <a:buClr>
                <a:schemeClr val="folHlink"/>
              </a:buClr>
              <a:buFontTx/>
              <a:buAutoNum type="arabicPeriod" startAt="8"/>
            </a:pPr>
            <a:r>
              <a:rPr lang="zh-TW" altLang="en-US" b="1" dirty="0" smtClean="0">
                <a:latin typeface="標楷體" pitchFamily="65" charset="-120"/>
                <a:ea typeface="標楷體" pitchFamily="65" charset="-120"/>
              </a:rPr>
              <a:t>要求交貨時檢附相關文件：機關如採購應施檢驗之商品時，採購需求應載明廠商交貨時應檢附經濟部標準檢驗局檢驗合格之相關證明文件（如驗證登錄證書、檢驗合格證書或符合性聲明書），俾於驗收時要求廠商提供。</a:t>
            </a:r>
          </a:p>
          <a:p>
            <a:pPr eaLnBrk="1" hangingPunct="1">
              <a:lnSpc>
                <a:spcPct val="90000"/>
              </a:lnSpc>
              <a:buClr>
                <a:schemeClr val="folHlink"/>
              </a:buClr>
              <a:buFontTx/>
              <a:buAutoNum type="arabicPeriod" startAt="8"/>
            </a:pPr>
            <a:r>
              <a:rPr lang="zh-TW" altLang="en-US" b="1" dirty="0" smtClean="0">
                <a:solidFill>
                  <a:srgbClr val="FF33CC"/>
                </a:solidFill>
                <a:latin typeface="標楷體" pitchFamily="65" charset="-120"/>
                <a:ea typeface="標楷體" pitchFamily="65" charset="-120"/>
              </a:rPr>
              <a:t>可要求廠商交貨時檢附原廠製造證明、原廠保固證明書？</a:t>
            </a:r>
            <a:r>
              <a:rPr lang="zh-TW" altLang="en-US" b="1" dirty="0" smtClean="0">
                <a:latin typeface="標楷體" pitchFamily="65" charset="-120"/>
                <a:ea typeface="標楷體" pitchFamily="65" charset="-120"/>
              </a:rPr>
              <a:t>影響為何？</a:t>
            </a:r>
          </a:p>
          <a:p>
            <a:pPr eaLnBrk="1" hangingPunct="1">
              <a:lnSpc>
                <a:spcPct val="90000"/>
              </a:lnSpc>
              <a:buClr>
                <a:schemeClr val="folHlink"/>
              </a:buClr>
              <a:buFontTx/>
              <a:buAutoNum type="arabicPeriod" startAt="8"/>
            </a:pPr>
            <a:r>
              <a:rPr lang="zh-TW" altLang="en-US" b="1" dirty="0" smtClean="0">
                <a:solidFill>
                  <a:srgbClr val="FF9900"/>
                </a:solidFill>
                <a:latin typeface="標楷體" pitchFamily="65" charset="-120"/>
                <a:ea typeface="標楷體" pitchFamily="65" charset="-120"/>
              </a:rPr>
              <a:t>須要求廠商</a:t>
            </a:r>
            <a:r>
              <a:rPr lang="zh-TW" altLang="en-US" b="1" dirty="0" smtClean="0">
                <a:solidFill>
                  <a:srgbClr val="FF0000"/>
                </a:solidFill>
                <a:latin typeface="標楷體" pitchFamily="65" charset="-120"/>
                <a:ea typeface="標楷體" pitchFamily="65" charset="-120"/>
              </a:rPr>
              <a:t>投標</a:t>
            </a:r>
            <a:r>
              <a:rPr lang="zh-TW" altLang="en-US" b="1" dirty="0" smtClean="0">
                <a:solidFill>
                  <a:srgbClr val="FF9900"/>
                </a:solidFill>
                <a:latin typeface="標楷體" pitchFamily="65" charset="-120"/>
                <a:ea typeface="標楷體" pitchFamily="65" charset="-120"/>
              </a:rPr>
              <a:t>時檢附產品型錄</a:t>
            </a:r>
            <a:r>
              <a:rPr lang="zh-TW" altLang="en-US" b="1" dirty="0" smtClean="0">
                <a:latin typeface="標楷體" pitchFamily="65" charset="-120"/>
                <a:ea typeface="標楷體" pitchFamily="65" charset="-120"/>
              </a:rPr>
              <a:t>？</a:t>
            </a:r>
            <a:endParaRPr lang="en-US" altLang="zh-TW" b="1" dirty="0" smtClean="0">
              <a:latin typeface="標楷體" pitchFamily="65" charset="-120"/>
              <a:ea typeface="標楷體" pitchFamily="65"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a:xfrm>
            <a:off x="827088" y="404813"/>
            <a:ext cx="7772400" cy="792162"/>
          </a:xfrm>
        </p:spPr>
        <p:txBody>
          <a:bodyPr/>
          <a:lstStyle/>
          <a:p>
            <a:r>
              <a:rPr lang="zh-TW" altLang="en-US">
                <a:latin typeface="標楷體" pitchFamily="65" charset="-120"/>
                <a:ea typeface="標楷體" pitchFamily="65" charset="-120"/>
              </a:rPr>
              <a:t>政府採購法對規格之規定</a:t>
            </a:r>
          </a:p>
        </p:txBody>
      </p:sp>
      <p:sp>
        <p:nvSpPr>
          <p:cNvPr id="632835" name="Rectangle 3"/>
          <p:cNvSpPr>
            <a:spLocks noGrp="1" noChangeArrowheads="1"/>
          </p:cNvSpPr>
          <p:nvPr>
            <p:ph type="body" idx="1"/>
          </p:nvPr>
        </p:nvSpPr>
        <p:spPr>
          <a:xfrm>
            <a:off x="179388" y="1484313"/>
            <a:ext cx="8713787" cy="5589587"/>
          </a:xfrm>
        </p:spPr>
        <p:txBody>
          <a:bodyPr/>
          <a:lstStyle/>
          <a:p>
            <a:pPr marL="609600" indent="-609600">
              <a:buFontTx/>
              <a:buNone/>
            </a:pPr>
            <a:r>
              <a:rPr lang="en-US" altLang="zh-TW" sz="2800">
                <a:latin typeface="標楷體" pitchFamily="65" charset="-120"/>
                <a:ea typeface="標楷體" pitchFamily="65" charset="-120"/>
              </a:rPr>
              <a:t>     1.</a:t>
            </a:r>
            <a:r>
              <a:rPr lang="zh-TW" altLang="en-US" sz="2400">
                <a:latin typeface="標楷體" pitchFamily="65" charset="-120"/>
                <a:ea typeface="標楷體" pitchFamily="65" charset="-120"/>
              </a:rPr>
              <a:t>機關辦理公告金額以上之採購，應依</a:t>
            </a:r>
            <a:r>
              <a:rPr lang="zh-TW" altLang="en-US" sz="2400" b="1" u="sng">
                <a:solidFill>
                  <a:srgbClr val="FF3300"/>
                </a:solidFill>
                <a:latin typeface="標楷體" pitchFamily="65" charset="-120"/>
                <a:ea typeface="標楷體" pitchFamily="65" charset="-120"/>
              </a:rPr>
              <a:t>功能</a:t>
            </a:r>
            <a:r>
              <a:rPr lang="zh-TW" altLang="en-US" sz="2400">
                <a:latin typeface="標楷體" pitchFamily="65" charset="-120"/>
                <a:ea typeface="標楷體" pitchFamily="65" charset="-120"/>
              </a:rPr>
              <a:t>或</a:t>
            </a:r>
            <a:r>
              <a:rPr lang="zh-TW" altLang="en-US" sz="2400" b="1" u="sng">
                <a:solidFill>
                  <a:srgbClr val="FF3300"/>
                </a:solidFill>
                <a:latin typeface="標楷體" pitchFamily="65" charset="-120"/>
                <a:ea typeface="標楷體" pitchFamily="65" charset="-120"/>
              </a:rPr>
              <a:t>效益</a:t>
            </a:r>
            <a:r>
              <a:rPr lang="zh-TW" altLang="en-US" sz="2400">
                <a:latin typeface="標楷體" pitchFamily="65" charset="-120"/>
                <a:ea typeface="標楷體" pitchFamily="65" charset="-120"/>
              </a:rPr>
              <a:t>訂定</a:t>
            </a:r>
          </a:p>
          <a:p>
            <a:pPr marL="609600" indent="-609600">
              <a:buFontTx/>
              <a:buNone/>
            </a:pPr>
            <a:r>
              <a:rPr lang="zh-TW" altLang="en-US" sz="2400">
                <a:latin typeface="標楷體" pitchFamily="65" charset="-120"/>
                <a:ea typeface="標楷體" pitchFamily="65" charset="-120"/>
              </a:rPr>
              <a:t>        招標文件。</a:t>
            </a:r>
            <a:r>
              <a:rPr lang="zh-TW" altLang="en-US" sz="2400" b="1">
                <a:solidFill>
                  <a:srgbClr val="FF3300"/>
                </a:solidFill>
                <a:latin typeface="標楷體" pitchFamily="65" charset="-120"/>
                <a:ea typeface="標楷體" pitchFamily="65" charset="-120"/>
              </a:rPr>
              <a:t>其有國際標準或國家標準者，應從其規定</a:t>
            </a:r>
          </a:p>
          <a:p>
            <a:pPr marL="609600" indent="-609600">
              <a:buFontTx/>
              <a:buNone/>
            </a:pPr>
            <a:r>
              <a:rPr lang="zh-TW" altLang="en-US" sz="2400" b="1">
                <a:solidFill>
                  <a:srgbClr val="FF3300"/>
                </a:solidFill>
                <a:latin typeface="標楷體" pitchFamily="65" charset="-120"/>
                <a:ea typeface="標楷體" pitchFamily="65" charset="-120"/>
              </a:rPr>
              <a:t>        </a:t>
            </a:r>
            <a:r>
              <a:rPr lang="en-US" altLang="zh-TW" sz="2400">
                <a:latin typeface="標楷體" pitchFamily="65" charset="-120"/>
                <a:ea typeface="標楷體" pitchFamily="65" charset="-120"/>
              </a:rPr>
              <a:t>(§26-1)</a:t>
            </a:r>
            <a:r>
              <a:rPr lang="zh-TW" altLang="en-US" sz="2400">
                <a:latin typeface="標楷體" pitchFamily="65" charset="-120"/>
                <a:ea typeface="標楷體" pitchFamily="65" charset="-120"/>
              </a:rPr>
              <a:t>。</a:t>
            </a:r>
          </a:p>
          <a:p>
            <a:pPr marL="1371600" lvl="2" indent="-457200" algn="just">
              <a:buFont typeface="Wingdings" pitchFamily="2" charset="2"/>
              <a:buNone/>
            </a:pPr>
            <a:r>
              <a:rPr lang="en-US" altLang="zh-TW">
                <a:latin typeface="標楷體" pitchFamily="65" charset="-120"/>
                <a:ea typeface="標楷體" pitchFamily="65" charset="-120"/>
              </a:rPr>
              <a:t>2.</a:t>
            </a:r>
            <a:r>
              <a:rPr lang="zh-TW" altLang="en-US">
                <a:latin typeface="標楷體" pitchFamily="65" charset="-120"/>
                <a:ea typeface="標楷體" pitchFamily="65" charset="-120"/>
              </a:rPr>
              <a:t>機關所擬定、採用或適用之技術規格，其所標示之擬採購產品或服務之特性，諸如品質、性能、安全、尺寸、符號、術語、包裝、標誌及標示或生產程序、方法及評估之程序，</a:t>
            </a:r>
            <a:r>
              <a:rPr lang="zh-TW" altLang="en-US" b="1" u="sng">
                <a:solidFill>
                  <a:srgbClr val="FF3300"/>
                </a:solidFill>
                <a:latin typeface="標楷體" pitchFamily="65" charset="-120"/>
                <a:ea typeface="標楷體" pitchFamily="65" charset="-120"/>
              </a:rPr>
              <a:t>在目的及效果上均不得限制競爭</a:t>
            </a:r>
            <a:r>
              <a:rPr lang="en-US" altLang="zh-TW">
                <a:latin typeface="標楷體" pitchFamily="65" charset="-120"/>
                <a:ea typeface="標楷體" pitchFamily="65" charset="-120"/>
              </a:rPr>
              <a:t>(§26-2) </a:t>
            </a:r>
            <a:r>
              <a:rPr lang="zh-TW" altLang="en-US">
                <a:latin typeface="標楷體" pitchFamily="65" charset="-120"/>
                <a:ea typeface="標楷體" pitchFamily="65" charset="-120"/>
              </a:rPr>
              <a:t>。</a:t>
            </a:r>
          </a:p>
          <a:p>
            <a:pPr marL="1371600" lvl="2" indent="-457200" algn="just">
              <a:buFont typeface="Wingdings" pitchFamily="2" charset="2"/>
              <a:buNone/>
            </a:pPr>
            <a:r>
              <a:rPr lang="en-US" altLang="zh-TW">
                <a:latin typeface="標楷體" pitchFamily="65" charset="-120"/>
                <a:ea typeface="標楷體" pitchFamily="65" charset="-120"/>
              </a:rPr>
              <a:t>3.</a:t>
            </a:r>
            <a:r>
              <a:rPr lang="zh-TW" altLang="en-US">
                <a:latin typeface="標楷體" pitchFamily="65" charset="-120"/>
                <a:ea typeface="標楷體" pitchFamily="65" charset="-120"/>
              </a:rPr>
              <a:t>招標文件</a:t>
            </a:r>
            <a:r>
              <a:rPr lang="zh-TW" altLang="en-US" b="1" u="sng">
                <a:solidFill>
                  <a:srgbClr val="FF3300"/>
                </a:solidFill>
                <a:latin typeface="標楷體" pitchFamily="65" charset="-120"/>
                <a:ea typeface="標楷體" pitchFamily="65" charset="-120"/>
              </a:rPr>
              <a:t>不得要求或提及特定之商標或商名、專利、設計或型式、特定來源地、生產者或供應者</a:t>
            </a:r>
            <a:r>
              <a:rPr lang="zh-TW" altLang="en-US">
                <a:latin typeface="標楷體" pitchFamily="65" charset="-120"/>
                <a:ea typeface="標楷體" pitchFamily="65" charset="-120"/>
              </a:rPr>
              <a:t>。但無法以精確之方式說明招標要求，而已在招標文件內註明諸如「或同等品」字樣者，不在此限</a:t>
            </a:r>
            <a:r>
              <a:rPr lang="en-US" altLang="zh-TW">
                <a:latin typeface="標楷體" pitchFamily="65" charset="-120"/>
                <a:ea typeface="標楷體" pitchFamily="65" charset="-120"/>
              </a:rPr>
              <a:t>(§26-3) </a:t>
            </a:r>
            <a:r>
              <a:rPr lang="zh-TW" altLang="en-US">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r>
              <a:rPr lang="zh-TW" altLang="en-US">
                <a:latin typeface="標楷體" pitchFamily="65" charset="-120"/>
                <a:ea typeface="標楷體" pitchFamily="65" charset="-120"/>
              </a:rPr>
              <a:t>採購法第</a:t>
            </a:r>
            <a:r>
              <a:rPr lang="en-US" altLang="zh-TW">
                <a:latin typeface="標楷體" pitchFamily="65" charset="-120"/>
                <a:ea typeface="標楷體" pitchFamily="65" charset="-120"/>
              </a:rPr>
              <a:t>26</a:t>
            </a:r>
            <a:r>
              <a:rPr lang="zh-TW" altLang="en-US">
                <a:latin typeface="標楷體" pitchFamily="65" charset="-120"/>
                <a:ea typeface="標楷體" pitchFamily="65" charset="-120"/>
              </a:rPr>
              <a:t>條執行注意事項</a:t>
            </a:r>
            <a:br>
              <a:rPr lang="zh-TW" altLang="en-US">
                <a:latin typeface="標楷體" pitchFamily="65" charset="-120"/>
                <a:ea typeface="標楷體" pitchFamily="65" charset="-120"/>
              </a:rPr>
            </a:br>
            <a:r>
              <a:rPr lang="zh-TW" altLang="en-US" sz="2800">
                <a:latin typeface="標楷體" pitchFamily="65" charset="-120"/>
                <a:ea typeface="標楷體" pitchFamily="65" charset="-120"/>
              </a:rPr>
              <a:t>（重點摘要）</a:t>
            </a:r>
          </a:p>
        </p:txBody>
      </p:sp>
      <p:sp>
        <p:nvSpPr>
          <p:cNvPr id="644099" name="Rectangle 3"/>
          <p:cNvSpPr>
            <a:spLocks noGrp="1" noChangeArrowheads="1"/>
          </p:cNvSpPr>
          <p:nvPr>
            <p:ph type="body" idx="1"/>
          </p:nvPr>
        </p:nvSpPr>
        <p:spPr>
          <a:xfrm>
            <a:off x="457200" y="1600200"/>
            <a:ext cx="8229600" cy="5257800"/>
          </a:xfrm>
        </p:spPr>
        <p:txBody>
          <a:bodyPr/>
          <a:lstStyle/>
          <a:p>
            <a:pPr>
              <a:lnSpc>
                <a:spcPct val="80000"/>
              </a:lnSpc>
              <a:buFontTx/>
              <a:buNone/>
            </a:pPr>
            <a:r>
              <a:rPr lang="zh-TW" altLang="en-US" sz="2400">
                <a:latin typeface="標楷體" pitchFamily="65" charset="-120"/>
                <a:ea typeface="標楷體" pitchFamily="65" charset="-120"/>
              </a:rPr>
              <a:t>二、招標文件所定供不特定廠商競標之技術規格，</a:t>
            </a:r>
            <a:r>
              <a:rPr lang="zh-TW" altLang="en-US" sz="2400" u="sng">
                <a:solidFill>
                  <a:srgbClr val="FF3300"/>
                </a:solidFill>
                <a:latin typeface="標楷體" pitchFamily="65" charset="-120"/>
                <a:ea typeface="標楷體" pitchFamily="65" charset="-120"/>
              </a:rPr>
              <a:t>應以達成機關於功能、效益或特性等需求所必須者</a:t>
            </a:r>
            <a:r>
              <a:rPr lang="zh-TW" altLang="en-US" sz="2400" b="1" u="sng">
                <a:solidFill>
                  <a:srgbClr val="FF3300"/>
                </a:solidFill>
                <a:latin typeface="標楷體" pitchFamily="65" charset="-120"/>
                <a:ea typeface="標楷體" pitchFamily="65" charset="-120"/>
              </a:rPr>
              <a:t>為限</a:t>
            </a:r>
            <a:r>
              <a:rPr lang="zh-TW" altLang="en-US" sz="2400" u="sng">
                <a:solidFill>
                  <a:srgbClr val="FF3300"/>
                </a:solidFill>
                <a:latin typeface="標楷體" pitchFamily="65" charset="-120"/>
                <a:ea typeface="標楷體" pitchFamily="65" charset="-120"/>
              </a:rPr>
              <a:t>。</a:t>
            </a:r>
            <a:r>
              <a:rPr lang="zh-TW" altLang="en-US" sz="2400">
                <a:latin typeface="標楷體" pitchFamily="65" charset="-120"/>
                <a:ea typeface="標楷體" pitchFamily="65" charset="-120"/>
              </a:rPr>
              <a:t> </a:t>
            </a:r>
          </a:p>
          <a:p>
            <a:pPr>
              <a:lnSpc>
                <a:spcPct val="80000"/>
              </a:lnSpc>
              <a:buFontTx/>
              <a:buNone/>
            </a:pPr>
            <a:r>
              <a:rPr lang="zh-TW" altLang="en-US" sz="2400">
                <a:latin typeface="標楷體" pitchFamily="65" charset="-120"/>
                <a:ea typeface="標楷體" pitchFamily="65" charset="-120"/>
              </a:rPr>
              <a:t>三、機關所擬定、採用或適用之技術規格，其在目的或效果上</a:t>
            </a:r>
            <a:r>
              <a:rPr lang="zh-TW" altLang="en-US" sz="2400" u="sng">
                <a:solidFill>
                  <a:srgbClr val="FF3300"/>
                </a:solidFill>
                <a:latin typeface="標楷體" pitchFamily="65" charset="-120"/>
                <a:ea typeface="標楷體" pitchFamily="65" charset="-120"/>
              </a:rPr>
              <a:t>有無限制競爭，應以有無逾機關所必須者認定之，</a:t>
            </a:r>
            <a:r>
              <a:rPr lang="zh-TW" altLang="en-US" sz="2400">
                <a:latin typeface="標楷體" pitchFamily="65" charset="-120"/>
                <a:ea typeface="標楷體" pitchFamily="65" charset="-120"/>
              </a:rPr>
              <a:t>而不以符合該規格之廠商家數多寡作為判斷依據。 </a:t>
            </a:r>
          </a:p>
          <a:p>
            <a:pPr>
              <a:lnSpc>
                <a:spcPct val="80000"/>
              </a:lnSpc>
              <a:buFontTx/>
              <a:buNone/>
            </a:pPr>
            <a:r>
              <a:rPr lang="zh-TW" altLang="en-US" sz="2400">
                <a:latin typeface="標楷體" pitchFamily="65" charset="-120"/>
                <a:ea typeface="標楷體" pitchFamily="65" charset="-120"/>
              </a:rPr>
              <a:t>八、機關擬訂定之技術規格無國際標準或國家標準，且無法以精確之方式說明招標要求，而必須於招標文件要求或提及特定之廠牌時，應註明</a:t>
            </a:r>
            <a:r>
              <a:rPr lang="zh-TW" altLang="en-US" sz="2400" b="1" u="sng">
                <a:solidFill>
                  <a:srgbClr val="FF3300"/>
                </a:solidFill>
                <a:latin typeface="標楷體" pitchFamily="65" charset="-120"/>
                <a:ea typeface="標楷體" pitchFamily="65" charset="-120"/>
              </a:rPr>
              <a:t>「或同等品」</a:t>
            </a:r>
            <a:r>
              <a:rPr lang="zh-TW" altLang="en-US" sz="2400">
                <a:latin typeface="標楷體" pitchFamily="65" charset="-120"/>
                <a:ea typeface="標楷體" pitchFamily="65" charset="-120"/>
              </a:rPr>
              <a:t>字樣，其所列廠牌應符合下列情形：</a:t>
            </a:r>
          </a:p>
          <a:p>
            <a:pPr>
              <a:lnSpc>
                <a:spcPct val="80000"/>
              </a:lnSpc>
              <a:buFontTx/>
              <a:buNone/>
            </a:pPr>
            <a:r>
              <a:rPr lang="zh-TW" altLang="en-US" sz="2400">
                <a:latin typeface="標楷體" pitchFamily="65" charset="-120"/>
                <a:ea typeface="標楷體" pitchFamily="65" charset="-120"/>
              </a:rPr>
              <a:t> （一）所列</a:t>
            </a:r>
            <a:r>
              <a:rPr lang="zh-TW" altLang="en-US" sz="2400">
                <a:solidFill>
                  <a:srgbClr val="FF3300"/>
                </a:solidFill>
                <a:latin typeface="標楷體" pitchFamily="65" charset="-120"/>
                <a:ea typeface="標楷體" pitchFamily="65" charset="-120"/>
              </a:rPr>
              <a:t>廠牌僅供廠商參考</a:t>
            </a:r>
            <a:r>
              <a:rPr lang="zh-TW" altLang="en-US" sz="2400">
                <a:latin typeface="標楷體" pitchFamily="65" charset="-120"/>
                <a:ea typeface="標楷體" pitchFamily="65" charset="-120"/>
              </a:rPr>
              <a:t>，不得限制廠商必須採用。</a:t>
            </a:r>
          </a:p>
          <a:p>
            <a:pPr>
              <a:lnSpc>
                <a:spcPct val="80000"/>
              </a:lnSpc>
              <a:buFontTx/>
              <a:buNone/>
            </a:pPr>
            <a:r>
              <a:rPr lang="zh-TW" altLang="en-US" sz="2400">
                <a:latin typeface="標楷體" pitchFamily="65" charset="-120"/>
                <a:ea typeface="標楷體" pitchFamily="65" charset="-120"/>
              </a:rPr>
              <a:t> （二）所列廠牌</a:t>
            </a:r>
            <a:r>
              <a:rPr lang="zh-TW" altLang="en-US" sz="2400">
                <a:solidFill>
                  <a:srgbClr val="FF3300"/>
                </a:solidFill>
                <a:latin typeface="標楷體" pitchFamily="65" charset="-120"/>
                <a:ea typeface="標楷體" pitchFamily="65" charset="-120"/>
              </a:rPr>
              <a:t>目前均有製造、供應，容易取得，價格合理，能確保採購品質，且無代理商、經銷商有公平交易法所稱之獨占或聯合行為之情事。</a:t>
            </a:r>
          </a:p>
          <a:p>
            <a:pPr>
              <a:lnSpc>
                <a:spcPct val="80000"/>
              </a:lnSpc>
              <a:buFontTx/>
              <a:buNone/>
            </a:pPr>
            <a:r>
              <a:rPr lang="zh-TW" altLang="en-US" sz="2400">
                <a:latin typeface="標楷體" pitchFamily="65" charset="-120"/>
                <a:ea typeface="標楷體" pitchFamily="65" charset="-120"/>
              </a:rPr>
              <a:t> （三）所列廠牌之</a:t>
            </a:r>
            <a:r>
              <a:rPr lang="zh-TW" altLang="en-US" sz="2400">
                <a:solidFill>
                  <a:srgbClr val="FF3300"/>
                </a:solidFill>
                <a:latin typeface="標楷體" pitchFamily="65" charset="-120"/>
                <a:ea typeface="標楷體" pitchFamily="65" charset="-120"/>
              </a:rPr>
              <a:t>價格、功能、效益、標準及特性，均屬相當。</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r>
              <a:rPr lang="zh-TW" altLang="en-US" sz="5400">
                <a:latin typeface="標楷體" pitchFamily="65" charset="-120"/>
                <a:ea typeface="標楷體" pitchFamily="65" charset="-120"/>
              </a:rPr>
              <a:t>擬訂規格基本要求</a:t>
            </a:r>
          </a:p>
        </p:txBody>
      </p:sp>
      <p:sp>
        <p:nvSpPr>
          <p:cNvPr id="526339" name="Rectangle 3"/>
          <p:cNvSpPr>
            <a:spLocks noGrp="1" noChangeArrowheads="1"/>
          </p:cNvSpPr>
          <p:nvPr>
            <p:ph type="body" idx="1"/>
          </p:nvPr>
        </p:nvSpPr>
        <p:spPr>
          <a:xfrm>
            <a:off x="457200" y="1600200"/>
            <a:ext cx="8229600" cy="4924425"/>
          </a:xfrm>
        </p:spPr>
        <p:txBody>
          <a:bodyPr/>
          <a:lstStyle/>
          <a:p>
            <a:pPr>
              <a:lnSpc>
                <a:spcPct val="80000"/>
              </a:lnSpc>
            </a:pPr>
            <a:r>
              <a:rPr lang="zh-TW" altLang="en-US" sz="3000" b="1" dirty="0">
                <a:latin typeface="標楷體" pitchFamily="65" charset="-120"/>
                <a:ea typeface="標楷體" pitchFamily="65" charset="-120"/>
              </a:rPr>
              <a:t>性能需求：速度、續航力</a:t>
            </a:r>
            <a:r>
              <a:rPr lang="zh-TW" altLang="en-US" b="1" dirty="0"/>
              <a:t>、</a:t>
            </a:r>
            <a:r>
              <a:rPr lang="zh-TW" altLang="en-US" sz="3000" b="1" dirty="0">
                <a:latin typeface="標楷體" pitchFamily="65" charset="-120"/>
                <a:ea typeface="標楷體" pitchFamily="65" charset="-120"/>
              </a:rPr>
              <a:t>反應時間等。</a:t>
            </a:r>
          </a:p>
          <a:p>
            <a:pPr>
              <a:lnSpc>
                <a:spcPct val="80000"/>
              </a:lnSpc>
            </a:pPr>
            <a:r>
              <a:rPr lang="zh-TW" altLang="en-US" sz="3000" b="1" dirty="0">
                <a:latin typeface="標楷體" pitchFamily="65" charset="-120"/>
                <a:ea typeface="標楷體" pitchFamily="65" charset="-120"/>
              </a:rPr>
              <a:t>技術規格：於功能、效益或特性等需求所必須者為限。</a:t>
            </a:r>
          </a:p>
          <a:p>
            <a:pPr>
              <a:lnSpc>
                <a:spcPct val="80000"/>
              </a:lnSpc>
            </a:pPr>
            <a:r>
              <a:rPr lang="zh-TW" altLang="en-US" sz="3000" b="1" dirty="0">
                <a:latin typeface="標楷體" pitchFamily="65" charset="-120"/>
                <a:ea typeface="標楷體" pitchFamily="65" charset="-120"/>
              </a:rPr>
              <a:t>廠牌或同等品：無法說明性能需求及技術規格者。</a:t>
            </a:r>
          </a:p>
          <a:p>
            <a:pPr>
              <a:lnSpc>
                <a:spcPct val="80000"/>
              </a:lnSpc>
            </a:pPr>
            <a:r>
              <a:rPr lang="zh-TW" altLang="en-US" sz="3000" b="1" dirty="0">
                <a:latin typeface="標楷體" pitchFamily="65" charset="-120"/>
                <a:ea typeface="標楷體" pitchFamily="65" charset="-120"/>
              </a:rPr>
              <a:t>其他需求：</a:t>
            </a:r>
            <a:r>
              <a:rPr lang="en-US" altLang="zh-TW" sz="3000" b="1" dirty="0">
                <a:latin typeface="標楷體" pitchFamily="65" charset="-120"/>
                <a:ea typeface="標楷體" pitchFamily="65" charset="-120"/>
              </a:rPr>
              <a:t>§22-1-2</a:t>
            </a:r>
            <a:r>
              <a:rPr lang="zh-TW" altLang="en-US" sz="3000" b="1" dirty="0">
                <a:latin typeface="標楷體" pitchFamily="65" charset="-120"/>
                <a:ea typeface="標楷體" pitchFamily="65" charset="-120"/>
              </a:rPr>
              <a:t>獨家供應</a:t>
            </a:r>
            <a:r>
              <a:rPr lang="zh-TW" altLang="en-US" sz="3000" b="1" dirty="0" smtClean="0">
                <a:latin typeface="標楷體" pitchFamily="65" charset="-120"/>
                <a:ea typeface="標楷體" pitchFamily="65" charset="-120"/>
              </a:rPr>
              <a:t>或相容</a:t>
            </a:r>
            <a:r>
              <a:rPr lang="zh-TW" altLang="en-US" sz="3000" b="1" dirty="0">
                <a:latin typeface="標楷體" pitchFamily="65" charset="-120"/>
                <a:ea typeface="標楷體" pitchFamily="65" charset="-120"/>
              </a:rPr>
              <a:t>互通。</a:t>
            </a:r>
          </a:p>
          <a:p>
            <a:pPr>
              <a:lnSpc>
                <a:spcPct val="80000"/>
              </a:lnSpc>
            </a:pPr>
            <a:r>
              <a:rPr lang="zh-TW" altLang="en-US" sz="3000" b="1" dirty="0">
                <a:latin typeface="標楷體" pitchFamily="65" charset="-120"/>
                <a:ea typeface="標楷體" pitchFamily="65" charset="-120"/>
              </a:rPr>
              <a:t>可透過公開徵求廠商提供型錄及報價資料供參考（</a:t>
            </a:r>
            <a:r>
              <a:rPr lang="en-US" altLang="zh-TW" sz="3000" b="1" dirty="0">
                <a:latin typeface="標楷體" pitchFamily="65" charset="-120"/>
                <a:ea typeface="標楷體" pitchFamily="65" charset="-120"/>
              </a:rPr>
              <a:t>§34-1</a:t>
            </a:r>
            <a:r>
              <a:rPr lang="zh-TW" altLang="en-US" sz="3000" b="1" dirty="0">
                <a:latin typeface="標楷體" pitchFamily="65" charset="-120"/>
                <a:ea typeface="標楷體" pitchFamily="65" charset="-120"/>
              </a:rPr>
              <a:t>）</a:t>
            </a:r>
          </a:p>
          <a:p>
            <a:pPr>
              <a:lnSpc>
                <a:spcPct val="80000"/>
              </a:lnSpc>
              <a:spcBef>
                <a:spcPct val="0"/>
              </a:spcBef>
              <a:buFontTx/>
              <a:buNone/>
            </a:pPr>
            <a:endParaRPr lang="zh-TW" altLang="en-US" sz="2800" dirty="0">
              <a:solidFill>
                <a:srgbClr val="0066FF"/>
              </a:solidFill>
            </a:endParaRPr>
          </a:p>
          <a:p>
            <a:pPr>
              <a:lnSpc>
                <a:spcPct val="80000"/>
              </a:lnSpc>
              <a:spcBef>
                <a:spcPct val="0"/>
              </a:spcBef>
              <a:buFontTx/>
              <a:buNone/>
            </a:pPr>
            <a:r>
              <a:rPr lang="en-US" altLang="zh-TW" sz="3000" b="1" u="sng" dirty="0">
                <a:solidFill>
                  <a:srgbClr val="FF3300"/>
                </a:solidFill>
                <a:latin typeface="標楷體" pitchFamily="65" charset="-120"/>
                <a:ea typeface="標楷體" pitchFamily="65" charset="-120"/>
              </a:rPr>
              <a:t>※</a:t>
            </a:r>
            <a:r>
              <a:rPr lang="zh-TW" altLang="en-US" sz="3000" b="1" u="sng" dirty="0">
                <a:solidFill>
                  <a:srgbClr val="FF3300"/>
                </a:solidFill>
                <a:latin typeface="標楷體" pitchFamily="65" charset="-120"/>
                <a:ea typeface="標楷體" pitchFamily="65" charset="-120"/>
              </a:rPr>
              <a:t>所謂同等品，指經機關審查認定，其功能、效益、標準或特性不低於招標文件所要求或提及者，並得予以檢驗或測試。</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900113" y="260350"/>
            <a:ext cx="7158037" cy="792163"/>
          </a:xfrm>
        </p:spPr>
        <p:txBody>
          <a:bodyPr/>
          <a:lstStyle/>
          <a:p>
            <a:r>
              <a:rPr lang="zh-TW" altLang="en-US" b="1">
                <a:latin typeface="標楷體" pitchFamily="65" charset="-120"/>
                <a:ea typeface="標楷體" pitchFamily="65" charset="-120"/>
              </a:rPr>
              <a:t>規格限制競爭錯誤態樣</a:t>
            </a:r>
          </a:p>
        </p:txBody>
      </p:sp>
      <p:sp>
        <p:nvSpPr>
          <p:cNvPr id="613379" name="Rectangle 3"/>
          <p:cNvSpPr>
            <a:spLocks noGrp="1" noChangeArrowheads="1"/>
          </p:cNvSpPr>
          <p:nvPr>
            <p:ph type="body" idx="1"/>
          </p:nvPr>
        </p:nvSpPr>
        <p:spPr>
          <a:xfrm>
            <a:off x="323850" y="1484313"/>
            <a:ext cx="8569325" cy="5373687"/>
          </a:xfrm>
        </p:spPr>
        <p:txBody>
          <a:bodyPr/>
          <a:lstStyle/>
          <a:p>
            <a:pPr>
              <a:lnSpc>
                <a:spcPct val="90000"/>
              </a:lnSpc>
              <a:buFontTx/>
              <a:buNone/>
            </a:pPr>
            <a:r>
              <a:rPr lang="en-US" altLang="zh-TW" sz="2800">
                <a:latin typeface="標楷體" pitchFamily="65" charset="-120"/>
                <a:ea typeface="標楷體" pitchFamily="65" charset="-120"/>
              </a:rPr>
              <a:t>  </a:t>
            </a:r>
            <a:r>
              <a:rPr lang="en-US" altLang="zh-TW" sz="2800" b="1">
                <a:latin typeface="標楷體" pitchFamily="65" charset="-120"/>
                <a:ea typeface="標楷體" pitchFamily="65" charset="-120"/>
              </a:rPr>
              <a:t>(</a:t>
            </a:r>
            <a:r>
              <a:rPr lang="zh-TW" altLang="en-US" sz="2800" b="1">
                <a:latin typeface="標楷體" pitchFamily="65" charset="-120"/>
                <a:ea typeface="標楷體" pitchFamily="65" charset="-120"/>
              </a:rPr>
              <a:t>一</a:t>
            </a:r>
            <a:r>
              <a:rPr lang="en-US" altLang="zh-TW" sz="2800" b="1">
                <a:latin typeface="標楷體" pitchFamily="65" charset="-120"/>
                <a:ea typeface="標楷體" pitchFamily="65" charset="-120"/>
              </a:rPr>
              <a:t>)</a:t>
            </a:r>
            <a:r>
              <a:rPr lang="zh-TW" altLang="en-US" sz="2800" b="1" u="sng">
                <a:solidFill>
                  <a:srgbClr val="FF3300"/>
                </a:solidFill>
                <a:latin typeface="標楷體" pitchFamily="65" charset="-120"/>
                <a:ea typeface="標楷體" pitchFamily="65" charset="-120"/>
              </a:rPr>
              <a:t>抄襲特定廠商之規格資料</a:t>
            </a:r>
          </a:p>
          <a:p>
            <a:pPr lvl="1" algn="just">
              <a:lnSpc>
                <a:spcPct val="90000"/>
              </a:lnSpc>
              <a:buFontTx/>
              <a:buNone/>
            </a:pP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二</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超出需求或與需求無關之規格。</a:t>
            </a:r>
          </a:p>
          <a:p>
            <a:pPr lvl="1" algn="just">
              <a:lnSpc>
                <a:spcPct val="90000"/>
              </a:lnSpc>
              <a:buFontTx/>
              <a:buNone/>
            </a:pP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三</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公告金額以上之採購指定特定廠牌之規格或型</a:t>
            </a:r>
          </a:p>
          <a:p>
            <a:pPr lvl="1" algn="just">
              <a:lnSpc>
                <a:spcPct val="90000"/>
              </a:lnSpc>
              <a:buFontTx/>
              <a:buNone/>
            </a:pPr>
            <a:r>
              <a:rPr lang="zh-TW" altLang="en-US" b="1">
                <a:latin typeface="標楷體" pitchFamily="65" charset="-120"/>
                <a:ea typeface="標楷體" pitchFamily="65" charset="-120"/>
              </a:rPr>
              <a:t>    號或特定國家或協會之標準而未允許同等品。</a:t>
            </a:r>
          </a:p>
          <a:p>
            <a:pPr lvl="1" algn="just">
              <a:lnSpc>
                <a:spcPct val="90000"/>
              </a:lnSpc>
              <a:buFontTx/>
              <a:buNone/>
            </a:pP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四</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型錄須蓋代理廠商之章</a:t>
            </a:r>
          </a:p>
          <a:p>
            <a:pPr lvl="1" algn="just">
              <a:lnSpc>
                <a:spcPct val="90000"/>
              </a:lnSpc>
              <a:buFontTx/>
              <a:buNone/>
            </a:pP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五</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型錄須為正本</a:t>
            </a:r>
          </a:p>
          <a:p>
            <a:pPr lvl="1" algn="just">
              <a:lnSpc>
                <a:spcPct val="90000"/>
              </a:lnSpc>
              <a:buFontTx/>
              <a:buNone/>
            </a:pP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六</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限型錄上之規格必須與招標規格一字不差</a:t>
            </a:r>
          </a:p>
          <a:p>
            <a:pPr lvl="1" algn="just">
              <a:lnSpc>
                <a:spcPct val="90000"/>
              </a:lnSpc>
              <a:buFontTx/>
              <a:buNone/>
            </a:pP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七</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不論產品大小都要有型錄。</a:t>
            </a:r>
          </a:p>
          <a:p>
            <a:pPr lvl="1" algn="just">
              <a:lnSpc>
                <a:spcPct val="90000"/>
              </a:lnSpc>
              <a:buFontTx/>
              <a:buNone/>
            </a:pP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八</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非屬必要卻限不同組件須由相同廠牌組成。</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05284"/>
            <a:ext cx="8229600" cy="1143000"/>
          </a:xfrm>
        </p:spPr>
        <p:txBody>
          <a:bodyPr/>
          <a:lstStyle/>
          <a:p>
            <a:pPr algn="ctr"/>
            <a:r>
              <a:rPr lang="zh-TW" altLang="en-US" sz="4400" dirty="0" smtClean="0"/>
              <a:t>教育局幼兒園專案實地會勘</a:t>
            </a:r>
            <a:endParaRPr lang="zh-TW" altLang="en-US" sz="4400" dirty="0"/>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5</a:t>
            </a:fld>
            <a:endParaRPr lang="en-US" altLang="zh-TW"/>
          </a:p>
        </p:txBody>
      </p:sp>
      <p:pic>
        <p:nvPicPr>
          <p:cNvPr id="7" name="內容版面配置區 6" descr="青山附幼_6642.jpg"/>
          <p:cNvPicPr>
            <a:picLocks noGrp="1" noChangeAspect="1"/>
          </p:cNvPicPr>
          <p:nvPr>
            <p:ph idx="1"/>
          </p:nvPr>
        </p:nvPicPr>
        <p:blipFill>
          <a:blip r:embed="rId2" cstate="print"/>
          <a:stretch>
            <a:fillRect/>
          </a:stretch>
        </p:blipFill>
        <p:spPr>
          <a:xfrm>
            <a:off x="285720" y="1285860"/>
            <a:ext cx="3806301" cy="2854726"/>
          </a:xfrm>
        </p:spPr>
      </p:pic>
      <p:pic>
        <p:nvPicPr>
          <p:cNvPr id="8" name="圖片 7" descr="威旭家誠，依序新營、新民、中營、官田附幼_4141.jpg"/>
          <p:cNvPicPr>
            <a:picLocks noChangeAspect="1"/>
          </p:cNvPicPr>
          <p:nvPr/>
        </p:nvPicPr>
        <p:blipFill>
          <a:blip r:embed="rId3"/>
          <a:stretch>
            <a:fillRect/>
          </a:stretch>
        </p:blipFill>
        <p:spPr>
          <a:xfrm>
            <a:off x="3857620" y="3286124"/>
            <a:ext cx="4786314" cy="2692302"/>
          </a:xfrm>
          <a:prstGeom prst="rect">
            <a:avLst/>
          </a:prstGeom>
        </p:spPr>
      </p:pic>
    </p:spTree>
    <p:extLst>
      <p:ext uri="{BB962C8B-B14F-4D97-AF65-F5344CB8AC3E}">
        <p14:creationId xmlns="" xmlns:p14="http://schemas.microsoft.com/office/powerpoint/2010/main" val="2833908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a:xfrm>
            <a:off x="442913" y="103188"/>
            <a:ext cx="8243887" cy="877887"/>
          </a:xfrm>
        </p:spPr>
        <p:txBody>
          <a:bodyPr/>
          <a:lstStyle/>
          <a:p>
            <a:r>
              <a:rPr lang="zh-TW" altLang="en-US" sz="4800" b="1">
                <a:latin typeface="標楷體" pitchFamily="65" charset="-120"/>
                <a:ea typeface="標楷體" pitchFamily="65" charset="-120"/>
              </a:rPr>
              <a:t>規格限制競爭錯誤態樣</a:t>
            </a:r>
            <a:r>
              <a:rPr lang="en-US" altLang="zh-TW" sz="3200" b="1">
                <a:latin typeface="標楷體" pitchFamily="65" charset="-120"/>
                <a:ea typeface="標楷體" pitchFamily="65" charset="-120"/>
              </a:rPr>
              <a:t>(</a:t>
            </a:r>
            <a:r>
              <a:rPr lang="zh-TW" altLang="en-US" sz="3200" b="1">
                <a:latin typeface="標楷體" pitchFamily="65" charset="-120"/>
                <a:ea typeface="標楷體" pitchFamily="65" charset="-120"/>
              </a:rPr>
              <a:t>續</a:t>
            </a:r>
            <a:r>
              <a:rPr lang="en-US" altLang="zh-TW" sz="3200" b="1">
                <a:latin typeface="標楷體" pitchFamily="65" charset="-120"/>
                <a:ea typeface="標楷體" pitchFamily="65" charset="-120"/>
              </a:rPr>
              <a:t>)</a:t>
            </a:r>
          </a:p>
        </p:txBody>
      </p:sp>
      <p:sp>
        <p:nvSpPr>
          <p:cNvPr id="645123" name="Rectangle 3"/>
          <p:cNvSpPr>
            <a:spLocks noGrp="1" noChangeArrowheads="1"/>
          </p:cNvSpPr>
          <p:nvPr>
            <p:ph type="body" idx="1"/>
          </p:nvPr>
        </p:nvSpPr>
        <p:spPr>
          <a:xfrm>
            <a:off x="179388" y="1341438"/>
            <a:ext cx="8713787" cy="5516562"/>
          </a:xfrm>
        </p:spPr>
        <p:txBody>
          <a:bodyPr/>
          <a:lstStyle/>
          <a:p>
            <a:pPr lvl="1" algn="just">
              <a:lnSpc>
                <a:spcPct val="80000"/>
              </a:lnSpc>
              <a:buFontTx/>
              <a:buNone/>
            </a:pP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九</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限取得正字標記而未允許同等品競標，或以</a:t>
            </a:r>
          </a:p>
          <a:p>
            <a:pPr lvl="1" algn="just">
              <a:lnSpc>
                <a:spcPct val="80000"/>
              </a:lnSpc>
              <a:buFontTx/>
              <a:buNone/>
            </a:pPr>
            <a:r>
              <a:rPr lang="zh-TW" altLang="en-US" b="1">
                <a:latin typeface="標楷體" pitchFamily="65" charset="-120"/>
                <a:ea typeface="標楷體" pitchFamily="65" charset="-120"/>
              </a:rPr>
              <a:t>    </a:t>
            </a:r>
            <a:r>
              <a:rPr lang="en-US" altLang="zh-TW" b="1">
                <a:latin typeface="標楷體" pitchFamily="65" charset="-120"/>
                <a:ea typeface="標楷體" pitchFamily="65" charset="-120"/>
              </a:rPr>
              <a:t>ISO9000</a:t>
            </a:r>
            <a:r>
              <a:rPr lang="zh-TW" altLang="en-US" b="1">
                <a:latin typeface="標楷體" pitchFamily="65" charset="-120"/>
                <a:ea typeface="標楷體" pitchFamily="65" charset="-120"/>
              </a:rPr>
              <a:t>系列驗證證書作為產品規範。</a:t>
            </a:r>
          </a:p>
          <a:p>
            <a:pPr lvl="1" algn="just">
              <a:lnSpc>
                <a:spcPct val="80000"/>
              </a:lnSpc>
              <a:buFontTx/>
              <a:buNone/>
            </a:pP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十</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所標示參考之廠牌不具普遍性或競爭性，例</a:t>
            </a:r>
          </a:p>
          <a:p>
            <a:pPr lvl="1" algn="just">
              <a:lnSpc>
                <a:spcPct val="80000"/>
              </a:lnSpc>
              <a:buFontTx/>
              <a:buNone/>
            </a:pPr>
            <a:r>
              <a:rPr lang="zh-TW" altLang="en-US" b="1">
                <a:latin typeface="標楷體" pitchFamily="65" charset="-120"/>
                <a:ea typeface="標楷體" pitchFamily="65" charset="-120"/>
              </a:rPr>
              <a:t>    如：同一代理商代理；雖由不同代理商代理而</a:t>
            </a:r>
          </a:p>
          <a:p>
            <a:pPr lvl="1" algn="just">
              <a:lnSpc>
                <a:spcPct val="80000"/>
              </a:lnSpc>
              <a:buFontTx/>
              <a:buNone/>
            </a:pPr>
            <a:r>
              <a:rPr lang="zh-TW" altLang="en-US" b="1">
                <a:latin typeface="標楷體" pitchFamily="65" charset="-120"/>
                <a:ea typeface="標楷體" pitchFamily="65" charset="-120"/>
              </a:rPr>
              <a:t>    該等代理商間因屬家族或關係企業而不具競爭</a:t>
            </a:r>
          </a:p>
          <a:p>
            <a:pPr lvl="1" algn="just">
              <a:lnSpc>
                <a:spcPct val="80000"/>
              </a:lnSpc>
              <a:buFontTx/>
              <a:buNone/>
            </a:pPr>
            <a:r>
              <a:rPr lang="zh-TW" altLang="en-US" b="1">
                <a:latin typeface="標楷體" pitchFamily="65" charset="-120"/>
                <a:ea typeface="標楷體" pitchFamily="65" charset="-120"/>
              </a:rPr>
              <a:t>    性；已不製造；參考之廠牌空有其名而無法聯</a:t>
            </a:r>
          </a:p>
          <a:p>
            <a:pPr lvl="1" algn="just">
              <a:lnSpc>
                <a:spcPct val="80000"/>
              </a:lnSpc>
              <a:buFontTx/>
              <a:buNone/>
            </a:pPr>
            <a:r>
              <a:rPr lang="zh-TW" altLang="en-US" b="1">
                <a:latin typeface="標楷體" pitchFamily="65" charset="-120"/>
                <a:ea typeface="標楷體" pitchFamily="65" charset="-120"/>
              </a:rPr>
              <a:t>    絡，致生同等品爭議。</a:t>
            </a:r>
          </a:p>
          <a:p>
            <a:pPr lvl="1" algn="just">
              <a:lnSpc>
                <a:spcPct val="80000"/>
              </a:lnSpc>
              <a:buFontTx/>
              <a:buNone/>
            </a:pP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十一</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公告金額以上之採購指定進口品</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或歐美地區</a:t>
            </a:r>
          </a:p>
          <a:p>
            <a:pPr lvl="1" algn="just">
              <a:lnSpc>
                <a:spcPct val="80000"/>
              </a:lnSpc>
              <a:buFontTx/>
              <a:buNone/>
            </a:pPr>
            <a:r>
              <a:rPr lang="zh-TW" altLang="en-US" b="1">
                <a:latin typeface="標楷體" pitchFamily="65" charset="-120"/>
                <a:ea typeface="標楷體" pitchFamily="65" charset="-120"/>
              </a:rPr>
              <a:t>      產品</a:t>
            </a:r>
            <a:r>
              <a:rPr lang="en-US" altLang="zh-TW" b="1">
                <a:latin typeface="標楷體" pitchFamily="65" charset="-120"/>
                <a:ea typeface="標楷體" pitchFamily="65" charset="-120"/>
              </a:rPr>
              <a:t>) </a:t>
            </a:r>
            <a:r>
              <a:rPr lang="zh-TW" altLang="en-US" b="1">
                <a:latin typeface="標楷體" pitchFamily="65" charset="-120"/>
                <a:ea typeface="標楷體" pitchFamily="65" charset="-120"/>
              </a:rPr>
              <a:t>。</a:t>
            </a:r>
          </a:p>
          <a:p>
            <a:pPr lvl="1" algn="just">
              <a:lnSpc>
                <a:spcPct val="80000"/>
              </a:lnSpc>
              <a:buFontTx/>
              <a:buNone/>
            </a:pP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十二</a:t>
            </a:r>
            <a:r>
              <a:rPr lang="en-US" altLang="zh-TW" b="1">
                <a:latin typeface="標楷體" pitchFamily="65" charset="-120"/>
                <a:ea typeface="標楷體" pitchFamily="65" charset="-120"/>
              </a:rPr>
              <a:t>)</a:t>
            </a:r>
            <a:r>
              <a:rPr lang="zh-TW" altLang="en-US" b="1">
                <a:latin typeface="標楷體" pitchFamily="65" charset="-120"/>
                <a:ea typeface="標楷體" pitchFamily="65" charset="-120"/>
              </a:rPr>
              <a:t>公告金額以上之採購，無條約協定關係卻指</a:t>
            </a:r>
          </a:p>
          <a:p>
            <a:pPr lvl="1" algn="just">
              <a:lnSpc>
                <a:spcPct val="80000"/>
              </a:lnSpc>
              <a:buFontTx/>
              <a:buNone/>
            </a:pPr>
            <a:r>
              <a:rPr lang="zh-TW" altLang="en-US" b="1">
                <a:latin typeface="標楷體" pitchFamily="65" charset="-120"/>
                <a:ea typeface="標楷體" pitchFamily="65" charset="-120"/>
              </a:rPr>
              <a:t>      定特定國家之進口品。</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p:txBody>
          <a:bodyPr/>
          <a:lstStyle/>
          <a:p>
            <a:r>
              <a:rPr lang="zh-TW" altLang="en-US" dirty="0" smtClean="0"/>
              <a:t>建築物室內裝修及申請許可證</a:t>
            </a:r>
          </a:p>
        </p:txBody>
      </p:sp>
      <p:sp>
        <p:nvSpPr>
          <p:cNvPr id="65539" name="內容版面配置區 2"/>
          <p:cNvSpPr>
            <a:spLocks noGrp="1"/>
          </p:cNvSpPr>
          <p:nvPr>
            <p:ph idx="1"/>
          </p:nvPr>
        </p:nvSpPr>
        <p:spPr>
          <a:xfrm>
            <a:off x="467544" y="980728"/>
            <a:ext cx="8280920" cy="5256584"/>
          </a:xfrm>
        </p:spPr>
        <p:txBody>
          <a:bodyPr/>
          <a:lstStyle/>
          <a:p>
            <a:pPr>
              <a:lnSpc>
                <a:spcPct val="80000"/>
              </a:lnSpc>
              <a:buNone/>
            </a:pPr>
            <a:r>
              <a:rPr lang="en-US" altLang="zh-TW" sz="2800" b="1" dirty="0" smtClean="0">
                <a:solidFill>
                  <a:srgbClr val="0000FF"/>
                </a:solidFill>
                <a:latin typeface="標楷體" pitchFamily="65" charset="-120"/>
                <a:ea typeface="標楷體" pitchFamily="65" charset="-120"/>
              </a:rPr>
              <a:t>※</a:t>
            </a:r>
            <a:r>
              <a:rPr lang="zh-TW" altLang="en-US" sz="2800" b="1" dirty="0" smtClean="0">
                <a:solidFill>
                  <a:srgbClr val="0000FF"/>
                </a:solidFill>
                <a:latin typeface="標楷體" pitchFamily="65" charset="-120"/>
                <a:ea typeface="標楷體" pitchFamily="65" charset="-120"/>
              </a:rPr>
              <a:t>建築法第</a:t>
            </a:r>
            <a:r>
              <a:rPr lang="en-US" altLang="zh-TW" sz="2800" b="1" dirty="0" smtClean="0">
                <a:solidFill>
                  <a:srgbClr val="0000FF"/>
                </a:solidFill>
                <a:latin typeface="標楷體" pitchFamily="65" charset="-120"/>
                <a:ea typeface="標楷體" pitchFamily="65" charset="-120"/>
              </a:rPr>
              <a:t>9</a:t>
            </a:r>
            <a:r>
              <a:rPr lang="zh-TW" altLang="en-US" sz="2800" b="1" dirty="0" smtClean="0">
                <a:solidFill>
                  <a:srgbClr val="0000FF"/>
                </a:solidFill>
                <a:latin typeface="標楷體" pitchFamily="65" charset="-120"/>
                <a:ea typeface="標楷體" pitchFamily="65" charset="-120"/>
              </a:rPr>
              <a:t>條建造行為</a:t>
            </a:r>
            <a:r>
              <a:rPr lang="en-US" altLang="zh-TW" sz="2800" b="1" dirty="0" smtClean="0">
                <a:solidFill>
                  <a:srgbClr val="0000FF"/>
                </a:solidFill>
                <a:latin typeface="標楷體" pitchFamily="65" charset="-120"/>
                <a:ea typeface="標楷體" pitchFamily="65" charset="-120"/>
              </a:rPr>
              <a:t>︰</a:t>
            </a:r>
            <a:r>
              <a:rPr lang="zh-TW" altLang="en-US" sz="2800" b="1" dirty="0" smtClean="0">
                <a:solidFill>
                  <a:srgbClr val="FF00FF"/>
                </a:solidFill>
                <a:latin typeface="標楷體" pitchFamily="65" charset="-120"/>
                <a:ea typeface="標楷體" pitchFamily="65" charset="-120"/>
              </a:rPr>
              <a:t>新建、增建、修建、改建</a:t>
            </a:r>
            <a:endParaRPr lang="en-US" altLang="zh-TW" sz="2800" dirty="0" smtClean="0">
              <a:solidFill>
                <a:srgbClr val="FF00FF"/>
              </a:solidFill>
            </a:endParaRPr>
          </a:p>
          <a:p>
            <a:r>
              <a:rPr lang="zh-TW" altLang="en-US" sz="2800" dirty="0" smtClean="0"/>
              <a:t>另查建築物</a:t>
            </a:r>
            <a:r>
              <a:rPr lang="zh-TW" altLang="en-US" sz="2800" b="1" dirty="0" smtClean="0">
                <a:solidFill>
                  <a:srgbClr val="FF00FF"/>
                </a:solidFill>
              </a:rPr>
              <a:t>室內裝修</a:t>
            </a:r>
            <a:r>
              <a:rPr lang="zh-TW" altLang="en-US" sz="2800" dirty="0" smtClean="0"/>
              <a:t>管理辦法第</a:t>
            </a:r>
            <a:r>
              <a:rPr lang="en-US" altLang="zh-TW" sz="2800" dirty="0" smtClean="0"/>
              <a:t>3</a:t>
            </a:r>
            <a:r>
              <a:rPr lang="zh-TW" altLang="en-US" sz="2800" dirty="0" smtClean="0"/>
              <a:t>條規定：本辦法所稱室內裝修，指除壁紙、璧布、窗簾、家具、活動隔屏、地氈等之黏貼及擺設外之下列行為：</a:t>
            </a:r>
            <a:endParaRPr lang="en-US" altLang="zh-TW" sz="2800" dirty="0" smtClean="0"/>
          </a:p>
          <a:p>
            <a:r>
              <a:rPr lang="zh-TW" altLang="en-US" sz="2800" b="1" dirty="0" smtClean="0">
                <a:solidFill>
                  <a:schemeClr val="accent6">
                    <a:lumMod val="75000"/>
                  </a:schemeClr>
                </a:solidFill>
              </a:rPr>
              <a:t>一、固著於建築物構造體之天花板裝修。</a:t>
            </a:r>
            <a:endParaRPr lang="en-US" altLang="zh-TW" sz="2800" b="1" dirty="0" smtClean="0">
              <a:solidFill>
                <a:schemeClr val="accent6">
                  <a:lumMod val="75000"/>
                </a:schemeClr>
              </a:solidFill>
            </a:endParaRPr>
          </a:p>
          <a:p>
            <a:r>
              <a:rPr lang="zh-TW" altLang="en-US" sz="2800" b="1" dirty="0" smtClean="0">
                <a:solidFill>
                  <a:schemeClr val="accent6">
                    <a:lumMod val="75000"/>
                  </a:schemeClr>
                </a:solidFill>
              </a:rPr>
              <a:t>二、內部牆面裝 修。</a:t>
            </a:r>
            <a:endParaRPr lang="en-US" altLang="zh-TW" sz="2800" b="1" dirty="0" smtClean="0">
              <a:solidFill>
                <a:schemeClr val="accent6">
                  <a:lumMod val="75000"/>
                </a:schemeClr>
              </a:solidFill>
            </a:endParaRPr>
          </a:p>
          <a:p>
            <a:r>
              <a:rPr lang="zh-TW" altLang="en-US" sz="2800" b="1" dirty="0" smtClean="0">
                <a:solidFill>
                  <a:schemeClr val="accent6">
                    <a:lumMod val="75000"/>
                  </a:schemeClr>
                </a:solidFill>
              </a:rPr>
              <a:t>三、高度超過地板面以上</a:t>
            </a:r>
            <a:r>
              <a:rPr lang="en-US" altLang="zh-TW" sz="2800" b="1" dirty="0" smtClean="0">
                <a:solidFill>
                  <a:schemeClr val="accent6">
                    <a:lumMod val="75000"/>
                  </a:schemeClr>
                </a:solidFill>
              </a:rPr>
              <a:t>1.2</a:t>
            </a:r>
            <a:r>
              <a:rPr lang="zh-TW" altLang="en-US" sz="2800" b="1" dirty="0" smtClean="0">
                <a:solidFill>
                  <a:schemeClr val="accent6">
                    <a:lumMod val="75000"/>
                  </a:schemeClr>
                </a:solidFill>
              </a:rPr>
              <a:t>公尺固定之隔屏或兼作櫥櫃。</a:t>
            </a:r>
            <a:endParaRPr lang="en-US" altLang="zh-TW" sz="2800" b="1" dirty="0" smtClean="0">
              <a:solidFill>
                <a:schemeClr val="accent6">
                  <a:lumMod val="75000"/>
                </a:schemeClr>
              </a:solidFill>
            </a:endParaRPr>
          </a:p>
          <a:p>
            <a:r>
              <a:rPr lang="zh-TW" altLang="en-US" sz="2800" b="1" dirty="0" smtClean="0">
                <a:solidFill>
                  <a:schemeClr val="accent6">
                    <a:lumMod val="75000"/>
                  </a:schemeClr>
                </a:solidFill>
              </a:rPr>
              <a:t>四、分間牆變更。</a:t>
            </a:r>
            <a:endParaRPr lang="en-US" altLang="zh-TW" sz="2800" b="1" dirty="0" smtClean="0">
              <a:solidFill>
                <a:schemeClr val="accent6">
                  <a:lumMod val="75000"/>
                </a:schemeClr>
              </a:solidFill>
            </a:endParaRPr>
          </a:p>
          <a:p>
            <a:r>
              <a:rPr lang="zh-TW" altLang="en-US" sz="2800" b="1" dirty="0" smtClean="0">
                <a:solidFill>
                  <a:srgbClr val="C00000"/>
                </a:solidFill>
              </a:rPr>
              <a:t>室內裝潢業：</a:t>
            </a:r>
            <a:r>
              <a:rPr lang="zh-TW" altLang="en-US" sz="2800" dirty="0" smtClean="0">
                <a:solidFill>
                  <a:srgbClr val="0000FF"/>
                </a:solidFill>
              </a:rPr>
              <a:t>壁紙、璧布、窗簾、家具、活動隔屏、地氈等之黏貼及擺設。</a:t>
            </a:r>
          </a:p>
        </p:txBody>
      </p:sp>
      <p:sp>
        <p:nvSpPr>
          <p:cNvPr id="4" name="投影片編號版面配置區 3"/>
          <p:cNvSpPr>
            <a:spLocks noGrp="1"/>
          </p:cNvSpPr>
          <p:nvPr>
            <p:ph type="sldNum" sz="quarter" idx="12"/>
          </p:nvPr>
        </p:nvSpPr>
        <p:spPr/>
        <p:txBody>
          <a:bodyPr/>
          <a:lstStyle/>
          <a:p>
            <a:pPr>
              <a:defRPr/>
            </a:pPr>
            <a:fld id="{F0AE2CF6-E54F-4753-9B31-7F96B39A4B65}" type="slidenum">
              <a:rPr lang="en-US" altLang="zh-TW" smtClean="0"/>
              <a:pPr>
                <a:defRPr/>
              </a:pPr>
              <a:t>51</a:t>
            </a:fld>
            <a:endParaRPr lang="en-US" altLang="zh-TW"/>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工程技術規格可能涉及綁標情形 </a:t>
            </a:r>
            <a:br>
              <a:rPr lang="zh-TW" altLang="en-US" b="1" dirty="0" smtClean="0"/>
            </a:br>
            <a:endParaRPr lang="zh-TW" altLang="en-US" dirty="0"/>
          </a:p>
        </p:txBody>
      </p:sp>
      <p:sp>
        <p:nvSpPr>
          <p:cNvPr id="3" name="內容版面配置區 2"/>
          <p:cNvSpPr>
            <a:spLocks noGrp="1"/>
          </p:cNvSpPr>
          <p:nvPr>
            <p:ph idx="1"/>
          </p:nvPr>
        </p:nvSpPr>
        <p:spPr>
          <a:xfrm>
            <a:off x="457200" y="1285860"/>
            <a:ext cx="8229600" cy="4845065"/>
          </a:xfrm>
        </p:spPr>
        <p:txBody>
          <a:bodyPr/>
          <a:lstStyle/>
          <a:p>
            <a:r>
              <a:rPr lang="zh-TW" altLang="en-US" b="1" dirty="0" smtClean="0">
                <a:solidFill>
                  <a:srgbClr val="0000FF"/>
                </a:solidFill>
                <a:latin typeface="微軟正黑體" pitchFamily="34" charset="-120"/>
                <a:ea typeface="微軟正黑體" pitchFamily="34" charset="-120"/>
              </a:rPr>
              <a:t>抄襲特定廠商之規格資料。 </a:t>
            </a:r>
          </a:p>
          <a:p>
            <a:pPr>
              <a:buNone/>
            </a:pPr>
            <a:r>
              <a:rPr lang="zh-TW" altLang="en-US" b="1" dirty="0" smtClean="0">
                <a:solidFill>
                  <a:srgbClr val="0000FF"/>
                </a:solidFill>
                <a:latin typeface="微軟正黑體" pitchFamily="34" charset="-120"/>
                <a:ea typeface="微軟正黑體" pitchFamily="34" charset="-120"/>
              </a:rPr>
              <a:t>（門窗</a:t>
            </a:r>
            <a:r>
              <a:rPr lang="en-US" altLang="zh-TW" b="1" dirty="0" smtClean="0">
                <a:solidFill>
                  <a:srgbClr val="0000FF"/>
                </a:solidFill>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化糞池</a:t>
            </a:r>
            <a:r>
              <a:rPr lang="en-US" altLang="zh-TW" b="1" dirty="0" smtClean="0">
                <a:solidFill>
                  <a:srgbClr val="0000FF"/>
                </a:solidFill>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電梯</a:t>
            </a:r>
            <a:r>
              <a:rPr lang="en-US" altLang="zh-TW" b="1" dirty="0" smtClean="0">
                <a:solidFill>
                  <a:srgbClr val="0000FF"/>
                </a:solidFill>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發電機</a:t>
            </a:r>
            <a:r>
              <a:rPr lang="en-US" altLang="zh-TW" b="1" dirty="0" smtClean="0">
                <a:solidFill>
                  <a:srgbClr val="0000FF"/>
                </a:solidFill>
                <a:latin typeface="微軟正黑體" pitchFamily="34" charset="-120"/>
                <a:ea typeface="微軟正黑體" pitchFamily="34" charset="-120"/>
              </a:rPr>
              <a:t>….</a:t>
            </a:r>
            <a:r>
              <a:rPr lang="zh-TW" altLang="en-US" b="1" dirty="0" smtClean="0">
                <a:solidFill>
                  <a:srgbClr val="0000FF"/>
                </a:solidFill>
                <a:latin typeface="微軟正黑體" pitchFamily="34" charset="-120"/>
                <a:ea typeface="微軟正黑體" pitchFamily="34" charset="-120"/>
              </a:rPr>
              <a:t>） </a:t>
            </a:r>
          </a:p>
          <a:p>
            <a:r>
              <a:rPr lang="zh-TW" altLang="en-US" b="1" dirty="0" smtClean="0">
                <a:solidFill>
                  <a:srgbClr val="FF00FF"/>
                </a:solidFill>
                <a:latin typeface="微軟正黑體" pitchFamily="34" charset="-120"/>
                <a:ea typeface="微軟正黑體" pitchFamily="34" charset="-120"/>
              </a:rPr>
              <a:t>公告金額以上之採購指定特定廠牌之規格或型號或特定國家或協會之標準而未允許同等者。</a:t>
            </a:r>
            <a:r>
              <a:rPr lang="zh-TW" altLang="en-US" dirty="0" smtClean="0">
                <a:solidFill>
                  <a:srgbClr val="FF00FF"/>
                </a:solidFill>
                <a:latin typeface="微軟正黑體" pitchFamily="34" charset="-120"/>
                <a:ea typeface="微軟正黑體" pitchFamily="34" charset="-120"/>
              </a:rPr>
              <a:t>（燈具</a:t>
            </a:r>
            <a:r>
              <a:rPr lang="en-US" altLang="zh-TW" b="1" dirty="0" smtClean="0">
                <a:solidFill>
                  <a:srgbClr val="FF00FF"/>
                </a:solidFill>
                <a:latin typeface="微軟正黑體" pitchFamily="34" charset="-120"/>
                <a:ea typeface="微軟正黑體" pitchFamily="34" charset="-120"/>
              </a:rPr>
              <a:t>/</a:t>
            </a:r>
            <a:r>
              <a:rPr lang="zh-TW" altLang="en-US" b="1" dirty="0" smtClean="0">
                <a:solidFill>
                  <a:srgbClr val="FF00FF"/>
                </a:solidFill>
                <a:latin typeface="微軟正黑體" pitchFamily="34" charset="-120"/>
                <a:ea typeface="微軟正黑體" pitchFamily="34" charset="-120"/>
              </a:rPr>
              <a:t>地磚</a:t>
            </a:r>
            <a:r>
              <a:rPr lang="en-US" altLang="zh-TW" b="1" dirty="0" smtClean="0">
                <a:solidFill>
                  <a:srgbClr val="FF00FF"/>
                </a:solidFill>
                <a:latin typeface="微軟正黑體" pitchFamily="34" charset="-120"/>
                <a:ea typeface="微軟正黑體" pitchFamily="34" charset="-120"/>
              </a:rPr>
              <a:t>/</a:t>
            </a:r>
            <a:r>
              <a:rPr lang="zh-TW" altLang="en-US" b="1" dirty="0" smtClean="0">
                <a:solidFill>
                  <a:srgbClr val="FF00FF"/>
                </a:solidFill>
                <a:latin typeface="微軟正黑體" pitchFamily="34" charset="-120"/>
                <a:ea typeface="微軟正黑體" pitchFamily="34" charset="-120"/>
              </a:rPr>
              <a:t>塔位</a:t>
            </a:r>
            <a:r>
              <a:rPr lang="en-US" altLang="zh-TW" b="1" dirty="0" smtClean="0">
                <a:solidFill>
                  <a:srgbClr val="FF00FF"/>
                </a:solidFill>
                <a:latin typeface="微軟正黑體" pitchFamily="34" charset="-120"/>
                <a:ea typeface="微軟正黑體" pitchFamily="34" charset="-120"/>
              </a:rPr>
              <a:t>…</a:t>
            </a:r>
            <a:r>
              <a:rPr lang="zh-TW" altLang="en-US" b="1" dirty="0" smtClean="0">
                <a:solidFill>
                  <a:srgbClr val="FF00FF"/>
                </a:solidFill>
                <a:latin typeface="微軟正黑體" pitchFamily="34" charset="-120"/>
                <a:ea typeface="微軟正黑體" pitchFamily="34" charset="-120"/>
              </a:rPr>
              <a:t>） </a:t>
            </a:r>
          </a:p>
          <a:p>
            <a:r>
              <a:rPr lang="zh-TW" altLang="en-US" b="1" dirty="0" smtClean="0">
                <a:solidFill>
                  <a:srgbClr val="800000"/>
                </a:solidFill>
                <a:latin typeface="微軟正黑體" pitchFamily="34" charset="-120"/>
                <a:ea typeface="微軟正黑體" pitchFamily="34" charset="-120"/>
              </a:rPr>
              <a:t>型錄須蓋代理廠商之章。型錄須為正本，不接受影本。限型錄上之規格必須與招標規格一字不差。不論產品大小都要有型錄。</a:t>
            </a:r>
            <a:r>
              <a:rPr lang="zh-TW" altLang="en-US" b="1" dirty="0" smtClean="0">
                <a:latin typeface="微軟正黑體" pitchFamily="34" charset="-120"/>
                <a:ea typeface="微軟正黑體" pitchFamily="34" charset="-120"/>
              </a:rPr>
              <a:t> </a:t>
            </a:r>
          </a:p>
          <a:p>
            <a:endParaRPr lang="zh-TW" altLang="en-US" dirty="0"/>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52</a:t>
            </a:fld>
            <a:endParaRPr lang="en-US" altLang="zh-TW"/>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工程技術規格可能涉及綁標情形 </a:t>
            </a:r>
            <a:br>
              <a:rPr lang="zh-TW" altLang="en-US" b="1" dirty="0" smtClean="0"/>
            </a:br>
            <a:endParaRPr lang="zh-TW" altLang="en-US" dirty="0"/>
          </a:p>
        </p:txBody>
      </p:sp>
      <p:sp>
        <p:nvSpPr>
          <p:cNvPr id="3" name="內容版面配置區 2"/>
          <p:cNvSpPr>
            <a:spLocks noGrp="1"/>
          </p:cNvSpPr>
          <p:nvPr>
            <p:ph idx="1"/>
          </p:nvPr>
        </p:nvSpPr>
        <p:spPr>
          <a:xfrm>
            <a:off x="457200" y="1285860"/>
            <a:ext cx="8229600" cy="4845065"/>
          </a:xfrm>
        </p:spPr>
        <p:txBody>
          <a:bodyPr/>
          <a:lstStyle/>
          <a:p>
            <a:r>
              <a:rPr lang="zh-TW" altLang="en-US" b="1" dirty="0" smtClean="0"/>
              <a:t>參考廠牌不具競爭性，例如：同一代理商代理；雖由不同代理商代理而該等代理商間因屬家族或關係企業而不具競爭性；已不製造；參考廠牌空有其名而無法聯絡。 </a:t>
            </a:r>
          </a:p>
          <a:p>
            <a:r>
              <a:rPr lang="zh-TW" altLang="en-US" b="1" dirty="0" smtClean="0">
                <a:solidFill>
                  <a:srgbClr val="FF6600"/>
                </a:solidFill>
              </a:rPr>
              <a:t>公告金額以上之採購指定進口品。 </a:t>
            </a:r>
          </a:p>
          <a:p>
            <a:r>
              <a:rPr lang="zh-TW" altLang="en-US" b="1" dirty="0" smtClean="0">
                <a:solidFill>
                  <a:srgbClr val="0000FF"/>
                </a:solidFill>
              </a:rPr>
              <a:t>廠商投標時即須自有指定之設備。</a:t>
            </a:r>
            <a:endParaRPr lang="en-US" altLang="zh-TW" b="1" dirty="0" smtClean="0">
              <a:solidFill>
                <a:srgbClr val="0000FF"/>
              </a:solidFill>
            </a:endParaRPr>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53</a:t>
            </a:fld>
            <a:endParaRPr lang="en-US" altLang="zh-TW"/>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建議方式 </a:t>
            </a:r>
            <a:br>
              <a:rPr lang="zh-TW" altLang="en-US" b="1" dirty="0" smtClean="0"/>
            </a:br>
            <a:endParaRPr lang="zh-TW" altLang="en-US" dirty="0"/>
          </a:p>
        </p:txBody>
      </p:sp>
      <p:sp>
        <p:nvSpPr>
          <p:cNvPr id="3" name="內容版面配置區 2"/>
          <p:cNvSpPr>
            <a:spLocks noGrp="1"/>
          </p:cNvSpPr>
          <p:nvPr>
            <p:ph idx="1"/>
          </p:nvPr>
        </p:nvSpPr>
        <p:spPr/>
        <p:txBody>
          <a:bodyPr/>
          <a:lstStyle/>
          <a:p>
            <a:r>
              <a:rPr lang="zh-TW" altLang="en-US" b="1" dirty="0" smtClean="0">
                <a:solidFill>
                  <a:srgbClr val="C00000"/>
                </a:solidFill>
              </a:rPr>
              <a:t>僅供參考 </a:t>
            </a:r>
            <a:endParaRPr lang="zh-TW" altLang="en-US" dirty="0" smtClean="0">
              <a:solidFill>
                <a:srgbClr val="C00000"/>
              </a:solidFill>
            </a:endParaRPr>
          </a:p>
          <a:p>
            <a:pPr>
              <a:buNone/>
            </a:pPr>
            <a:r>
              <a:rPr lang="zh-TW" altLang="en-US" b="1" dirty="0" smtClean="0"/>
              <a:t>   本圖僅供參考，經機關審查具相同效果、功能、材料，品質相當或優於圖示產品，皆可採用 </a:t>
            </a:r>
          </a:p>
          <a:p>
            <a:pPr>
              <a:buNone/>
            </a:pPr>
            <a:r>
              <a:rPr lang="zh-TW" altLang="en-US" b="1" dirty="0" smtClean="0"/>
              <a:t>    實務：施工計畫</a:t>
            </a:r>
            <a:r>
              <a:rPr lang="en-US" altLang="zh-TW" b="1" dirty="0" smtClean="0"/>
              <a:t>-</a:t>
            </a:r>
            <a:r>
              <a:rPr lang="zh-TW" altLang="en-US" b="1" dirty="0" smtClean="0"/>
              <a:t>分項計畫</a:t>
            </a:r>
            <a:r>
              <a:rPr lang="en-US" altLang="zh-TW" b="1" dirty="0" smtClean="0"/>
              <a:t>-</a:t>
            </a:r>
            <a:r>
              <a:rPr lang="zh-TW" altLang="en-US" b="1" dirty="0" smtClean="0">
                <a:solidFill>
                  <a:srgbClr val="FF00FF"/>
                </a:solidFill>
              </a:rPr>
              <a:t>材料送審</a:t>
            </a:r>
            <a:r>
              <a:rPr lang="zh-TW" altLang="en-US" b="1" dirty="0" smtClean="0"/>
              <a:t> </a:t>
            </a:r>
          </a:p>
          <a:p>
            <a:r>
              <a:rPr lang="zh-TW" altLang="en-US" b="1" dirty="0" smtClean="0">
                <a:solidFill>
                  <a:srgbClr val="0000FF"/>
                </a:solidFill>
              </a:rPr>
              <a:t>尺寸誤差 </a:t>
            </a:r>
          </a:p>
          <a:p>
            <a:pPr>
              <a:buNone/>
            </a:pPr>
            <a:r>
              <a:rPr lang="zh-TW" altLang="en-US" b="1" dirty="0" smtClean="0"/>
              <a:t>    合理</a:t>
            </a:r>
            <a:r>
              <a:rPr lang="en-US" altLang="zh-TW" b="1" dirty="0" smtClean="0"/>
              <a:t>/</a:t>
            </a:r>
            <a:r>
              <a:rPr lang="zh-TW" altLang="en-US" b="1" dirty="0" smtClean="0"/>
              <a:t>市場行情 </a:t>
            </a:r>
            <a:r>
              <a:rPr lang="en-US" altLang="zh-TW" b="1" dirty="0" smtClean="0"/>
              <a:t>± </a:t>
            </a:r>
            <a:r>
              <a:rPr lang="zh-TW" altLang="en-US" b="1" dirty="0" smtClean="0"/>
              <a:t>？ </a:t>
            </a:r>
            <a:endParaRPr lang="zh-TW" altLang="en-US" dirty="0"/>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54</a:t>
            </a:fld>
            <a:endParaRPr lang="en-US" altLang="zh-TW"/>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驗收作業 </a:t>
            </a:r>
            <a:br>
              <a:rPr lang="zh-TW" altLang="en-US" b="1" dirty="0" smtClean="0"/>
            </a:br>
            <a:endParaRPr lang="zh-TW" altLang="en-US" dirty="0"/>
          </a:p>
        </p:txBody>
      </p:sp>
      <p:sp>
        <p:nvSpPr>
          <p:cNvPr id="3" name="內容版面配置區 2"/>
          <p:cNvSpPr>
            <a:spLocks noGrp="1"/>
          </p:cNvSpPr>
          <p:nvPr>
            <p:ph idx="1"/>
          </p:nvPr>
        </p:nvSpPr>
        <p:spPr>
          <a:xfrm>
            <a:off x="214282" y="1000108"/>
            <a:ext cx="8643998" cy="5572164"/>
          </a:xfrm>
        </p:spPr>
        <p:txBody>
          <a:bodyPr/>
          <a:lstStyle/>
          <a:p>
            <a:r>
              <a:rPr lang="zh-TW" altLang="en-US" dirty="0" smtClean="0"/>
              <a:t>承包廠商專任工程人員未到場是否可繼續驗收？ </a:t>
            </a:r>
          </a:p>
          <a:p>
            <a:r>
              <a:rPr lang="zh-TW" altLang="en-US" dirty="0" smtClean="0"/>
              <a:t>營造業法第</a:t>
            </a:r>
            <a:r>
              <a:rPr lang="en-US" altLang="zh-TW" dirty="0" smtClean="0"/>
              <a:t>41</a:t>
            </a:r>
            <a:r>
              <a:rPr lang="zh-TW" altLang="en-US" dirty="0" smtClean="0"/>
              <a:t>條，為營繕工程之</a:t>
            </a:r>
            <a:r>
              <a:rPr lang="zh-TW" altLang="en-US" b="1" dirty="0" smtClean="0"/>
              <a:t>特別法規定，如二者規定不同時，特別法優先適用。</a:t>
            </a:r>
            <a:r>
              <a:rPr lang="en-US" altLang="zh-TW" b="1" dirty="0" smtClean="0"/>
              <a:t>(100.9.14</a:t>
            </a:r>
            <a:r>
              <a:rPr lang="zh-TW" altLang="en-US" b="1" dirty="0" smtClean="0"/>
              <a:t>工程企字第</a:t>
            </a:r>
            <a:r>
              <a:rPr lang="en-US" altLang="zh-TW" b="1" dirty="0" smtClean="0"/>
              <a:t>10000341540</a:t>
            </a:r>
            <a:r>
              <a:rPr lang="zh-TW" altLang="en-US" b="1" dirty="0" smtClean="0"/>
              <a:t>號</a:t>
            </a:r>
            <a:r>
              <a:rPr lang="en-US" altLang="zh-TW" b="1" dirty="0" smtClean="0"/>
              <a:t>) </a:t>
            </a:r>
          </a:p>
          <a:p>
            <a:r>
              <a:rPr lang="zh-TW" altLang="en-US" b="1" dirty="0" smtClean="0">
                <a:solidFill>
                  <a:srgbClr val="0000FF"/>
                </a:solidFill>
              </a:rPr>
              <a:t>營造業法第</a:t>
            </a:r>
            <a:r>
              <a:rPr lang="en-US" altLang="zh-TW" b="1" dirty="0" smtClean="0">
                <a:solidFill>
                  <a:srgbClr val="0000FF"/>
                </a:solidFill>
              </a:rPr>
              <a:t>41</a:t>
            </a:r>
            <a:r>
              <a:rPr lang="zh-TW" altLang="en-US" b="1" dirty="0" smtClean="0">
                <a:solidFill>
                  <a:srgbClr val="0000FF"/>
                </a:solidFill>
              </a:rPr>
              <a:t>條：工程主管或主辦機關於勘驗、查驗或驗收工程時，營造業之專任工程人員及工地主任應在現場說明，並由專任工程人員於勘驗、查驗或驗收文件上簽名或蓋章。 </a:t>
            </a:r>
          </a:p>
          <a:p>
            <a:r>
              <a:rPr lang="zh-TW" altLang="en-US" b="1" dirty="0" smtClean="0">
                <a:solidFill>
                  <a:srgbClr val="C00000"/>
                </a:solidFill>
              </a:rPr>
              <a:t>未依前項規定辦理者，工程主管或主辦機關對該工程應不予勘驗、查驗或驗收。 </a:t>
            </a:r>
            <a:endParaRPr lang="zh-TW" altLang="en-US" dirty="0">
              <a:solidFill>
                <a:srgbClr val="C00000"/>
              </a:solidFill>
            </a:endParaRPr>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55</a:t>
            </a:fld>
            <a:endParaRPr lang="en-US" altLang="zh-TW"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驗收建議用語</a:t>
            </a:r>
            <a:r>
              <a:rPr lang="en-US" altLang="zh-TW" b="1" dirty="0" smtClean="0"/>
              <a:t>: </a:t>
            </a:r>
            <a:endParaRPr lang="zh-TW" altLang="en-US" dirty="0"/>
          </a:p>
        </p:txBody>
      </p:sp>
      <p:sp>
        <p:nvSpPr>
          <p:cNvPr id="3" name="內容版面配置區 2"/>
          <p:cNvSpPr>
            <a:spLocks noGrp="1"/>
          </p:cNvSpPr>
          <p:nvPr>
            <p:ph idx="1"/>
          </p:nvPr>
        </p:nvSpPr>
        <p:spPr>
          <a:xfrm>
            <a:off x="500034" y="1071546"/>
            <a:ext cx="8229600" cy="5500726"/>
          </a:xfrm>
        </p:spPr>
        <p:txBody>
          <a:bodyPr/>
          <a:lstStyle/>
          <a:p>
            <a:pPr>
              <a:buNone/>
            </a:pPr>
            <a:r>
              <a:rPr lang="en-US" altLang="zh-TW" sz="2800" b="1" dirty="0" smtClean="0"/>
              <a:t>1.</a:t>
            </a:r>
            <a:r>
              <a:rPr lang="zh-TW" altLang="en-US" sz="2800" b="1" dirty="0" smtClean="0">
                <a:solidFill>
                  <a:srgbClr val="C00000"/>
                </a:solidFill>
              </a:rPr>
              <a:t>尚符 </a:t>
            </a:r>
          </a:p>
          <a:p>
            <a:pPr>
              <a:buNone/>
            </a:pPr>
            <a:r>
              <a:rPr lang="zh-TW" altLang="en-US" sz="2800" b="1" dirty="0" smtClean="0"/>
              <a:t>   用於尺寸，因測量會有</a:t>
            </a:r>
            <a:r>
              <a:rPr lang="zh-TW" altLang="en-US" sz="2800" b="1" dirty="0" smtClean="0">
                <a:solidFill>
                  <a:srgbClr val="FF00FF"/>
                </a:solidFill>
              </a:rPr>
              <a:t>誤差</a:t>
            </a:r>
            <a:r>
              <a:rPr lang="zh-TW" altLang="en-US" sz="2800" b="1" dirty="0" smtClean="0">
                <a:solidFill>
                  <a:srgbClr val="0000FF"/>
                </a:solidFill>
              </a:rPr>
              <a:t>（不同方法與儀器</a:t>
            </a:r>
            <a:r>
              <a:rPr lang="en-US" altLang="zh-TW" sz="2800" b="1" dirty="0" smtClean="0">
                <a:solidFill>
                  <a:srgbClr val="0000FF"/>
                </a:solidFill>
              </a:rPr>
              <a:t>…</a:t>
            </a:r>
            <a:r>
              <a:rPr lang="zh-TW" altLang="en-US" sz="2800" b="1" dirty="0" smtClean="0">
                <a:solidFill>
                  <a:srgbClr val="0000FF"/>
                </a:solidFill>
              </a:rPr>
              <a:t>為之） </a:t>
            </a:r>
          </a:p>
          <a:p>
            <a:pPr>
              <a:buNone/>
            </a:pPr>
            <a:r>
              <a:rPr lang="zh-TW" altLang="en-US" sz="2800" b="1" dirty="0" smtClean="0"/>
              <a:t>   例：經丈量○窗戶尺寸</a:t>
            </a:r>
            <a:r>
              <a:rPr lang="zh-TW" altLang="en-US" sz="2800" b="1" dirty="0" smtClean="0">
                <a:solidFill>
                  <a:srgbClr val="339933"/>
                </a:solidFill>
              </a:rPr>
              <a:t>與竣工圖說尚符</a:t>
            </a:r>
            <a:r>
              <a:rPr lang="zh-TW" altLang="en-US" sz="2800" b="1" dirty="0" smtClean="0"/>
              <a:t>。 </a:t>
            </a:r>
          </a:p>
          <a:p>
            <a:pPr>
              <a:buNone/>
            </a:pPr>
            <a:r>
              <a:rPr lang="en-US" altLang="zh-TW" sz="2800" b="1" dirty="0" smtClean="0"/>
              <a:t>2.</a:t>
            </a:r>
            <a:r>
              <a:rPr lang="zh-TW" altLang="en-US" sz="2800" b="1" dirty="0" smtClean="0">
                <a:solidFill>
                  <a:srgbClr val="C00000"/>
                </a:solidFill>
              </a:rPr>
              <a:t>相符 </a:t>
            </a:r>
          </a:p>
          <a:p>
            <a:pPr>
              <a:buNone/>
            </a:pPr>
            <a:r>
              <a:rPr lang="zh-TW" altLang="en-US" sz="2800" b="1" dirty="0" smtClean="0"/>
              <a:t>   用於數量，可以確認結果者</a:t>
            </a:r>
            <a:r>
              <a:rPr lang="zh-TW" altLang="en-US" sz="2800" b="1" dirty="0" smtClean="0">
                <a:solidFill>
                  <a:srgbClr val="0000FF"/>
                </a:solidFill>
              </a:rPr>
              <a:t>（結果論） </a:t>
            </a:r>
          </a:p>
          <a:p>
            <a:pPr>
              <a:buNone/>
            </a:pPr>
            <a:r>
              <a:rPr lang="zh-TW" altLang="en-US" sz="2800" b="1" dirty="0" smtClean="0"/>
              <a:t>  例：經清點</a:t>
            </a:r>
            <a:r>
              <a:rPr lang="en-US" altLang="zh-TW" sz="2800" b="1" dirty="0" err="1" smtClean="0"/>
              <a:t>W3</a:t>
            </a:r>
            <a:r>
              <a:rPr lang="zh-TW" altLang="en-US" sz="2800" b="1" dirty="0" smtClean="0"/>
              <a:t>型窗戶</a:t>
            </a:r>
            <a:r>
              <a:rPr lang="en-US" altLang="zh-TW" sz="2800" b="1" dirty="0" smtClean="0"/>
              <a:t>5</a:t>
            </a:r>
            <a:r>
              <a:rPr lang="zh-TW" altLang="en-US" sz="2800" b="1" dirty="0" smtClean="0"/>
              <a:t>樘，數量</a:t>
            </a:r>
            <a:r>
              <a:rPr lang="zh-TW" altLang="en-US" sz="2800" b="1" dirty="0" smtClean="0">
                <a:solidFill>
                  <a:srgbClr val="339933"/>
                </a:solidFill>
              </a:rPr>
              <a:t>與結算書說相符</a:t>
            </a:r>
            <a:r>
              <a:rPr lang="zh-TW" altLang="en-US" sz="2800" b="1" dirty="0" smtClean="0"/>
              <a:t>。 </a:t>
            </a:r>
          </a:p>
          <a:p>
            <a:pPr>
              <a:buNone/>
            </a:pPr>
            <a:r>
              <a:rPr lang="en-US" altLang="zh-TW" sz="2800" b="1" dirty="0" smtClean="0"/>
              <a:t>3.</a:t>
            </a:r>
            <a:r>
              <a:rPr lang="zh-TW" altLang="en-US" sz="2800" b="1" dirty="0" smtClean="0">
                <a:solidFill>
                  <a:srgbClr val="C00000"/>
                </a:solidFill>
              </a:rPr>
              <a:t>符合</a:t>
            </a:r>
            <a:r>
              <a:rPr lang="zh-TW" altLang="en-US" sz="2800" b="1" dirty="0" smtClean="0"/>
              <a:t> </a:t>
            </a:r>
          </a:p>
          <a:p>
            <a:pPr>
              <a:buNone/>
            </a:pPr>
            <a:r>
              <a:rPr lang="zh-TW" altLang="en-US" sz="2800" b="1" dirty="0" smtClean="0"/>
              <a:t>   用於文件查核或機器設備測試、試運轉 </a:t>
            </a:r>
          </a:p>
          <a:p>
            <a:pPr>
              <a:buNone/>
            </a:pPr>
            <a:r>
              <a:rPr lang="zh-TW" altLang="en-US" sz="2800" b="1" dirty="0" smtClean="0"/>
              <a:t>   例：試驗報告</a:t>
            </a:r>
            <a:r>
              <a:rPr lang="en-US" altLang="zh-TW" sz="2800" b="1" dirty="0" smtClean="0"/>
              <a:t>(</a:t>
            </a:r>
            <a:r>
              <a:rPr lang="zh-TW" altLang="en-US" sz="2800" b="1" dirty="0" smtClean="0"/>
              <a:t>出廠證明</a:t>
            </a:r>
            <a:r>
              <a:rPr lang="en-US" altLang="zh-TW" sz="2800" b="1" dirty="0" smtClean="0"/>
              <a:t>)</a:t>
            </a:r>
            <a:r>
              <a:rPr lang="zh-TW" altLang="en-US" sz="2800" b="1" dirty="0" smtClean="0"/>
              <a:t>代表數量、奉核文號</a:t>
            </a:r>
            <a:r>
              <a:rPr lang="zh-TW" altLang="en-US" sz="2800" b="1" dirty="0" smtClean="0">
                <a:solidFill>
                  <a:srgbClr val="339933"/>
                </a:solidFill>
              </a:rPr>
              <a:t>符合契約規範。 </a:t>
            </a:r>
            <a:endParaRPr lang="zh-TW" altLang="en-US" sz="2800" dirty="0">
              <a:solidFill>
                <a:srgbClr val="339933"/>
              </a:solidFill>
            </a:endParaRPr>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56</a:t>
            </a:fld>
            <a:endParaRPr lang="en-US" altLang="zh-TW"/>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標題 1"/>
          <p:cNvSpPr>
            <a:spLocks noGrp="1"/>
          </p:cNvSpPr>
          <p:nvPr>
            <p:ph type="title"/>
          </p:nvPr>
        </p:nvSpPr>
        <p:spPr/>
        <p:txBody>
          <a:bodyPr/>
          <a:lstStyle/>
          <a:p>
            <a:r>
              <a:rPr lang="zh-TW" altLang="en-US" smtClean="0"/>
              <a:t>查驗或驗收有瑕疵時之處理</a:t>
            </a:r>
            <a:br>
              <a:rPr lang="zh-TW" altLang="en-US" smtClean="0"/>
            </a:br>
            <a:endParaRPr lang="zh-TW" altLang="en-US" smtClean="0"/>
          </a:p>
        </p:txBody>
      </p:sp>
      <p:sp>
        <p:nvSpPr>
          <p:cNvPr id="96259" name="內容版面配置區 2"/>
          <p:cNvSpPr>
            <a:spLocks noGrp="1"/>
          </p:cNvSpPr>
          <p:nvPr>
            <p:ph idx="1"/>
          </p:nvPr>
        </p:nvSpPr>
        <p:spPr>
          <a:xfrm>
            <a:off x="428596" y="1071546"/>
            <a:ext cx="8229600" cy="5143536"/>
          </a:xfrm>
        </p:spPr>
        <p:txBody>
          <a:bodyPr/>
          <a:lstStyle/>
          <a:p>
            <a:r>
              <a:rPr lang="zh-TW" altLang="en-US" sz="2400" dirty="0" smtClean="0"/>
              <a:t>廠商履約結果經機關查驗或驗收有瑕疵者，機關得定相當期 限，要求廠商改善、拆除、重作、退貨或換貨 </a:t>
            </a:r>
            <a:r>
              <a:rPr lang="en-US" altLang="zh-TW" sz="2400" dirty="0" smtClean="0"/>
              <a:t>(</a:t>
            </a:r>
            <a:r>
              <a:rPr lang="zh-TW" altLang="en-US" sz="2400" dirty="0" smtClean="0"/>
              <a:t>以下簡稱改正</a:t>
            </a:r>
            <a:r>
              <a:rPr lang="en-US" altLang="zh-TW" sz="2400" dirty="0" smtClean="0"/>
              <a:t>) </a:t>
            </a:r>
            <a:r>
              <a:rPr lang="zh-TW" altLang="en-US" sz="2400" dirty="0" smtClean="0"/>
              <a:t>， 並得訂明逾期未改正應繳納違約金。</a:t>
            </a:r>
            <a:endParaRPr lang="en-US" altLang="zh-TW" sz="2400" dirty="0" smtClean="0"/>
          </a:p>
          <a:p>
            <a:r>
              <a:rPr lang="zh-TW" altLang="en-US" sz="2400" dirty="0" smtClean="0">
                <a:solidFill>
                  <a:srgbClr val="0000FF"/>
                </a:solidFill>
              </a:rPr>
              <a:t>驗收結果與規定不符，而不妨礙安全及使用需求，亦無減少通常效用或契約預定效用，經機關檢討不必拆換、更換或拆換、更換確有困難，或不必補交者，得於必要時減價收受。</a:t>
            </a:r>
          </a:p>
          <a:p>
            <a:r>
              <a:rPr lang="zh-TW" altLang="en-US" sz="2400" dirty="0" smtClean="0"/>
              <a:t>■採減價收受者，按不符項目標的之契約價金</a:t>
            </a:r>
            <a:r>
              <a:rPr lang="en-US" sz="2400" b="1" u="sng" dirty="0" smtClean="0">
                <a:solidFill>
                  <a:srgbClr val="FF0000"/>
                </a:solidFill>
              </a:rPr>
              <a:t>20</a:t>
            </a:r>
            <a:r>
              <a:rPr lang="en-US" sz="2400" dirty="0" smtClean="0"/>
              <a:t>%</a:t>
            </a:r>
            <a:r>
              <a:rPr lang="zh-TW" altLang="en-US" sz="2400" dirty="0" smtClean="0"/>
              <a:t>（由機關視需要於招標時載明）減價，並處以減價金額</a:t>
            </a:r>
            <a:r>
              <a:rPr lang="en-US" sz="2400" b="1" u="sng" dirty="0" smtClean="0">
                <a:solidFill>
                  <a:srgbClr val="FF0000"/>
                </a:solidFill>
              </a:rPr>
              <a:t>100</a:t>
            </a:r>
            <a:r>
              <a:rPr lang="en-US" sz="2400" dirty="0" smtClean="0"/>
              <a:t>%</a:t>
            </a:r>
            <a:r>
              <a:rPr lang="zh-TW" altLang="en-US" sz="2400" dirty="0" smtClean="0"/>
              <a:t>（由機關視需要於招標時載明）之違約金。但其屬尺寸不符規定者，減價金額得就尺寸差異部分按契約價金比例計算之；屬工料不符規定者，減價金額得按工料差額計算之。減價及違約金之總額，以該項目之契約價金為限。</a:t>
            </a:r>
          </a:p>
          <a:p>
            <a:endParaRPr lang="zh-TW" altLang="en-US" dirty="0" smtClean="0"/>
          </a:p>
        </p:txBody>
      </p:sp>
      <p:sp>
        <p:nvSpPr>
          <p:cNvPr id="4" name="投影片編號版面配置區 3"/>
          <p:cNvSpPr>
            <a:spLocks noGrp="1"/>
          </p:cNvSpPr>
          <p:nvPr>
            <p:ph type="sldNum" sz="quarter" idx="12"/>
          </p:nvPr>
        </p:nvSpPr>
        <p:spPr/>
        <p:txBody>
          <a:bodyPr/>
          <a:lstStyle/>
          <a:p>
            <a:pPr>
              <a:defRPr/>
            </a:pPr>
            <a:fld id="{E9A5DF87-5E2D-42F8-B47C-AF068B58A550}" type="slidenum">
              <a:rPr lang="en-US" altLang="zh-TW" smtClean="0"/>
              <a:pPr>
                <a:defRPr/>
              </a:pPr>
              <a:t>57</a:t>
            </a:fld>
            <a:endParaRPr lang="en-US" altLang="zh-TW"/>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4"/>
          <p:cNvSpPr>
            <a:spLocks noGrp="1"/>
          </p:cNvSpPr>
          <p:nvPr>
            <p:ph type="sldNum" sz="quarter" idx="12"/>
          </p:nvPr>
        </p:nvSpPr>
        <p:spPr/>
        <p:txBody>
          <a:bodyPr/>
          <a:lstStyle/>
          <a:p>
            <a:pPr>
              <a:defRPr/>
            </a:pPr>
            <a:fld id="{BC07362A-9352-4CD3-8E76-266A3AFCADA0}" type="slidenum">
              <a:rPr lang="zh-TW" altLang="en-US"/>
              <a:pPr>
                <a:defRPr/>
              </a:pPr>
              <a:t>58</a:t>
            </a:fld>
            <a:endParaRPr lang="en-US" altLang="zh-TW"/>
          </a:p>
        </p:txBody>
      </p:sp>
      <p:sp>
        <p:nvSpPr>
          <p:cNvPr id="95235" name="Rectangle 2"/>
          <p:cNvSpPr>
            <a:spLocks noGrp="1" noChangeArrowheads="1"/>
          </p:cNvSpPr>
          <p:nvPr>
            <p:ph type="title"/>
          </p:nvPr>
        </p:nvSpPr>
        <p:spPr>
          <a:xfrm>
            <a:off x="674688" y="438150"/>
            <a:ext cx="7793037" cy="974725"/>
          </a:xfrm>
        </p:spPr>
        <p:txBody>
          <a:bodyPr/>
          <a:lstStyle/>
          <a:p>
            <a:pPr algn="l" eaLnBrk="1" hangingPunct="1"/>
            <a:r>
              <a:rPr lang="zh-TW" altLang="en-US" dirty="0" smtClean="0">
                <a:solidFill>
                  <a:srgbClr val="030387"/>
                </a:solidFill>
                <a:latin typeface="標楷體" pitchFamily="65" charset="-120"/>
                <a:ea typeface="標楷體" pitchFamily="65" charset="-120"/>
              </a:rPr>
              <a:t>履約管理及驗收應注意事項</a:t>
            </a:r>
            <a:endParaRPr lang="en-US" altLang="zh-TW" dirty="0" smtClean="0">
              <a:solidFill>
                <a:srgbClr val="030387"/>
              </a:solidFill>
              <a:latin typeface="標楷體" pitchFamily="65" charset="-120"/>
              <a:ea typeface="標楷體" pitchFamily="65" charset="-120"/>
            </a:endParaRPr>
          </a:p>
        </p:txBody>
      </p:sp>
      <p:sp>
        <p:nvSpPr>
          <p:cNvPr id="95236" name="Rectangle 3"/>
          <p:cNvSpPr>
            <a:spLocks noChangeArrowheads="1"/>
          </p:cNvSpPr>
          <p:nvPr/>
        </p:nvSpPr>
        <p:spPr bwMode="auto">
          <a:xfrm>
            <a:off x="539750" y="1733550"/>
            <a:ext cx="8299450" cy="4362450"/>
          </a:xfrm>
          <a:prstGeom prst="rect">
            <a:avLst/>
          </a:prstGeom>
          <a:noFill/>
          <a:ln w="9525">
            <a:noFill/>
            <a:miter lim="800000"/>
            <a:headEnd/>
            <a:tailEnd/>
          </a:ln>
        </p:spPr>
        <p:txBody>
          <a:bodyPr/>
          <a:lstStyle/>
          <a:p>
            <a:pPr marL="609600" indent="-609600">
              <a:lnSpc>
                <a:spcPct val="90000"/>
              </a:lnSpc>
              <a:spcBef>
                <a:spcPct val="15000"/>
              </a:spcBef>
              <a:buSzPct val="120000"/>
              <a:buFontTx/>
              <a:buAutoNum type="arabicPeriod"/>
            </a:pPr>
            <a:r>
              <a:rPr lang="zh-TW" altLang="en-US" sz="3000" dirty="0" smtClean="0"/>
              <a:t>採購</a:t>
            </a:r>
            <a:r>
              <a:rPr lang="zh-TW" altLang="en-US" sz="3000" dirty="0"/>
              <a:t>契約範本第</a:t>
            </a:r>
            <a:r>
              <a:rPr lang="en-US" altLang="zh-TW" sz="3000" dirty="0"/>
              <a:t>1</a:t>
            </a:r>
            <a:r>
              <a:rPr lang="zh-TW" altLang="en-US" sz="3000" dirty="0"/>
              <a:t>條（契約文件及效力）第</a:t>
            </a:r>
            <a:r>
              <a:rPr lang="en-US" altLang="zh-TW" sz="3000" dirty="0"/>
              <a:t>3</a:t>
            </a:r>
            <a:r>
              <a:rPr lang="zh-TW" altLang="en-US" sz="3000" dirty="0"/>
              <a:t>款載明</a:t>
            </a:r>
            <a:r>
              <a:rPr lang="zh-TW" altLang="en-US" dirty="0"/>
              <a:t>：</a:t>
            </a:r>
            <a:r>
              <a:rPr lang="zh-TW" altLang="en-US" sz="3000" dirty="0"/>
              <a:t>「契約所含各種文件之內容如有不一致之處，</a:t>
            </a:r>
            <a:r>
              <a:rPr lang="zh-TW" altLang="en-US" sz="3000" dirty="0">
                <a:solidFill>
                  <a:srgbClr val="C00000"/>
                </a:solidFill>
              </a:rPr>
              <a:t>除另有規定或係明顯打字或書寫錯誤之情形外</a:t>
            </a:r>
            <a:r>
              <a:rPr lang="zh-TW" altLang="en-US" sz="3000" dirty="0"/>
              <a:t>，依下列原則處理：</a:t>
            </a:r>
            <a:r>
              <a:rPr lang="en-US" altLang="zh-TW" sz="3000" dirty="0"/>
              <a:t>…</a:t>
            </a:r>
            <a:r>
              <a:rPr lang="zh-TW" altLang="en-US" sz="3000" dirty="0"/>
              <a:t>同一優先順位之文件，其內容有不一致之處，</a:t>
            </a:r>
            <a:r>
              <a:rPr lang="zh-TW" altLang="en-US" sz="3000" u="sng" dirty="0">
                <a:solidFill>
                  <a:srgbClr val="FF00FF"/>
                </a:solidFill>
              </a:rPr>
              <a:t>屬機關文件者，以對廠商有利者為準</a:t>
            </a:r>
            <a:r>
              <a:rPr lang="zh-TW" altLang="en-US" sz="3000" u="sng" dirty="0"/>
              <a:t>；</a:t>
            </a:r>
            <a:r>
              <a:rPr lang="zh-TW" altLang="en-US" sz="3000" u="sng" dirty="0">
                <a:solidFill>
                  <a:srgbClr val="0000FF"/>
                </a:solidFill>
              </a:rPr>
              <a:t>屬廠商文件者，以對機關有利者為準</a:t>
            </a:r>
            <a:r>
              <a:rPr lang="zh-TW" altLang="en-US" sz="3000" dirty="0">
                <a:solidFill>
                  <a:srgbClr val="0000FF"/>
                </a:solidFill>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7BBB420-5071-4012-B3A5-7F78E1CB1425}" type="slidenum">
              <a:rPr lang="en-US" altLang="zh-TW"/>
              <a:pPr>
                <a:defRPr/>
              </a:pPr>
              <a:t>59</a:t>
            </a:fld>
            <a:endParaRPr lang="en-US" altLang="zh-TW"/>
          </a:p>
        </p:txBody>
      </p:sp>
      <p:sp>
        <p:nvSpPr>
          <p:cNvPr id="22531" name="Rectangle 2"/>
          <p:cNvSpPr>
            <a:spLocks noGrp="1" noChangeArrowheads="1"/>
          </p:cNvSpPr>
          <p:nvPr>
            <p:ph type="title"/>
          </p:nvPr>
        </p:nvSpPr>
        <p:spPr>
          <a:xfrm>
            <a:off x="468313" y="260350"/>
            <a:ext cx="8229600" cy="606425"/>
          </a:xfrm>
        </p:spPr>
        <p:txBody>
          <a:bodyPr/>
          <a:lstStyle/>
          <a:p>
            <a:pPr algn="ctr">
              <a:defRPr/>
            </a:pPr>
            <a:r>
              <a:rPr lang="zh-TW" altLang="en-US" sz="3600" b="1" kern="1200" dirty="0" smtClean="0">
                <a:solidFill>
                  <a:srgbClr val="CC0000"/>
                </a:solidFill>
                <a:latin typeface="標楷體" pitchFamily="65" charset="-120"/>
                <a:ea typeface="標楷體" pitchFamily="65" charset="-120"/>
              </a:rPr>
              <a:t>總務資源</a:t>
            </a:r>
          </a:p>
        </p:txBody>
      </p:sp>
      <p:sp>
        <p:nvSpPr>
          <p:cNvPr id="24580" name="Rectangle 3"/>
          <p:cNvSpPr>
            <a:spLocks noGrp="1" noChangeArrowheads="1"/>
          </p:cNvSpPr>
          <p:nvPr>
            <p:ph type="body" idx="1"/>
          </p:nvPr>
        </p:nvSpPr>
        <p:spPr>
          <a:xfrm>
            <a:off x="428596" y="928670"/>
            <a:ext cx="8429684" cy="5715040"/>
          </a:xfrm>
        </p:spPr>
        <p:txBody>
          <a:bodyPr/>
          <a:lstStyle/>
          <a:p>
            <a:r>
              <a:rPr lang="zh-TW" altLang="zh-TW" sz="2400" b="1" dirty="0" smtClean="0">
                <a:solidFill>
                  <a:srgbClr val="CC0000"/>
                </a:solidFill>
                <a:latin typeface="標楷體" pitchFamily="65" charset="-120"/>
                <a:ea typeface="標楷體" pitchFamily="65" charset="-120"/>
              </a:rPr>
              <a:t>政府電子採購網</a:t>
            </a:r>
            <a:r>
              <a:rPr lang="en-US" sz="2000" dirty="0" smtClean="0"/>
              <a:t>3.95.7.39</a:t>
            </a:r>
            <a:r>
              <a:rPr lang="zh-TW" altLang="en-US" sz="2000" dirty="0" smtClean="0"/>
              <a:t>－</a:t>
            </a:r>
            <a:r>
              <a:rPr lang="en-US" sz="2000" dirty="0" smtClean="0"/>
              <a:t>0</a:t>
            </a:r>
            <a:r>
              <a:rPr lang="zh-TW" altLang="en-US" sz="2000" dirty="0" smtClean="0"/>
              <a:t>                                          </a:t>
            </a:r>
            <a:r>
              <a:rPr lang="en-US" sz="2000" dirty="0" err="1" smtClean="0"/>
              <a:t>chps3007</a:t>
            </a:r>
            <a:endParaRPr lang="zh-TW" altLang="en-US" sz="2000" dirty="0" smtClean="0"/>
          </a:p>
          <a:p>
            <a:r>
              <a:rPr lang="en-US" altLang="zh-TW" sz="2400" u="sng" dirty="0" err="1" smtClean="0">
                <a:hlinkClick r:id="rId2"/>
              </a:rPr>
              <a:t>http://web.pcc.gov.tw/pishtml/pisindex.html</a:t>
            </a:r>
            <a:endParaRPr lang="en-US" altLang="zh-TW" sz="2400" u="sng" dirty="0" smtClean="0"/>
          </a:p>
          <a:p>
            <a:pPr>
              <a:buFont typeface="Wingdings" pitchFamily="2" charset="2"/>
              <a:buNone/>
            </a:pPr>
            <a:r>
              <a:rPr lang="zh-TW" altLang="en-US" sz="2000" dirty="0" smtClean="0"/>
              <a:t>    </a:t>
            </a:r>
            <a:r>
              <a:rPr lang="zh-TW" altLang="zh-TW" sz="2000" b="1" dirty="0" smtClean="0">
                <a:latin typeface="標楷體" pitchFamily="65" charset="-120"/>
                <a:ea typeface="標楷體" pitchFamily="65" charset="-120"/>
              </a:rPr>
              <a:t>首頁</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相關服務</a:t>
            </a:r>
            <a:r>
              <a:rPr lang="en-US" altLang="zh-TW" sz="2000" b="1" dirty="0" smtClean="0">
                <a:latin typeface="標楷體" pitchFamily="65" charset="-120"/>
                <a:ea typeface="標楷體" pitchFamily="65" charset="-120"/>
              </a:rPr>
              <a:t>/</a:t>
            </a:r>
            <a:r>
              <a:rPr lang="en-US" altLang="zh-TW" sz="2000" b="1" dirty="0" err="1" smtClean="0">
                <a:latin typeface="標楷體" pitchFamily="65" charset="-120"/>
                <a:ea typeface="標楷體" pitchFamily="65" charset="-120"/>
              </a:rPr>
              <a:t>知識管理</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歷史標案查詢</a:t>
            </a:r>
            <a:endParaRPr lang="zh-TW" altLang="zh-TW" sz="2000" b="1" dirty="0" smtClean="0">
              <a:latin typeface="標楷體" pitchFamily="65" charset="-120"/>
              <a:ea typeface="標楷體" pitchFamily="65" charset="-120"/>
            </a:endParaRPr>
          </a:p>
          <a:p>
            <a:pPr>
              <a:buFont typeface="Wingdings" pitchFamily="2" charset="2"/>
              <a:buNone/>
            </a:pPr>
            <a:r>
              <a:rPr lang="zh-TW" altLang="en-US" sz="2000" b="1" dirty="0" smtClean="0">
                <a:latin typeface="標楷體" pitchFamily="65" charset="-120"/>
                <a:ea typeface="標楷體" pitchFamily="65" charset="-120"/>
              </a:rPr>
              <a:t>    </a:t>
            </a:r>
            <a:r>
              <a:rPr lang="zh-TW" altLang="zh-TW" sz="2000" b="1" dirty="0" smtClean="0">
                <a:latin typeface="標楷體" pitchFamily="65" charset="-120"/>
                <a:ea typeface="標楷體" pitchFamily="65" charset="-120"/>
              </a:rPr>
              <a:t>如：機關名稱輸入關鍵字「</a:t>
            </a:r>
            <a:r>
              <a:rPr lang="zh-TW" altLang="en-US" sz="2000" b="1" dirty="0" smtClean="0">
                <a:latin typeface="標楷體" pitchFamily="65" charset="-120"/>
                <a:ea typeface="標楷體" pitchFamily="65" charset="-120"/>
              </a:rPr>
              <a:t>進學</a:t>
            </a:r>
            <a:r>
              <a:rPr lang="zh-TW" altLang="zh-TW" sz="2000" b="1" dirty="0" smtClean="0">
                <a:latin typeface="標楷體" pitchFamily="65" charset="-120"/>
                <a:ea typeface="標楷體" pitchFamily="65" charset="-120"/>
              </a:rPr>
              <a:t>」或「</a:t>
            </a:r>
            <a:r>
              <a:rPr lang="zh-TW" altLang="en-US" sz="2000" b="1" dirty="0" smtClean="0">
                <a:latin typeface="標楷體" pitchFamily="65" charset="-120"/>
                <a:ea typeface="標楷體" pitchFamily="65" charset="-120"/>
              </a:rPr>
              <a:t>中西</a:t>
            </a:r>
            <a:r>
              <a:rPr lang="zh-TW" altLang="zh-TW" sz="2000" b="1" dirty="0" smtClean="0">
                <a:latin typeface="標楷體" pitchFamily="65" charset="-120"/>
                <a:ea typeface="標楷體" pitchFamily="65" charset="-120"/>
              </a:rPr>
              <a:t>區</a:t>
            </a:r>
            <a:r>
              <a:rPr lang="zh-TW" altLang="en-US" sz="2000" b="1" dirty="0" smtClean="0">
                <a:latin typeface="標楷體" pitchFamily="65" charset="-120"/>
                <a:ea typeface="標楷體" pitchFamily="65" charset="-120"/>
              </a:rPr>
              <a:t>進學</a:t>
            </a:r>
            <a:r>
              <a:rPr lang="zh-TW" altLang="zh-TW" sz="2000" b="1" dirty="0" smtClean="0">
                <a:latin typeface="標楷體" pitchFamily="65" charset="-120"/>
                <a:ea typeface="標楷體" pitchFamily="65" charset="-120"/>
              </a:rPr>
              <a:t>」，選擇「工程」，或於標案名稱輸入關鍵字如：「</a:t>
            </a:r>
            <a:r>
              <a:rPr lang="zh-TW" altLang="en-US" sz="2000" b="1" dirty="0" smtClean="0">
                <a:latin typeface="標楷體" pitchFamily="65" charset="-120"/>
                <a:ea typeface="標楷體" pitchFamily="65" charset="-120"/>
              </a:rPr>
              <a:t>廁所</a:t>
            </a:r>
            <a:r>
              <a:rPr lang="zh-TW" altLang="zh-TW" sz="2000" b="1" dirty="0" smtClean="0">
                <a:latin typeface="標楷體" pitchFamily="65" charset="-120"/>
                <a:ea typeface="標楷體" pitchFamily="65" charset="-120"/>
              </a:rPr>
              <a:t>」，可進行招標文件下載</a:t>
            </a:r>
          </a:p>
          <a:p>
            <a:pPr>
              <a:buFont typeface="Wingdings" pitchFamily="2" charset="2"/>
              <a:buNone/>
            </a:pPr>
            <a:r>
              <a:rPr lang="zh-TW" altLang="zh-TW" sz="2000" b="1" dirty="0" smtClean="0">
                <a:latin typeface="標楷體" pitchFamily="65" charset="-120"/>
                <a:ea typeface="標楷體" pitchFamily="65" charset="-120"/>
              </a:rPr>
              <a:t>（備註：本功能僅提供查詢招標公告日期距今日一年內且逾截止投標期限之招標文件。）</a:t>
            </a:r>
            <a:endParaRPr lang="en-US" altLang="zh-TW" sz="2000" b="1" dirty="0" smtClean="0">
              <a:latin typeface="標楷體" pitchFamily="65" charset="-120"/>
              <a:ea typeface="標楷體" pitchFamily="65" charset="-120"/>
            </a:endParaRPr>
          </a:p>
          <a:p>
            <a:r>
              <a:rPr lang="zh-TW" altLang="en-US" sz="2000" b="1" dirty="0" smtClean="0">
                <a:solidFill>
                  <a:srgbClr val="C00000"/>
                </a:solidFill>
                <a:latin typeface="標楷體" pitchFamily="65" charset="-120"/>
                <a:ea typeface="標楷體" pitchFamily="65" charset="-120"/>
              </a:rPr>
              <a:t>臺南市政府秘書處</a:t>
            </a:r>
            <a:r>
              <a:rPr lang="en-US" altLang="zh-TW" sz="2000" b="1" dirty="0" smtClean="0">
                <a:latin typeface="標楷體" pitchFamily="65" charset="-120"/>
                <a:ea typeface="標楷體" pitchFamily="65" charset="-120"/>
              </a:rPr>
              <a:t>(</a:t>
            </a:r>
            <a:r>
              <a:rPr lang="zh-TW" altLang="en-US" sz="2000" b="1" dirty="0" smtClean="0">
                <a:solidFill>
                  <a:srgbClr val="0000FF"/>
                </a:solidFill>
                <a:ea typeface="標楷體" pitchFamily="65" charset="-120"/>
              </a:rPr>
              <a:t>採購業務下載專區</a:t>
            </a:r>
            <a:r>
              <a:rPr lang="zh-TW" altLang="en-US" sz="2000" dirty="0" smtClean="0">
                <a:latin typeface="標楷體" pitchFamily="65" charset="-120"/>
                <a:ea typeface="標楷體" pitchFamily="65" charset="-120"/>
              </a:rPr>
              <a:t>及</a:t>
            </a:r>
            <a:r>
              <a:rPr lang="zh-TW" altLang="en-US" sz="2000" b="1" dirty="0" smtClean="0">
                <a:solidFill>
                  <a:srgbClr val="0000FF"/>
                </a:solidFill>
                <a:ea typeface="標楷體" pitchFamily="65" charset="-120"/>
              </a:rPr>
              <a:t>採購專區</a:t>
            </a:r>
            <a:r>
              <a:rPr lang="en-US" altLang="zh-TW" sz="2000" b="1" dirty="0" smtClean="0">
                <a:latin typeface="標楷體" pitchFamily="65" charset="-120"/>
                <a:ea typeface="標楷體" pitchFamily="65" charset="-120"/>
              </a:rPr>
              <a:t>)</a:t>
            </a:r>
          </a:p>
          <a:p>
            <a:pPr>
              <a:buNone/>
            </a:pPr>
            <a:r>
              <a:rPr lang="zh-TW" altLang="en-US" sz="2000" b="1" dirty="0" smtClean="0">
                <a:latin typeface="標楷體" pitchFamily="65" charset="-120"/>
                <a:ea typeface="標楷體" pitchFamily="65" charset="-120"/>
              </a:rPr>
              <a:t>  </a:t>
            </a:r>
            <a:r>
              <a:rPr lang="en-US" altLang="zh-TW" sz="2000" b="1" dirty="0" err="1" smtClean="0">
                <a:latin typeface="標楷體" pitchFamily="65" charset="-120"/>
                <a:ea typeface="標楷體" pitchFamily="65" charset="-120"/>
                <a:hlinkClick r:id="rId3"/>
              </a:rPr>
              <a:t>http://www.tainan.gov.tw/sec/default.asp</a:t>
            </a:r>
            <a:endParaRPr lang="en-US" altLang="zh-TW" sz="2000" b="1" dirty="0" smtClean="0">
              <a:latin typeface="標楷體" pitchFamily="65" charset="-120"/>
              <a:ea typeface="標楷體" pitchFamily="65" charset="-120"/>
            </a:endParaRPr>
          </a:p>
          <a:p>
            <a:r>
              <a:rPr lang="zh-TW" altLang="en-US" sz="2000" b="1" dirty="0" smtClean="0">
                <a:solidFill>
                  <a:srgbClr val="C00000"/>
                </a:solidFill>
                <a:latin typeface="標楷體" pitchFamily="65" charset="-120"/>
                <a:ea typeface="標楷體" pitchFamily="65" charset="-120"/>
              </a:rPr>
              <a:t>臺南市政府秘書處採購企劃管理科</a:t>
            </a:r>
            <a:r>
              <a:rPr lang="en-US" altLang="zh-TW" sz="2000" b="1" dirty="0" err="1" smtClean="0">
                <a:solidFill>
                  <a:srgbClr val="663300"/>
                </a:solidFill>
                <a:latin typeface="標楷體" pitchFamily="65" charset="-120"/>
                <a:ea typeface="標楷體" pitchFamily="65" charset="-120"/>
                <a:hlinkClick r:id="rId4"/>
              </a:rPr>
              <a:t>http://buyflow.tainan.gov.tw/</a:t>
            </a:r>
            <a:endParaRPr lang="en-US" altLang="zh-TW" sz="2000" b="1" dirty="0" smtClean="0">
              <a:solidFill>
                <a:srgbClr val="663300"/>
              </a:solidFill>
              <a:latin typeface="標楷體" pitchFamily="65" charset="-120"/>
              <a:ea typeface="標楷體" pitchFamily="65" charset="-120"/>
            </a:endParaRPr>
          </a:p>
          <a:p>
            <a:r>
              <a:rPr lang="zh-TW" altLang="en-US" sz="2000" b="1" dirty="0" smtClean="0">
                <a:solidFill>
                  <a:srgbClr val="C00000"/>
                </a:solidFill>
                <a:latin typeface="標楷體" pitchFamily="65" charset="-120"/>
                <a:ea typeface="標楷體" pitchFamily="65" charset="-120"/>
              </a:rPr>
              <a:t>臺南市公務入口網</a:t>
            </a:r>
            <a:r>
              <a:rPr lang="zh-TW" altLang="en-US" sz="2000" b="1" dirty="0" smtClean="0">
                <a:solidFill>
                  <a:srgbClr val="663300"/>
                </a:solidFill>
                <a:latin typeface="標楷體" pitchFamily="65" charset="-120"/>
                <a:ea typeface="標楷體" pitchFamily="65" charset="-120"/>
              </a:rPr>
              <a:t>（</a:t>
            </a:r>
            <a:r>
              <a:rPr lang="zh-TW" altLang="en-US" sz="2000" b="1" dirty="0" smtClean="0">
                <a:solidFill>
                  <a:srgbClr val="0000FF"/>
                </a:solidFill>
                <a:latin typeface="標楷體" pitchFamily="65" charset="-120"/>
                <a:ea typeface="標楷體" pitchFamily="65" charset="-120"/>
              </a:rPr>
              <a:t>公務檔案區</a:t>
            </a:r>
            <a:r>
              <a:rPr lang="en-US" altLang="zh-TW" sz="2000" b="1" dirty="0" smtClean="0">
                <a:solidFill>
                  <a:srgbClr val="663300"/>
                </a:solidFill>
                <a:latin typeface="標楷體" pitchFamily="65" charset="-120"/>
                <a:ea typeface="標楷體" pitchFamily="65" charset="-120"/>
              </a:rPr>
              <a:t>/</a:t>
            </a:r>
            <a:r>
              <a:rPr lang="zh-TW" altLang="en-US" sz="2000" b="1" dirty="0" smtClean="0">
                <a:solidFill>
                  <a:srgbClr val="0000FF"/>
                </a:solidFill>
                <a:latin typeface="標楷體" pitchFamily="65" charset="-120"/>
                <a:ea typeface="標楷體" pitchFamily="65" charset="-120"/>
              </a:rPr>
              <a:t>本府及所屬機關及學校招標文件及表格</a:t>
            </a:r>
            <a:r>
              <a:rPr lang="zh-TW" altLang="en-US" sz="2000" b="1" dirty="0" smtClean="0">
                <a:solidFill>
                  <a:srgbClr val="663300"/>
                </a:solidFill>
                <a:latin typeface="標楷體" pitchFamily="65" charset="-120"/>
                <a:ea typeface="標楷體" pitchFamily="65" charset="-120"/>
              </a:rPr>
              <a:t>） </a:t>
            </a:r>
            <a:r>
              <a:rPr lang="en-US" altLang="zh-TW" sz="2000" b="1" dirty="0" smtClean="0">
                <a:solidFill>
                  <a:srgbClr val="663300"/>
                </a:solidFill>
                <a:latin typeface="標楷體" pitchFamily="65" charset="-120"/>
                <a:ea typeface="標楷體" pitchFamily="65" charset="-120"/>
              </a:rPr>
              <a:t>--</a:t>
            </a:r>
            <a:r>
              <a:rPr lang="zh-TW" altLang="en-US" sz="2000" b="1" dirty="0" smtClean="0">
                <a:solidFill>
                  <a:srgbClr val="FF00FF"/>
                </a:solidFill>
                <a:latin typeface="標楷體" pitchFamily="65" charset="-120"/>
                <a:ea typeface="標楷體" pitchFamily="65" charset="-120"/>
              </a:rPr>
              <a:t>市府招標文件最新下載區</a:t>
            </a:r>
            <a:r>
              <a:rPr lang="en-US" altLang="zh-TW" sz="2000" b="1" dirty="0" err="1" smtClean="0">
                <a:latin typeface="標楷體" pitchFamily="65" charset="-120"/>
                <a:ea typeface="標楷體" pitchFamily="65" charset="-120"/>
                <a:hlinkClick r:id="rId5"/>
              </a:rPr>
              <a:t>http://login.tainan.gov.tw/login.aspx</a:t>
            </a:r>
            <a:endParaRPr lang="zh-TW" altLang="zh-TW" sz="2000" b="1" dirty="0" smtClean="0">
              <a:latin typeface="標楷體" pitchFamily="65" charset="-120"/>
              <a:ea typeface="標楷體" pitchFamily="65" charset="-120"/>
            </a:endParaRPr>
          </a:p>
          <a:p>
            <a:r>
              <a:rPr lang="zh-TW" altLang="zh-TW" sz="2400" b="1" dirty="0" smtClean="0">
                <a:solidFill>
                  <a:srgbClr val="663300"/>
                </a:solidFill>
                <a:latin typeface="標楷體" pitchFamily="65" charset="-120"/>
                <a:ea typeface="標楷體" pitchFamily="65" charset="-120"/>
              </a:rPr>
              <a:t>臺南市政府教育局總務諮詢輔導團</a:t>
            </a:r>
            <a:endParaRPr lang="en-US" altLang="zh-TW" sz="2400" b="1" dirty="0" smtClean="0">
              <a:solidFill>
                <a:srgbClr val="663300"/>
              </a:solidFill>
              <a:latin typeface="標楷體" pitchFamily="65" charset="-120"/>
              <a:ea typeface="標楷體" pitchFamily="65" charset="-120"/>
            </a:endParaRPr>
          </a:p>
          <a:p>
            <a:pPr lvl="1">
              <a:buNone/>
            </a:pPr>
            <a:r>
              <a:rPr lang="zh-TW" altLang="en-US" sz="2000" b="1" dirty="0" smtClean="0">
                <a:solidFill>
                  <a:srgbClr val="FF33CC"/>
                </a:solidFill>
                <a:latin typeface="標楷體" pitchFamily="65" charset="-120"/>
                <a:ea typeface="標楷體" pitchFamily="65" charset="-120"/>
              </a:rPr>
              <a:t>總務諮詢輔導團分區輔導員</a:t>
            </a:r>
            <a:r>
              <a:rPr lang="zh-TW" altLang="en-US" sz="2000" b="1" dirty="0" smtClean="0">
                <a:latin typeface="標楷體" pitchFamily="65" charset="-120"/>
                <a:ea typeface="標楷體" pitchFamily="65" charset="-120"/>
              </a:rPr>
              <a:t>、</a:t>
            </a:r>
            <a:r>
              <a:rPr lang="zh-TW" altLang="en-US" sz="2000" b="1" dirty="0" smtClean="0">
                <a:solidFill>
                  <a:srgbClr val="FF33CC"/>
                </a:solidFill>
                <a:latin typeface="標楷體" pitchFamily="65" charset="-120"/>
                <a:ea typeface="標楷體" pitchFamily="65" charset="-120"/>
              </a:rPr>
              <a:t>攏總務</a:t>
            </a:r>
            <a:r>
              <a:rPr lang="en-US" altLang="zh-TW" sz="2000" b="1" dirty="0" smtClean="0">
                <a:solidFill>
                  <a:srgbClr val="FF33CC"/>
                </a:solidFill>
                <a:latin typeface="標楷體" pitchFamily="65" charset="-120"/>
                <a:ea typeface="標楷體" pitchFamily="65" charset="-120"/>
              </a:rPr>
              <a:t>Line</a:t>
            </a:r>
          </a:p>
          <a:p>
            <a:pPr lvl="1"/>
            <a:endParaRPr lang="en-US" altLang="zh-TW" sz="2000" b="1" dirty="0" smtClean="0">
              <a:latin typeface="標楷體" pitchFamily="65" charset="-120"/>
              <a:ea typeface="標楷體" pitchFamily="65" charset="-120"/>
            </a:endParaRPr>
          </a:p>
          <a:p>
            <a:pPr>
              <a:buFont typeface="Wingdings" pitchFamily="2" charset="2"/>
              <a:buNone/>
            </a:pPr>
            <a:endParaRPr lang="en-US" altLang="zh-TW" sz="2400" b="1" dirty="0" smtClean="0">
              <a:latin typeface="標楷體" pitchFamily="65" charset="-120"/>
              <a:ea typeface="標楷體" pitchFamily="65" charset="-120"/>
            </a:endParaRPr>
          </a:p>
          <a:p>
            <a:pPr lvl="1" eaLnBrk="1" hangingPunct="1">
              <a:lnSpc>
                <a:spcPct val="120000"/>
              </a:lnSpc>
              <a:buFont typeface="Wingdings" pitchFamily="2" charset="2"/>
              <a:buChar char="Ø"/>
            </a:pPr>
            <a:endParaRPr lang="en-US" altLang="zh-TW" sz="2000" b="1" dirty="0" smtClean="0">
              <a:ea typeface="標楷體" pitchFamily="65" charset="-120"/>
            </a:endParaRPr>
          </a:p>
          <a:p>
            <a:pPr eaLnBrk="1" hangingPunct="1">
              <a:lnSpc>
                <a:spcPct val="120000"/>
              </a:lnSpc>
            </a:pPr>
            <a:endParaRPr lang="zh-TW" altLang="en-US" sz="2800" b="1" dirty="0" smtClean="0">
              <a:solidFill>
                <a:srgbClr val="FF0000"/>
              </a:solidFill>
              <a:ea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sldNum" idx="12"/>
          </p:nvPr>
        </p:nvSpPr>
        <p:spPr>
          <a:xfrm>
            <a:off x="2667000" y="6356350"/>
            <a:ext cx="3352799" cy="365125"/>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fld id="{00000000-1234-1234-1234-123412341234}" type="slidenum">
              <a:rPr lang="en-US" altLang="zh-TW" sz="1200">
                <a:solidFill>
                  <a:srgbClr val="035C75"/>
                </a:solidFill>
                <a:latin typeface="Constantia"/>
                <a:ea typeface="Constantia"/>
                <a:cs typeface="Constantia"/>
                <a:sym typeface="Constantia"/>
              </a:rPr>
              <a:pPr marL="0" marR="0" lvl="0" indent="0" algn="l" rtl="0">
                <a:spcBef>
                  <a:spcPts val="0"/>
                </a:spcBef>
                <a:spcAft>
                  <a:spcPts val="0"/>
                </a:spcAft>
                <a:buSzPct val="25000"/>
                <a:buNone/>
              </a:pPr>
              <a:t>6</a:t>
            </a:fld>
            <a:endParaRPr lang="zh-TW" sz="1200">
              <a:solidFill>
                <a:srgbClr val="035C75"/>
              </a:solidFill>
              <a:latin typeface="Constantia"/>
              <a:ea typeface="Constantia"/>
              <a:cs typeface="Constantia"/>
              <a:sym typeface="Constantia"/>
            </a:endParaRPr>
          </a:p>
        </p:txBody>
      </p:sp>
      <p:sp>
        <p:nvSpPr>
          <p:cNvPr id="123" name="Shape 123"/>
          <p:cNvSpPr txBox="1">
            <a:spLocks noGrp="1"/>
          </p:cNvSpPr>
          <p:nvPr>
            <p:ph type="title"/>
          </p:nvPr>
        </p:nvSpPr>
        <p:spPr>
          <a:xfrm>
            <a:off x="785785" y="1357298"/>
            <a:ext cx="5266927" cy="868363"/>
          </a:xfrm>
          <a:prstGeom prst="rect">
            <a:avLst/>
          </a:prstGeom>
          <a:noFill/>
          <a:ln>
            <a:noFill/>
          </a:ln>
        </p:spPr>
        <p:txBody>
          <a:bodyPr lIns="0" tIns="45700" rIns="0" bIns="0" anchor="b" anchorCtr="0">
            <a:noAutofit/>
          </a:bodyPr>
          <a:lstStyle/>
          <a:p>
            <a:pPr marL="0" marR="0" lvl="0" indent="0" algn="l" rtl="0">
              <a:spcBef>
                <a:spcPts val="0"/>
              </a:spcBef>
              <a:spcAft>
                <a:spcPts val="0"/>
              </a:spcAft>
              <a:buSzPct val="25000"/>
              <a:buNone/>
            </a:pPr>
            <a:r>
              <a:rPr lang="zh-TW" sz="3600" b="0" i="0" u="none" strike="noStrike" cap="none">
                <a:solidFill>
                  <a:srgbClr val="0000CC"/>
                </a:solidFill>
                <a:latin typeface="Arial"/>
                <a:ea typeface="Arial"/>
                <a:cs typeface="Arial"/>
                <a:sym typeface="Arial"/>
              </a:rPr>
              <a:t>總務/採購的角色與責任</a:t>
            </a:r>
          </a:p>
        </p:txBody>
      </p:sp>
      <p:grpSp>
        <p:nvGrpSpPr>
          <p:cNvPr id="2" name="Shape 124"/>
          <p:cNvGrpSpPr/>
          <p:nvPr/>
        </p:nvGrpSpPr>
        <p:grpSpPr>
          <a:xfrm>
            <a:off x="1403726" y="2708919"/>
            <a:ext cx="6408555" cy="2736303"/>
            <a:chOff x="77" y="0"/>
            <a:chExt cx="6408555" cy="2736303"/>
          </a:xfrm>
        </p:grpSpPr>
        <p:sp>
          <p:nvSpPr>
            <p:cNvPr id="125" name="Shape 125"/>
            <p:cNvSpPr/>
            <p:nvPr/>
          </p:nvSpPr>
          <p:spPr>
            <a:xfrm>
              <a:off x="77" y="0"/>
              <a:ext cx="1042040" cy="2736303"/>
            </a:xfrm>
            <a:prstGeom prst="roundRect">
              <a:avLst>
                <a:gd name="adj" fmla="val 10000"/>
              </a:avLst>
            </a:prstGeom>
            <a:solidFill>
              <a:srgbClr val="768D32"/>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txBox="1"/>
            <p:nvPr/>
          </p:nvSpPr>
          <p:spPr>
            <a:xfrm>
              <a:off x="77" y="1094520"/>
              <a:ext cx="1042040" cy="1094520"/>
            </a:xfrm>
            <a:prstGeom prst="rect">
              <a:avLst/>
            </a:prstGeom>
            <a:noFill/>
            <a:ln>
              <a:noFill/>
            </a:ln>
          </p:spPr>
          <p:txBody>
            <a:bodyPr lIns="184900" tIns="184900" rIns="184900" bIns="184900" anchor="ctr" anchorCtr="0">
              <a:noAutofit/>
            </a:bodyPr>
            <a:lstStyle/>
            <a:p>
              <a:pPr marL="0" marR="0" lvl="0" indent="0" algn="ctr" rtl="0">
                <a:lnSpc>
                  <a:spcPct val="90000"/>
                </a:lnSpc>
                <a:spcBef>
                  <a:spcPts val="0"/>
                </a:spcBef>
                <a:spcAft>
                  <a:spcPts val="0"/>
                </a:spcAft>
                <a:buSzPct val="25000"/>
                <a:buNone/>
              </a:pPr>
              <a:r>
                <a:rPr lang="zh-TW" sz="2600" b="1" i="0">
                  <a:solidFill>
                    <a:srgbClr val="0000FF"/>
                  </a:solidFill>
                  <a:latin typeface="Arial"/>
                  <a:ea typeface="Arial"/>
                  <a:cs typeface="Arial"/>
                  <a:sym typeface="Arial"/>
                </a:rPr>
                <a:t>管理</a:t>
              </a:r>
            </a:p>
          </p:txBody>
        </p:sp>
        <p:sp>
          <p:nvSpPr>
            <p:cNvPr id="127" name="Shape 127"/>
            <p:cNvSpPr/>
            <p:nvPr/>
          </p:nvSpPr>
          <p:spPr>
            <a:xfrm>
              <a:off x="65503" y="164178"/>
              <a:ext cx="911188" cy="911188"/>
            </a:xfrm>
            <a:prstGeom prst="ellipse">
              <a:avLst/>
            </a:prstGeom>
            <a:blipFill rotWithShape="1">
              <a:blip r:embed="rId3" cstate="print">
                <a:alphaModFix/>
              </a:blip>
              <a:stretch>
                <a:fillRect/>
              </a:stretch>
            </a:blip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1073380" y="0"/>
              <a:ext cx="1042040" cy="2736303"/>
            </a:xfrm>
            <a:prstGeom prst="roundRect">
              <a:avLst>
                <a:gd name="adj" fmla="val 10000"/>
              </a:avLst>
            </a:prstGeom>
            <a:solidFill>
              <a:srgbClr val="9CB94E"/>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txBox="1"/>
            <p:nvPr/>
          </p:nvSpPr>
          <p:spPr>
            <a:xfrm>
              <a:off x="1073380" y="1094520"/>
              <a:ext cx="1042040" cy="1094520"/>
            </a:xfrm>
            <a:prstGeom prst="rect">
              <a:avLst/>
            </a:prstGeom>
            <a:noFill/>
            <a:ln>
              <a:noFill/>
            </a:ln>
          </p:spPr>
          <p:txBody>
            <a:bodyPr lIns="184900" tIns="184900" rIns="184900" bIns="184900" anchor="ctr" anchorCtr="0">
              <a:noAutofit/>
            </a:bodyPr>
            <a:lstStyle/>
            <a:p>
              <a:pPr marL="0" marR="0" lvl="0" indent="0" algn="ctr" rtl="0">
                <a:lnSpc>
                  <a:spcPct val="90000"/>
                </a:lnSpc>
                <a:spcBef>
                  <a:spcPts val="0"/>
                </a:spcBef>
                <a:spcAft>
                  <a:spcPts val="0"/>
                </a:spcAft>
                <a:buSzPct val="25000"/>
                <a:buNone/>
              </a:pPr>
              <a:r>
                <a:rPr lang="zh-TW" sz="2600" b="1" i="0">
                  <a:solidFill>
                    <a:srgbClr val="0000FF"/>
                  </a:solidFill>
                  <a:latin typeface="Arial"/>
                  <a:ea typeface="Arial"/>
                  <a:cs typeface="Arial"/>
                  <a:sym typeface="Arial"/>
                </a:rPr>
                <a:t>調整</a:t>
              </a:r>
            </a:p>
          </p:txBody>
        </p:sp>
        <p:sp>
          <p:nvSpPr>
            <p:cNvPr id="130" name="Shape 130"/>
            <p:cNvSpPr/>
            <p:nvPr/>
          </p:nvSpPr>
          <p:spPr>
            <a:xfrm>
              <a:off x="1138807" y="164178"/>
              <a:ext cx="911188" cy="911188"/>
            </a:xfrm>
            <a:prstGeom prst="ellipse">
              <a:avLst/>
            </a:prstGeom>
            <a:blipFill rotWithShape="1">
              <a:blip r:embed="rId4" cstate="print">
                <a:alphaModFix/>
              </a:blip>
              <a:stretch>
                <a:fillRect/>
              </a:stretch>
            </a:blip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2146683" y="0"/>
              <a:ext cx="1042040" cy="2736303"/>
            </a:xfrm>
            <a:prstGeom prst="roundRect">
              <a:avLst>
                <a:gd name="adj" fmla="val 10000"/>
              </a:avLst>
            </a:prstGeom>
            <a:solidFill>
              <a:srgbClr val="B6CB84"/>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txBox="1"/>
            <p:nvPr/>
          </p:nvSpPr>
          <p:spPr>
            <a:xfrm>
              <a:off x="2146683" y="1094520"/>
              <a:ext cx="1042040" cy="1094520"/>
            </a:xfrm>
            <a:prstGeom prst="rect">
              <a:avLst/>
            </a:prstGeom>
            <a:noFill/>
            <a:ln>
              <a:noFill/>
            </a:ln>
          </p:spPr>
          <p:txBody>
            <a:bodyPr lIns="184900" tIns="184900" rIns="184900" bIns="184900" anchor="ctr" anchorCtr="0">
              <a:noAutofit/>
            </a:bodyPr>
            <a:lstStyle/>
            <a:p>
              <a:pPr marL="0" marR="0" lvl="0" indent="0" algn="ctr" rtl="0">
                <a:lnSpc>
                  <a:spcPct val="90000"/>
                </a:lnSpc>
                <a:spcBef>
                  <a:spcPts val="0"/>
                </a:spcBef>
                <a:spcAft>
                  <a:spcPts val="0"/>
                </a:spcAft>
                <a:buSzPct val="25000"/>
                <a:buNone/>
              </a:pPr>
              <a:r>
                <a:rPr lang="zh-TW" sz="2600" b="1" i="0">
                  <a:solidFill>
                    <a:srgbClr val="0000FF"/>
                  </a:solidFill>
                  <a:latin typeface="Arial"/>
                  <a:ea typeface="Arial"/>
                  <a:cs typeface="Arial"/>
                  <a:sym typeface="Arial"/>
                </a:rPr>
                <a:t>主動</a:t>
              </a:r>
            </a:p>
          </p:txBody>
        </p:sp>
        <p:sp>
          <p:nvSpPr>
            <p:cNvPr id="133" name="Shape 133"/>
            <p:cNvSpPr/>
            <p:nvPr/>
          </p:nvSpPr>
          <p:spPr>
            <a:xfrm>
              <a:off x="2212108" y="164178"/>
              <a:ext cx="911188" cy="911188"/>
            </a:xfrm>
            <a:prstGeom prst="ellipse">
              <a:avLst/>
            </a:prstGeom>
            <a:blipFill rotWithShape="1">
              <a:blip r:embed="rId5" cstate="print">
                <a:alphaModFix/>
              </a:blip>
              <a:stretch>
                <a:fillRect/>
              </a:stretch>
            </a:blip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a:off x="3219985" y="0"/>
              <a:ext cx="1042040" cy="2736303"/>
            </a:xfrm>
            <a:prstGeom prst="roundRect">
              <a:avLst>
                <a:gd name="adj" fmla="val 10000"/>
              </a:avLst>
            </a:prstGeom>
            <a:solidFill>
              <a:srgbClr val="D3DFB8"/>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txBox="1"/>
            <p:nvPr/>
          </p:nvSpPr>
          <p:spPr>
            <a:xfrm>
              <a:off x="3219985" y="1094520"/>
              <a:ext cx="1042040" cy="1094520"/>
            </a:xfrm>
            <a:prstGeom prst="rect">
              <a:avLst/>
            </a:prstGeom>
            <a:noFill/>
            <a:ln>
              <a:noFill/>
            </a:ln>
          </p:spPr>
          <p:txBody>
            <a:bodyPr lIns="184900" tIns="184900" rIns="184900" bIns="184900" anchor="ctr" anchorCtr="0">
              <a:noAutofit/>
            </a:bodyPr>
            <a:lstStyle/>
            <a:p>
              <a:pPr marL="0" marR="0" lvl="0" indent="0" algn="ctr" rtl="0">
                <a:lnSpc>
                  <a:spcPct val="90000"/>
                </a:lnSpc>
                <a:spcBef>
                  <a:spcPts val="0"/>
                </a:spcBef>
                <a:spcAft>
                  <a:spcPts val="0"/>
                </a:spcAft>
                <a:buSzPct val="25000"/>
                <a:buNone/>
              </a:pPr>
              <a:r>
                <a:rPr lang="zh-TW" sz="2600" b="1" i="0">
                  <a:solidFill>
                    <a:srgbClr val="0000FF"/>
                  </a:solidFill>
                  <a:latin typeface="Arial"/>
                  <a:ea typeface="Arial"/>
                  <a:cs typeface="Arial"/>
                  <a:sym typeface="Arial"/>
                </a:rPr>
                <a:t>支援</a:t>
              </a:r>
            </a:p>
          </p:txBody>
        </p:sp>
        <p:sp>
          <p:nvSpPr>
            <p:cNvPr id="136" name="Shape 136"/>
            <p:cNvSpPr/>
            <p:nvPr/>
          </p:nvSpPr>
          <p:spPr>
            <a:xfrm>
              <a:off x="3285412" y="164178"/>
              <a:ext cx="911188" cy="911188"/>
            </a:xfrm>
            <a:prstGeom prst="ellipse">
              <a:avLst/>
            </a:prstGeom>
            <a:blipFill rotWithShape="1">
              <a:blip r:embed="rId6" cstate="print">
                <a:alphaModFix/>
              </a:blip>
              <a:stretch>
                <a:fillRect/>
              </a:stretch>
            </a:blip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4293289" y="0"/>
              <a:ext cx="1042040" cy="2736303"/>
            </a:xfrm>
            <a:prstGeom prst="roundRect">
              <a:avLst>
                <a:gd name="adj" fmla="val 10000"/>
              </a:avLst>
            </a:prstGeom>
            <a:solidFill>
              <a:srgbClr val="B6CB84"/>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txBox="1"/>
            <p:nvPr/>
          </p:nvSpPr>
          <p:spPr>
            <a:xfrm>
              <a:off x="4293289" y="1094520"/>
              <a:ext cx="1042040" cy="1094520"/>
            </a:xfrm>
            <a:prstGeom prst="rect">
              <a:avLst/>
            </a:prstGeom>
            <a:noFill/>
            <a:ln>
              <a:noFill/>
            </a:ln>
          </p:spPr>
          <p:txBody>
            <a:bodyPr lIns="184900" tIns="184900" rIns="184900" bIns="184900" anchor="ctr" anchorCtr="0">
              <a:noAutofit/>
            </a:bodyPr>
            <a:lstStyle/>
            <a:p>
              <a:pPr marL="0" marR="0" lvl="0" indent="0" algn="ctr" rtl="0">
                <a:lnSpc>
                  <a:spcPct val="90000"/>
                </a:lnSpc>
                <a:spcBef>
                  <a:spcPts val="0"/>
                </a:spcBef>
                <a:spcAft>
                  <a:spcPts val="0"/>
                </a:spcAft>
                <a:buSzPct val="25000"/>
                <a:buNone/>
              </a:pPr>
              <a:r>
                <a:rPr lang="zh-TW" sz="2600" b="1" i="0">
                  <a:solidFill>
                    <a:srgbClr val="0000FF"/>
                  </a:solidFill>
                  <a:latin typeface="Arial"/>
                  <a:ea typeface="Arial"/>
                  <a:cs typeface="Arial"/>
                  <a:sym typeface="Arial"/>
                </a:rPr>
                <a:t>服務</a:t>
              </a:r>
            </a:p>
          </p:txBody>
        </p:sp>
        <p:sp>
          <p:nvSpPr>
            <p:cNvPr id="139" name="Shape 139"/>
            <p:cNvSpPr/>
            <p:nvPr/>
          </p:nvSpPr>
          <p:spPr>
            <a:xfrm>
              <a:off x="4358714" y="164178"/>
              <a:ext cx="911188" cy="911188"/>
            </a:xfrm>
            <a:prstGeom prst="ellipse">
              <a:avLst/>
            </a:prstGeom>
            <a:blipFill rotWithShape="1">
              <a:blip r:embed="rId7" cstate="print">
                <a:alphaModFix/>
              </a:blip>
              <a:stretch>
                <a:fillRect/>
              </a:stretch>
            </a:blip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5366592" y="0"/>
              <a:ext cx="1042040" cy="2736303"/>
            </a:xfrm>
            <a:prstGeom prst="roundRect">
              <a:avLst>
                <a:gd name="adj" fmla="val 10000"/>
              </a:avLst>
            </a:prstGeom>
            <a:solidFill>
              <a:srgbClr val="9CB94E"/>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txBox="1"/>
            <p:nvPr/>
          </p:nvSpPr>
          <p:spPr>
            <a:xfrm>
              <a:off x="5366592" y="1094520"/>
              <a:ext cx="1042040" cy="1094520"/>
            </a:xfrm>
            <a:prstGeom prst="rect">
              <a:avLst/>
            </a:prstGeom>
            <a:noFill/>
            <a:ln>
              <a:noFill/>
            </a:ln>
          </p:spPr>
          <p:txBody>
            <a:bodyPr lIns="184900" tIns="184900" rIns="184900" bIns="184900" anchor="ctr" anchorCtr="0">
              <a:noAutofit/>
            </a:bodyPr>
            <a:lstStyle/>
            <a:p>
              <a:pPr marL="0" marR="0" lvl="0" indent="0" algn="ctr" rtl="0">
                <a:lnSpc>
                  <a:spcPct val="90000"/>
                </a:lnSpc>
                <a:spcBef>
                  <a:spcPts val="0"/>
                </a:spcBef>
                <a:spcAft>
                  <a:spcPts val="0"/>
                </a:spcAft>
                <a:buSzPct val="25000"/>
                <a:buNone/>
              </a:pPr>
              <a:r>
                <a:rPr lang="zh-TW" sz="2600" b="1" i="0">
                  <a:solidFill>
                    <a:srgbClr val="0000FF"/>
                  </a:solidFill>
                  <a:latin typeface="Arial"/>
                  <a:ea typeface="Arial"/>
                  <a:cs typeface="Arial"/>
                  <a:sym typeface="Arial"/>
                </a:rPr>
                <a:t>成就</a:t>
              </a:r>
            </a:p>
          </p:txBody>
        </p:sp>
        <p:sp>
          <p:nvSpPr>
            <p:cNvPr id="142" name="Shape 142"/>
            <p:cNvSpPr/>
            <p:nvPr/>
          </p:nvSpPr>
          <p:spPr>
            <a:xfrm>
              <a:off x="5432017" y="164178"/>
              <a:ext cx="911188" cy="911188"/>
            </a:xfrm>
            <a:prstGeom prst="ellipse">
              <a:avLst/>
            </a:prstGeom>
            <a:blipFill rotWithShape="1">
              <a:blip r:embed="rId8" cstate="print">
                <a:alphaModFix/>
              </a:blip>
              <a:stretch>
                <a:fillRect/>
              </a:stretch>
            </a:blip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256347" y="2189042"/>
              <a:ext cx="5896015" cy="410444"/>
            </a:xfrm>
            <a:prstGeom prst="leftRightArrow">
              <a:avLst>
                <a:gd name="adj1" fmla="val 50000"/>
                <a:gd name="adj2" fmla="val 50000"/>
              </a:avLst>
            </a:prstGeom>
            <a:solidFill>
              <a:srgbClr val="D3DFB7"/>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714348" y="357166"/>
            <a:ext cx="7793038" cy="1143000"/>
          </a:xfrm>
        </p:spPr>
        <p:txBody>
          <a:bodyPr/>
          <a:lstStyle/>
          <a:p>
            <a:pPr algn="ctr">
              <a:defRPr/>
            </a:pPr>
            <a:r>
              <a:rPr lang="zh-TW" altLang="en-US" b="1" kern="1200" dirty="0" smtClean="0">
                <a:solidFill>
                  <a:srgbClr val="030387"/>
                </a:solidFill>
                <a:latin typeface="標楷體" pitchFamily="65" charset="-120"/>
                <a:ea typeface="標楷體" pitchFamily="65" charset="-120"/>
              </a:rPr>
              <a:t>製作招標文件注意事項</a:t>
            </a:r>
          </a:p>
        </p:txBody>
      </p:sp>
      <p:sp>
        <p:nvSpPr>
          <p:cNvPr id="13315" name="內容版面配置區 2"/>
          <p:cNvSpPr>
            <a:spLocks noGrp="1"/>
          </p:cNvSpPr>
          <p:nvPr>
            <p:ph idx="1"/>
          </p:nvPr>
        </p:nvSpPr>
        <p:spPr>
          <a:xfrm>
            <a:off x="571472" y="1142984"/>
            <a:ext cx="8286808" cy="5500726"/>
          </a:xfrm>
        </p:spPr>
        <p:txBody>
          <a:bodyPr/>
          <a:lstStyle/>
          <a:p>
            <a:r>
              <a:rPr lang="zh-TW" altLang="en-US" sz="2400" dirty="0" smtClean="0">
                <a:latin typeface="標楷體" pitchFamily="65" charset="-120"/>
                <a:ea typeface="標楷體" pitchFamily="65" charset="-120"/>
              </a:rPr>
              <a:t>參考前任總務主任的舊招標檔案</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上網取得最新版招標文件再參考修正之</a:t>
            </a:r>
            <a:endParaRPr lang="en-US" altLang="zh-TW" sz="2400" dirty="0" smtClean="0">
              <a:latin typeface="標楷體" pitchFamily="65" charset="-120"/>
              <a:ea typeface="標楷體" pitchFamily="65" charset="-120"/>
            </a:endParaRPr>
          </a:p>
          <a:p>
            <a:pPr>
              <a:buNone/>
            </a:pPr>
            <a:r>
              <a:rPr lang="zh-TW" altLang="en-US"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臺南市政府公務入口網</a:t>
            </a:r>
            <a:r>
              <a:rPr lang="en-US" altLang="zh-TW" sz="2400" u="sng" dirty="0" err="1" smtClean="0">
                <a:latin typeface="標楷體" pitchFamily="65" charset="-120"/>
                <a:ea typeface="標楷體" pitchFamily="65" charset="-120"/>
                <a:hlinkClick r:id="rId2"/>
              </a:rPr>
              <a:t>http://login.tainan.gov.tw/login.aspx</a:t>
            </a:r>
            <a:r>
              <a:rPr lang="en-US" altLang="zh-TW" sz="2400" dirty="0" smtClean="0">
                <a:latin typeface="標楷體" pitchFamily="65" charset="-120"/>
                <a:ea typeface="標楷體" pitchFamily="65" charset="-120"/>
              </a:rPr>
              <a:t>   </a:t>
            </a:r>
            <a:endParaRPr lang="zh-TW" altLang="zh-TW" sz="2400" dirty="0" smtClean="0">
              <a:latin typeface="標楷體" pitchFamily="65" charset="-120"/>
              <a:ea typeface="標楷體" pitchFamily="65" charset="-120"/>
            </a:endParaRPr>
          </a:p>
          <a:p>
            <a:pPr>
              <a:buFont typeface="Wingdings" pitchFamily="2" charset="2"/>
              <a:buNone/>
            </a:pP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zh-TW" altLang="zh-TW" sz="2400" dirty="0" smtClean="0">
                <a:latin typeface="標楷體" pitchFamily="65" charset="-120"/>
                <a:ea typeface="標楷體" pitchFamily="65" charset="-120"/>
              </a:rPr>
              <a:t>首頁</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公務檔案區</a:t>
            </a:r>
            <a:r>
              <a:rPr lang="en-US" altLang="zh-TW" sz="2400" dirty="0" smtClean="0">
                <a:latin typeface="標楷體" pitchFamily="65" charset="-120"/>
                <a:ea typeface="標楷體" pitchFamily="65" charset="-120"/>
              </a:rPr>
              <a:t>/</a:t>
            </a:r>
            <a:r>
              <a:rPr lang="en-US" altLang="zh-TW" sz="2400" dirty="0" err="1" smtClean="0">
                <a:latin typeface="標楷體" pitchFamily="65" charset="-120"/>
                <a:ea typeface="標楷體" pitchFamily="65" charset="-120"/>
              </a:rPr>
              <a:t>本府暨所屬機關及學校招標文件及表格</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上教育局永續校園科網站文件下載區取得招標範本參考修正之</a:t>
            </a:r>
            <a:r>
              <a:rPr lang="en-US" altLang="zh-TW" sz="2400" dirty="0" smtClean="0">
                <a:latin typeface="標楷體" pitchFamily="65" charset="-120"/>
                <a:ea typeface="標楷體" pitchFamily="65" charset="-120"/>
                <a:hlinkClick r:id="rId3"/>
              </a:rPr>
              <a:t>http://boe.tn.edu.tw/boe/wSite/lp?ctNode=451&amp;mp=25&amp;idPath=445_451</a:t>
            </a:r>
            <a:endParaRPr lang="en-US" altLang="zh-TW" sz="2400" dirty="0" smtClean="0">
              <a:latin typeface="標楷體" pitchFamily="65" charset="-120"/>
              <a:ea typeface="標楷體" pitchFamily="65" charset="-120"/>
            </a:endParaRPr>
          </a:p>
          <a:p>
            <a:r>
              <a:rPr lang="zh-TW" altLang="en-US" sz="2400" dirty="0" smtClean="0">
                <a:latin typeface="標楷體" pitchFamily="65" charset="-120"/>
                <a:ea typeface="標楷體" pitchFamily="65" charset="-120"/>
              </a:rPr>
              <a:t>請教友校總務主任前輩或分區輔導員或親自拜訪學習</a:t>
            </a:r>
            <a:r>
              <a:rPr lang="zh-TW" altLang="en-US" sz="2400" dirty="0" smtClean="0">
                <a:solidFill>
                  <a:srgbClr val="FF33CC"/>
                </a:solidFill>
                <a:latin typeface="標楷體" pitchFamily="65" charset="-120"/>
                <a:ea typeface="標楷體" pitchFamily="65" charset="-120"/>
              </a:rPr>
              <a:t>第</a:t>
            </a:r>
            <a:r>
              <a:rPr lang="en-US" altLang="zh-TW" sz="2400" dirty="0" smtClean="0">
                <a:solidFill>
                  <a:srgbClr val="FF33CC"/>
                </a:solidFill>
                <a:latin typeface="標楷體" pitchFamily="65" charset="-120"/>
                <a:ea typeface="標楷體" pitchFamily="65" charset="-120"/>
              </a:rPr>
              <a:t>1</a:t>
            </a:r>
            <a:r>
              <a:rPr lang="zh-TW" altLang="en-US" sz="2400" dirty="0" smtClean="0">
                <a:solidFill>
                  <a:srgbClr val="FF33CC"/>
                </a:solidFill>
                <a:latin typeface="標楷體" pitchFamily="65" charset="-120"/>
                <a:ea typeface="標楷體" pitchFamily="65" charset="-120"/>
              </a:rPr>
              <a:t>戰</a:t>
            </a:r>
            <a:r>
              <a:rPr lang="zh-TW" altLang="en-US" sz="2400" dirty="0" smtClean="0">
                <a:latin typeface="標楷體" pitchFamily="65" charset="-120"/>
                <a:ea typeface="標楷體" pitchFamily="65" charset="-120"/>
              </a:rPr>
              <a:t>的招標。</a:t>
            </a:r>
            <a:endParaRPr lang="en-US" altLang="zh-TW" sz="2400" dirty="0" smtClean="0">
              <a:latin typeface="標楷體" pitchFamily="65" charset="-120"/>
              <a:ea typeface="標楷體" pitchFamily="65" charset="-120"/>
            </a:endParaRPr>
          </a:p>
          <a:p>
            <a:r>
              <a:rPr lang="zh-TW" altLang="en-US" sz="2400" b="1" dirty="0" smtClean="0">
                <a:solidFill>
                  <a:srgbClr val="030387"/>
                </a:solidFill>
                <a:latin typeface="標楷體" pitchFamily="65" charset="-120"/>
                <a:ea typeface="標楷體" pitchFamily="65" charset="-120"/>
              </a:rPr>
              <a:t>不懂就要問，不會不要裝懂。</a:t>
            </a:r>
            <a:endParaRPr lang="en-US" altLang="zh-TW" sz="1600" b="1" dirty="0" smtClean="0">
              <a:solidFill>
                <a:srgbClr val="FF0000"/>
              </a:solidFill>
              <a:latin typeface="標楷體" pitchFamily="65" charset="-120"/>
              <a:ea typeface="標楷體" pitchFamily="65" charset="-120"/>
            </a:endParaRPr>
          </a:p>
          <a:p>
            <a:pPr>
              <a:buFont typeface="Wingdings" pitchFamily="2" charset="2"/>
              <a:buNone/>
            </a:pPr>
            <a:endParaRPr lang="zh-TW" altLang="en-US"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81E03DCD-AF5F-4E33-89B9-61C885B04323}" type="slidenum">
              <a:rPr lang="en-US" altLang="zh-TW" smtClean="0"/>
              <a:pPr>
                <a:defRPr/>
              </a:pPr>
              <a:t>60</a:t>
            </a:fld>
            <a:endParaRPr lang="en-US" altLang="zh-TW"/>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928662" y="500042"/>
            <a:ext cx="7793038" cy="1143000"/>
          </a:xfrm>
        </p:spPr>
        <p:txBody>
          <a:bodyPr/>
          <a:lstStyle/>
          <a:p>
            <a:pPr algn="ctr">
              <a:defRPr/>
            </a:pPr>
            <a:r>
              <a:rPr lang="zh-TW" altLang="en-US" b="1" kern="1200" dirty="0" smtClean="0">
                <a:solidFill>
                  <a:srgbClr val="030387"/>
                </a:solidFill>
                <a:latin typeface="標楷體" pitchFamily="65" charset="-120"/>
                <a:ea typeface="標楷體" pitchFamily="65" charset="-120"/>
              </a:rPr>
              <a:t>製作招標文件注意事項</a:t>
            </a:r>
          </a:p>
        </p:txBody>
      </p:sp>
      <p:sp>
        <p:nvSpPr>
          <p:cNvPr id="21507" name="內容版面配置區 2"/>
          <p:cNvSpPr>
            <a:spLocks noGrp="1"/>
          </p:cNvSpPr>
          <p:nvPr>
            <p:ph idx="1"/>
          </p:nvPr>
        </p:nvSpPr>
        <p:spPr>
          <a:xfrm>
            <a:off x="428596" y="1857364"/>
            <a:ext cx="8229600" cy="4824412"/>
          </a:xfrm>
        </p:spPr>
        <p:txBody>
          <a:bodyPr/>
          <a:lstStyle/>
          <a:p>
            <a:pPr>
              <a:defRPr/>
            </a:pPr>
            <a:r>
              <a:rPr lang="zh-TW" altLang="zh-TW" sz="2800" dirty="0" smtClean="0">
                <a:latin typeface="標楷體" pitchFamily="65" charset="-120"/>
                <a:ea typeface="標楷體" pitchFamily="65" charset="-120"/>
              </a:rPr>
              <a:t>押標金</a:t>
            </a:r>
            <a:r>
              <a:rPr lang="en-US" altLang="zh-TW" sz="2800" dirty="0" smtClean="0">
                <a:latin typeface="標楷體" pitchFamily="65" charset="-120"/>
                <a:ea typeface="標楷體" pitchFamily="65" charset="-120"/>
              </a:rPr>
              <a:t>︰100</a:t>
            </a:r>
            <a:r>
              <a:rPr lang="zh-TW" altLang="en-US" sz="2800" dirty="0" smtClean="0">
                <a:latin typeface="標楷體" pitchFamily="65" charset="-120"/>
                <a:ea typeface="標楷體" pitchFamily="65" charset="-120"/>
              </a:rPr>
              <a:t>萬以下之工桯採購</a:t>
            </a:r>
            <a:r>
              <a:rPr lang="zh-TW" altLang="en-US" sz="2800" b="1" dirty="0" smtClean="0">
                <a:solidFill>
                  <a:srgbClr val="FF33CC"/>
                </a:solidFill>
                <a:latin typeface="標楷體" pitchFamily="65" charset="-120"/>
                <a:ea typeface="標楷體" pitchFamily="65" charset="-120"/>
              </a:rPr>
              <a:t>得</a:t>
            </a:r>
            <a:r>
              <a:rPr lang="zh-TW" altLang="en-US" sz="2800" b="1" dirty="0" smtClean="0">
                <a:solidFill>
                  <a:srgbClr val="0000FF"/>
                </a:solidFill>
                <a:ea typeface="標楷體" pitchFamily="65" charset="-120"/>
                <a:cs typeface="+mj-cs"/>
              </a:rPr>
              <a:t>免</a:t>
            </a:r>
            <a:r>
              <a:rPr lang="zh-TW" altLang="zh-TW" sz="2800" b="1" dirty="0" smtClean="0">
                <a:solidFill>
                  <a:srgbClr val="0000FF"/>
                </a:solidFill>
                <a:ea typeface="標楷體" pitchFamily="65" charset="-120"/>
                <a:cs typeface="+mj-cs"/>
              </a:rPr>
              <a:t>收取</a:t>
            </a:r>
            <a:r>
              <a:rPr lang="en-US" altLang="zh-TW" sz="2800" dirty="0" smtClean="0">
                <a:latin typeface="標楷體" pitchFamily="65" charset="-120"/>
                <a:ea typeface="標楷體" pitchFamily="65" charset="-120"/>
              </a:rPr>
              <a:t>—</a:t>
            </a:r>
            <a:r>
              <a:rPr lang="zh-TW" altLang="en-US" sz="2800" dirty="0" smtClean="0">
                <a:solidFill>
                  <a:srgbClr val="FF33CC"/>
                </a:solidFill>
                <a:latin typeface="標楷體" pitchFamily="65" charset="-120"/>
                <a:ea typeface="標楷體" pitchFamily="65" charset="-120"/>
              </a:rPr>
              <a:t>提高廠商投標意願</a:t>
            </a:r>
            <a:endParaRPr lang="en-US" altLang="zh-TW" sz="2800" dirty="0" smtClean="0">
              <a:solidFill>
                <a:srgbClr val="FF33CC"/>
              </a:solidFill>
              <a:latin typeface="標楷體" pitchFamily="65" charset="-120"/>
              <a:ea typeface="標楷體" pitchFamily="65" charset="-120"/>
            </a:endParaRPr>
          </a:p>
          <a:p>
            <a:pPr>
              <a:defRPr/>
            </a:pPr>
            <a:r>
              <a:rPr lang="zh-TW" altLang="en-US" sz="2800" dirty="0" smtClean="0">
                <a:latin typeface="標楷體" pitchFamily="65" charset="-120"/>
                <a:ea typeface="標楷體" pitchFamily="65" charset="-120"/>
              </a:rPr>
              <a:t>訂定</a:t>
            </a:r>
            <a:r>
              <a:rPr lang="zh-TW" altLang="en-US" sz="2800" b="1" dirty="0" smtClean="0">
                <a:solidFill>
                  <a:srgbClr val="0000FF"/>
                </a:solidFill>
                <a:ea typeface="標楷體" pitchFamily="65" charset="-120"/>
                <a:cs typeface="+mj-cs"/>
              </a:rPr>
              <a:t>合理工期</a:t>
            </a:r>
            <a:r>
              <a:rPr lang="en-US" altLang="zh-TW" sz="2800" dirty="0" smtClean="0">
                <a:latin typeface="標楷體" pitchFamily="65" charset="-120"/>
                <a:ea typeface="標楷體" pitchFamily="65" charset="-120"/>
              </a:rPr>
              <a:t>—</a:t>
            </a:r>
            <a:r>
              <a:rPr lang="zh-TW" altLang="en-US" sz="2800" dirty="0" smtClean="0">
                <a:solidFill>
                  <a:srgbClr val="FF33CC"/>
                </a:solidFill>
                <a:latin typeface="標楷體" pitchFamily="65" charset="-120"/>
                <a:ea typeface="標楷體" pitchFamily="65" charset="-120"/>
              </a:rPr>
              <a:t>提高廠商投標意願</a:t>
            </a:r>
            <a:endParaRPr lang="en-US" altLang="zh-TW" sz="2800" dirty="0" smtClean="0">
              <a:solidFill>
                <a:srgbClr val="FF33CC"/>
              </a:solidFill>
              <a:latin typeface="標楷體" pitchFamily="65" charset="-120"/>
              <a:ea typeface="標楷體" pitchFamily="65" charset="-120"/>
            </a:endParaRPr>
          </a:p>
          <a:p>
            <a:pPr>
              <a:defRPr/>
            </a:pPr>
            <a:r>
              <a:rPr lang="zh-TW" altLang="en-US" sz="2800" dirty="0" smtClean="0">
                <a:latin typeface="標楷體" pitchFamily="65" charset="-120"/>
                <a:ea typeface="標楷體" pitchFamily="65" charset="-120"/>
              </a:rPr>
              <a:t>訂定合理</a:t>
            </a:r>
            <a:r>
              <a:rPr lang="zh-TW" altLang="en-US" sz="2800" b="1" dirty="0" smtClean="0">
                <a:solidFill>
                  <a:srgbClr val="0000FF"/>
                </a:solidFill>
                <a:ea typeface="標楷體" pitchFamily="65" charset="-120"/>
                <a:cs typeface="+mj-cs"/>
              </a:rPr>
              <a:t>保固金</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最多</a:t>
            </a:r>
            <a:r>
              <a:rPr lang="en-US" altLang="zh-TW" sz="2800" b="1" u="sng" dirty="0" smtClean="0">
                <a:solidFill>
                  <a:srgbClr val="800000"/>
                </a:solidFill>
                <a:latin typeface="標楷體" pitchFamily="65" charset="-120"/>
                <a:ea typeface="標楷體" pitchFamily="65" charset="-120"/>
              </a:rPr>
              <a:t>3%</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及保固年限</a:t>
            </a:r>
            <a:endParaRPr lang="en-US" altLang="zh-TW" sz="2800" dirty="0" smtClean="0">
              <a:latin typeface="標楷體" pitchFamily="65" charset="-120"/>
              <a:ea typeface="標楷體" pitchFamily="65" charset="-120"/>
            </a:endParaRPr>
          </a:p>
          <a:p>
            <a:pPr>
              <a:defRPr/>
            </a:pPr>
            <a:r>
              <a:rPr lang="zh-TW" altLang="en-US" sz="2800" dirty="0" smtClean="0">
                <a:latin typeface="標楷體" pitchFamily="65" charset="-120"/>
                <a:ea typeface="標楷體" pitchFamily="65" charset="-120"/>
              </a:rPr>
              <a:t>簡化驗收程序</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初驗及驗收</a:t>
            </a:r>
            <a:r>
              <a:rPr lang="en-US" altLang="zh-TW" sz="2800" dirty="0" smtClean="0">
                <a:latin typeface="標楷體" pitchFamily="65" charset="-120"/>
                <a:ea typeface="標楷體" pitchFamily="65" charset="-120"/>
              </a:rPr>
              <a:t>)—</a:t>
            </a:r>
            <a:r>
              <a:rPr lang="zh-TW" altLang="en-US" sz="2800" dirty="0" smtClean="0">
                <a:solidFill>
                  <a:srgbClr val="FF33CC"/>
                </a:solidFill>
                <a:latin typeface="標楷體" pitchFamily="65" charset="-120"/>
                <a:ea typeface="標楷體" pitchFamily="65" charset="-120"/>
              </a:rPr>
              <a:t>提高廠商投標意願</a:t>
            </a:r>
            <a:endParaRPr lang="en-US" altLang="zh-TW" sz="2800" dirty="0" smtClean="0">
              <a:solidFill>
                <a:srgbClr val="FF33CC"/>
              </a:solidFill>
              <a:latin typeface="標楷體" pitchFamily="65" charset="-120"/>
              <a:ea typeface="標楷體" pitchFamily="65" charset="-120"/>
            </a:endParaRPr>
          </a:p>
          <a:p>
            <a:pPr>
              <a:defRPr/>
            </a:pPr>
            <a:r>
              <a:rPr lang="zh-TW" altLang="en-US" sz="2800" dirty="0" smtClean="0">
                <a:latin typeface="標楷體" pitchFamily="65" charset="-120"/>
                <a:ea typeface="標楷體" pitchFamily="65" charset="-120"/>
              </a:rPr>
              <a:t>一次付款或可分期估驗請款</a:t>
            </a:r>
            <a:r>
              <a:rPr lang="en-US" altLang="zh-TW" sz="2800" dirty="0" smtClean="0">
                <a:latin typeface="標楷體" pitchFamily="65" charset="-120"/>
                <a:ea typeface="標楷體" pitchFamily="65" charset="-120"/>
              </a:rPr>
              <a:t>—</a:t>
            </a:r>
            <a:r>
              <a:rPr lang="zh-TW" altLang="en-US" sz="2800" dirty="0" smtClean="0">
                <a:solidFill>
                  <a:srgbClr val="FF33CC"/>
                </a:solidFill>
                <a:latin typeface="標楷體" pitchFamily="65" charset="-120"/>
                <a:ea typeface="標楷體" pitchFamily="65" charset="-120"/>
              </a:rPr>
              <a:t>提高廠商投標意願</a:t>
            </a:r>
            <a:endParaRPr lang="en-US" altLang="zh-TW" sz="2800" dirty="0" smtClean="0">
              <a:solidFill>
                <a:srgbClr val="FF33CC"/>
              </a:solidFill>
              <a:latin typeface="標楷體" pitchFamily="65" charset="-120"/>
              <a:ea typeface="標楷體" pitchFamily="65" charset="-120"/>
            </a:endParaRPr>
          </a:p>
          <a:p>
            <a:pPr>
              <a:defRPr/>
            </a:pPr>
            <a:r>
              <a:rPr lang="en-US" altLang="zh-TW" sz="2800" dirty="0" smtClean="0">
                <a:latin typeface="標楷體" pitchFamily="65" charset="-120"/>
                <a:ea typeface="標楷體" pitchFamily="65" charset="-120"/>
              </a:rPr>
              <a:t>100</a:t>
            </a:r>
            <a:r>
              <a:rPr lang="zh-TW" altLang="en-US" sz="2800" dirty="0" smtClean="0">
                <a:latin typeface="標楷體" pitchFamily="65" charset="-120"/>
                <a:ea typeface="標楷體" pitchFamily="65" charset="-120"/>
              </a:rPr>
              <a:t>萬以下之採購</a:t>
            </a:r>
            <a:r>
              <a:rPr lang="zh-TW" altLang="en-US" sz="2800" b="1" u="sng" dirty="0" smtClean="0">
                <a:solidFill>
                  <a:srgbClr val="800000"/>
                </a:solidFill>
                <a:latin typeface="標楷體" pitchFamily="65" charset="-120"/>
                <a:ea typeface="標楷體" pitchFamily="65" charset="-120"/>
              </a:rPr>
              <a:t>事先簽准第一次開標未達</a:t>
            </a:r>
            <a:r>
              <a:rPr lang="en-US" altLang="zh-TW" sz="2800" b="1" u="sng" dirty="0" smtClean="0">
                <a:solidFill>
                  <a:srgbClr val="800000"/>
                </a:solidFill>
                <a:latin typeface="標楷體" pitchFamily="65" charset="-120"/>
                <a:ea typeface="標楷體" pitchFamily="65" charset="-120"/>
              </a:rPr>
              <a:t>3</a:t>
            </a:r>
            <a:r>
              <a:rPr lang="zh-TW" altLang="en-US" sz="2800" b="1" u="sng" dirty="0" smtClean="0">
                <a:solidFill>
                  <a:srgbClr val="800000"/>
                </a:solidFill>
                <a:latin typeface="標楷體" pitchFamily="65" charset="-120"/>
                <a:ea typeface="標楷體" pitchFamily="65" charset="-120"/>
              </a:rPr>
              <a:t>家，為提高行政效率，</a:t>
            </a:r>
            <a:r>
              <a:rPr lang="zh-TW" altLang="en-US" sz="2800" dirty="0" smtClean="0">
                <a:latin typeface="標楷體" pitchFamily="65" charset="-120"/>
                <a:ea typeface="標楷體" pitchFamily="65" charset="-120"/>
              </a:rPr>
              <a:t>得當場改採</a:t>
            </a:r>
            <a:r>
              <a:rPr lang="zh-TW" altLang="en-US" sz="2800" b="1" dirty="0" smtClean="0">
                <a:solidFill>
                  <a:srgbClr val="0000FF"/>
                </a:solidFill>
                <a:ea typeface="標楷體" pitchFamily="65" charset="-120"/>
                <a:cs typeface="+mj-cs"/>
              </a:rPr>
              <a:t>限制性招標</a:t>
            </a:r>
            <a:r>
              <a:rPr lang="en-US" altLang="zh-TW" sz="2800" dirty="0" smtClean="0">
                <a:latin typeface="標楷體" pitchFamily="65" charset="-120"/>
                <a:ea typeface="標楷體" pitchFamily="65" charset="-120"/>
              </a:rPr>
              <a:t>—</a:t>
            </a:r>
            <a:r>
              <a:rPr lang="zh-TW" altLang="en-US" sz="2800" dirty="0" smtClean="0">
                <a:solidFill>
                  <a:srgbClr val="FF33CC"/>
                </a:solidFill>
                <a:latin typeface="標楷體" pitchFamily="65" charset="-120"/>
                <a:ea typeface="標楷體" pitchFamily="65" charset="-120"/>
              </a:rPr>
              <a:t>提高廠商以下之投標意願</a:t>
            </a:r>
            <a:endParaRPr lang="zh-TW" altLang="en-US" sz="2800" b="1" dirty="0" smtClean="0">
              <a:solidFill>
                <a:srgbClr val="FF33CC"/>
              </a:solidFill>
              <a:latin typeface="標楷體" pitchFamily="65" charset="-120"/>
              <a:ea typeface="標楷體" pitchFamily="65" charset="-120"/>
            </a:endParaRPr>
          </a:p>
          <a:p>
            <a:pPr>
              <a:defRPr/>
            </a:pPr>
            <a:endParaRPr lang="zh-TW" altLang="en-US" sz="2600"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9F3B27A8-FD94-4907-BF53-B2C5704C41E8}" type="slidenum">
              <a:rPr lang="en-US" altLang="zh-TW" smtClean="0"/>
              <a:pPr>
                <a:defRPr/>
              </a:pPr>
              <a:t>61</a:t>
            </a:fld>
            <a:endParaRPr lang="en-US" altLang="zh-TW"/>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571472" y="428604"/>
            <a:ext cx="8229600" cy="703262"/>
          </a:xfrm>
        </p:spPr>
        <p:txBody>
          <a:bodyPr/>
          <a:lstStyle/>
          <a:p>
            <a:pPr algn="ctr">
              <a:defRPr/>
            </a:pPr>
            <a:r>
              <a:rPr lang="zh-TW" altLang="en-US" b="1" kern="1200" dirty="0" smtClean="0">
                <a:solidFill>
                  <a:srgbClr val="030387"/>
                </a:solidFill>
                <a:latin typeface="標楷體" pitchFamily="65" charset="-120"/>
                <a:ea typeface="標楷體" pitchFamily="65" charset="-120"/>
              </a:rPr>
              <a:t>開標決標注意事項</a:t>
            </a:r>
          </a:p>
        </p:txBody>
      </p:sp>
      <p:sp>
        <p:nvSpPr>
          <p:cNvPr id="22531" name="內容版面配置區 2"/>
          <p:cNvSpPr>
            <a:spLocks noGrp="1"/>
          </p:cNvSpPr>
          <p:nvPr>
            <p:ph idx="1"/>
          </p:nvPr>
        </p:nvSpPr>
        <p:spPr>
          <a:xfrm>
            <a:off x="571472" y="1285860"/>
            <a:ext cx="8229600" cy="4824412"/>
          </a:xfrm>
        </p:spPr>
        <p:txBody>
          <a:bodyPr/>
          <a:lstStyle/>
          <a:p>
            <a:r>
              <a:rPr lang="zh-TW" altLang="en-US" sz="2800" dirty="0" smtClean="0">
                <a:latin typeface="標楷體" pitchFamily="65" charset="-120"/>
                <a:ea typeface="標楷體" pitchFamily="65" charset="-120"/>
              </a:rPr>
              <a:t>注意收取標單截止時間</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遵守法令</a:t>
            </a:r>
            <a:r>
              <a:rPr lang="en-US" altLang="zh-TW" sz="2800" dirty="0" smtClean="0">
                <a:latin typeface="標楷體" pitchFamily="65" charset="-120"/>
                <a:ea typeface="標楷體" pitchFamily="65" charset="-120"/>
              </a:rPr>
              <a:t>(</a:t>
            </a:r>
            <a:r>
              <a:rPr lang="zh-TW" altLang="en-US" sz="2800" b="1" dirty="0" smtClean="0">
                <a:solidFill>
                  <a:srgbClr val="0000FF"/>
                </a:solidFill>
                <a:ea typeface="標楷體" pitchFamily="65" charset="-120"/>
              </a:rPr>
              <a:t>對廠商不得為無正當理由之</a:t>
            </a:r>
            <a:r>
              <a:rPr lang="zh-TW" altLang="en-US" sz="2800" b="1" dirty="0" smtClean="0">
                <a:solidFill>
                  <a:srgbClr val="C00000"/>
                </a:solidFill>
                <a:ea typeface="標楷體" pitchFamily="65" charset="-120"/>
              </a:rPr>
              <a:t>差別待遇</a:t>
            </a:r>
            <a:r>
              <a:rPr lang="en-US" altLang="zh-TW" sz="2800" dirty="0" smtClean="0">
                <a:latin typeface="標楷體" pitchFamily="65" charset="-120"/>
                <a:ea typeface="標楷體" pitchFamily="65" charset="-120"/>
              </a:rPr>
              <a:t>)</a:t>
            </a:r>
          </a:p>
          <a:p>
            <a:r>
              <a:rPr lang="zh-TW" altLang="en-US" sz="2800" dirty="0" smtClean="0">
                <a:latin typeface="標楷體" pitchFamily="65" charset="-120"/>
                <a:ea typeface="標楷體" pitchFamily="65" charset="-120"/>
              </a:rPr>
              <a:t>開標前審查廠商資格</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剔除拒絕往來廠商</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開標時確實審查廠商依規定需檢附之文件</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遵守法令</a:t>
            </a:r>
            <a:r>
              <a:rPr lang="en-US" altLang="zh-TW" sz="2800" dirty="0" smtClean="0">
                <a:latin typeface="標楷體" pitchFamily="65" charset="-120"/>
                <a:ea typeface="標楷體" pitchFamily="65" charset="-120"/>
              </a:rPr>
              <a:t>(</a:t>
            </a:r>
            <a:r>
              <a:rPr lang="zh-TW" altLang="en-US" sz="2800" b="1" dirty="0" smtClean="0">
                <a:solidFill>
                  <a:srgbClr val="0000FF"/>
                </a:solidFill>
                <a:ea typeface="標楷體" pitchFamily="65" charset="-120"/>
              </a:rPr>
              <a:t>對廠商不得為無正當理由之</a:t>
            </a:r>
            <a:r>
              <a:rPr lang="zh-TW" altLang="en-US" sz="2800" b="1" dirty="0" smtClean="0">
                <a:solidFill>
                  <a:srgbClr val="C00000"/>
                </a:solidFill>
                <a:ea typeface="標楷體" pitchFamily="65" charset="-120"/>
              </a:rPr>
              <a:t>差別待遇</a:t>
            </a:r>
            <a:r>
              <a:rPr lang="en-US" altLang="zh-TW" sz="2800" dirty="0" smtClean="0">
                <a:latin typeface="標楷體" pitchFamily="65" charset="-120"/>
                <a:ea typeface="標楷體" pitchFamily="65" charset="-120"/>
              </a:rPr>
              <a:t>)</a:t>
            </a:r>
          </a:p>
          <a:p>
            <a:r>
              <a:rPr lang="zh-TW" altLang="en-US" sz="2800" dirty="0" smtClean="0">
                <a:latin typeface="標楷體" pitchFamily="65" charset="-120"/>
                <a:ea typeface="標楷體" pitchFamily="65" charset="-120"/>
              </a:rPr>
              <a:t>開標現場</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主標、監標及承辦採購人員</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嚴守開標法定程序</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有問題馬上查採購法或</a:t>
            </a:r>
            <a:r>
              <a:rPr lang="en-US" altLang="zh-TW" sz="2800" dirty="0" smtClean="0">
                <a:latin typeface="標楷體" pitchFamily="65" charset="-120"/>
                <a:ea typeface="標楷體" pitchFamily="65" charset="-120"/>
              </a:rPr>
              <a:t>Call Out </a:t>
            </a:r>
            <a:r>
              <a:rPr lang="zh-TW" altLang="en-US" sz="2800" dirty="0" smtClean="0">
                <a:latin typeface="標楷體" pitchFamily="65" charset="-120"/>
                <a:ea typeface="標楷體" pitchFamily="65" charset="-120"/>
              </a:rPr>
              <a:t>，除</a:t>
            </a:r>
            <a:r>
              <a:rPr lang="zh-TW" altLang="en-US" sz="2800" b="1" dirty="0" smtClean="0">
                <a:solidFill>
                  <a:srgbClr val="C00000"/>
                </a:solidFill>
                <a:ea typeface="標楷體" pitchFamily="65" charset="-120"/>
              </a:rPr>
              <a:t>標價低於底價</a:t>
            </a:r>
            <a:r>
              <a:rPr lang="en-US" altLang="zh-TW" sz="2800" b="1" dirty="0" smtClean="0">
                <a:solidFill>
                  <a:srgbClr val="C00000"/>
                </a:solidFill>
                <a:ea typeface="標楷體" pitchFamily="65" charset="-120"/>
              </a:rPr>
              <a:t>80%</a:t>
            </a:r>
            <a:r>
              <a:rPr lang="zh-TW" altLang="en-US" sz="2800" dirty="0" smtClean="0">
                <a:latin typeface="標楷體" pitchFamily="65" charset="-120"/>
                <a:ea typeface="標楷體" pitchFamily="65" charset="-120"/>
              </a:rPr>
              <a:t>等特殊情形得</a:t>
            </a:r>
            <a:r>
              <a:rPr lang="zh-TW" altLang="en-US" sz="2800" b="1" dirty="0" smtClean="0">
                <a:solidFill>
                  <a:srgbClr val="C00000"/>
                </a:solidFill>
                <a:ea typeface="標楷體" pitchFamily="65" charset="-120"/>
              </a:rPr>
              <a:t>保留決標</a:t>
            </a:r>
            <a:r>
              <a:rPr lang="zh-TW" altLang="en-US" sz="2800" dirty="0" smtClean="0">
                <a:latin typeface="標楷體" pitchFamily="65" charset="-120"/>
                <a:ea typeface="標楷體" pitchFamily="65" charset="-120"/>
              </a:rPr>
              <a:t>外，開標現場應立即做下判斷</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遵守法令</a:t>
            </a:r>
            <a:r>
              <a:rPr lang="en-US" altLang="zh-TW" sz="2800" dirty="0" smtClean="0">
                <a:latin typeface="標楷體" pitchFamily="65" charset="-120"/>
                <a:ea typeface="標楷體" pitchFamily="65" charset="-120"/>
              </a:rPr>
              <a:t>(</a:t>
            </a:r>
            <a:r>
              <a:rPr lang="zh-TW" altLang="en-US" sz="2800" b="1" dirty="0" smtClean="0">
                <a:solidFill>
                  <a:srgbClr val="0000FF"/>
                </a:solidFill>
                <a:ea typeface="標楷體" pitchFamily="65" charset="-120"/>
              </a:rPr>
              <a:t>對廠商不得為無正當理由之</a:t>
            </a:r>
            <a:r>
              <a:rPr lang="zh-TW" altLang="en-US" sz="2800" b="1" dirty="0" smtClean="0">
                <a:solidFill>
                  <a:srgbClr val="C00000"/>
                </a:solidFill>
                <a:ea typeface="標楷體" pitchFamily="65" charset="-120"/>
              </a:rPr>
              <a:t>差別待遇</a:t>
            </a:r>
            <a:r>
              <a:rPr lang="en-US" altLang="zh-TW" sz="2800" dirty="0" smtClean="0">
                <a:latin typeface="標楷體" pitchFamily="65" charset="-120"/>
                <a:ea typeface="標楷體" pitchFamily="65" charset="-120"/>
              </a:rPr>
              <a:t>)</a:t>
            </a:r>
            <a:endParaRPr lang="zh-TW" altLang="en-US" sz="2600"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972C7382-E4F9-4F0D-AADA-31B72C4554C4}" type="slidenum">
              <a:rPr lang="en-US" altLang="zh-TW" smtClean="0"/>
              <a:pPr>
                <a:defRPr/>
              </a:pPr>
              <a:t>62</a:t>
            </a:fld>
            <a:endParaRPr lang="en-US" altLang="zh-TW"/>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500034" y="857232"/>
            <a:ext cx="8229600" cy="703262"/>
          </a:xfrm>
        </p:spPr>
        <p:txBody>
          <a:bodyPr/>
          <a:lstStyle/>
          <a:p>
            <a:pPr algn="ctr">
              <a:defRPr/>
            </a:pPr>
            <a:r>
              <a:rPr lang="zh-TW" altLang="en-US" b="1" kern="1200" dirty="0" smtClean="0">
                <a:solidFill>
                  <a:srgbClr val="030387"/>
                </a:solidFill>
                <a:latin typeface="標楷體" pitchFamily="65" charset="-120"/>
                <a:ea typeface="標楷體" pitchFamily="65" charset="-120"/>
              </a:rPr>
              <a:t>簽約履約注意事項</a:t>
            </a:r>
          </a:p>
        </p:txBody>
      </p:sp>
      <p:sp>
        <p:nvSpPr>
          <p:cNvPr id="23555" name="內容版面配置區 2"/>
          <p:cNvSpPr>
            <a:spLocks noGrp="1"/>
          </p:cNvSpPr>
          <p:nvPr>
            <p:ph idx="1"/>
          </p:nvPr>
        </p:nvSpPr>
        <p:spPr>
          <a:xfrm>
            <a:off x="428596" y="1714488"/>
            <a:ext cx="8229600" cy="4824412"/>
          </a:xfrm>
        </p:spPr>
        <p:txBody>
          <a:bodyPr/>
          <a:lstStyle/>
          <a:p>
            <a:r>
              <a:rPr lang="zh-TW" altLang="en-US" sz="2800" dirty="0" smtClean="0">
                <a:latin typeface="標楷體" pitchFamily="65" charset="-120"/>
                <a:ea typeface="標楷體" pitchFamily="65" charset="-120"/>
              </a:rPr>
              <a:t>收取履約保證金，簽訂契約</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注意</a:t>
            </a:r>
            <a:r>
              <a:rPr lang="zh-TW" altLang="en-US" sz="2800" b="1" dirty="0" smtClean="0">
                <a:solidFill>
                  <a:srgbClr val="0000FF"/>
                </a:solidFill>
                <a:ea typeface="標楷體" pitchFamily="65" charset="-120"/>
              </a:rPr>
              <a:t>期限</a:t>
            </a:r>
            <a:endParaRPr lang="en-US" altLang="zh-TW" sz="2800" b="1" dirty="0" smtClean="0">
              <a:solidFill>
                <a:srgbClr val="0000FF"/>
              </a:solidFill>
              <a:ea typeface="標楷體" pitchFamily="65" charset="-120"/>
            </a:endParaRPr>
          </a:p>
          <a:p>
            <a:r>
              <a:rPr lang="zh-TW" altLang="en-US" sz="2800" dirty="0" smtClean="0">
                <a:latin typeface="標楷體" pitchFamily="65" charset="-120"/>
                <a:ea typeface="標楷體" pitchFamily="65" charset="-120"/>
              </a:rPr>
              <a:t>施工前即召開工地會議</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強調</a:t>
            </a:r>
            <a:r>
              <a:rPr lang="zh-TW" altLang="en-US" sz="2600" b="1" dirty="0" smtClean="0">
                <a:solidFill>
                  <a:srgbClr val="800000"/>
                </a:solidFill>
                <a:latin typeface="標楷體" pitchFamily="65" charset="-120"/>
                <a:ea typeface="標楷體" pitchFamily="65" charset="-120"/>
              </a:rPr>
              <a:t>安全</a:t>
            </a:r>
            <a:r>
              <a:rPr lang="zh-TW" altLang="en-US" sz="2800" dirty="0" smtClean="0">
                <a:latin typeface="標楷體" pitchFamily="65" charset="-120"/>
                <a:ea typeface="標楷體" pitchFamily="65" charset="-120"/>
              </a:rPr>
              <a:t>、</a:t>
            </a:r>
            <a:r>
              <a:rPr lang="zh-TW" altLang="en-US" sz="2600" b="1" dirty="0" smtClean="0">
                <a:solidFill>
                  <a:srgbClr val="800000"/>
                </a:solidFill>
                <a:latin typeface="標楷體" pitchFamily="65" charset="-120"/>
                <a:ea typeface="標楷體" pitchFamily="65" charset="-120"/>
              </a:rPr>
              <a:t>品質</a:t>
            </a:r>
            <a:r>
              <a:rPr lang="zh-TW" altLang="en-US" sz="2800" dirty="0" smtClean="0">
                <a:latin typeface="標楷體" pitchFamily="65" charset="-120"/>
                <a:ea typeface="標楷體" pitchFamily="65" charset="-120"/>
              </a:rPr>
              <a:t>及</a:t>
            </a:r>
            <a:r>
              <a:rPr lang="zh-TW" altLang="en-US" sz="2600" b="1" dirty="0" smtClean="0">
                <a:solidFill>
                  <a:srgbClr val="800000"/>
                </a:solidFill>
                <a:latin typeface="標楷體" pitchFamily="65" charset="-120"/>
                <a:ea typeface="標楷體" pitchFamily="65" charset="-120"/>
              </a:rPr>
              <a:t>工期</a:t>
            </a:r>
            <a:endParaRPr lang="en-US" altLang="zh-TW" sz="2600" b="1" dirty="0" smtClean="0">
              <a:solidFill>
                <a:srgbClr val="800000"/>
              </a:solidFill>
              <a:latin typeface="標楷體" pitchFamily="65" charset="-120"/>
              <a:ea typeface="標楷體" pitchFamily="65" charset="-120"/>
            </a:endParaRPr>
          </a:p>
          <a:p>
            <a:r>
              <a:rPr lang="zh-TW" altLang="en-US" sz="2800" dirty="0" smtClean="0">
                <a:latin typeface="標楷體" pitchFamily="65" charset="-120"/>
                <a:ea typeface="標楷體" pitchFamily="65" charset="-120"/>
              </a:rPr>
              <a:t>履約施工期間</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學校不定期督導並委請</a:t>
            </a:r>
            <a:r>
              <a:rPr lang="zh-TW" altLang="en-US" sz="2800" b="1" dirty="0" smtClean="0">
                <a:solidFill>
                  <a:srgbClr val="0000FF"/>
                </a:solidFill>
                <a:ea typeface="標楷體" pitchFamily="65" charset="-120"/>
              </a:rPr>
              <a:t>監造單位</a:t>
            </a:r>
            <a:r>
              <a:rPr lang="zh-TW" altLang="en-US" sz="2800" dirty="0" smtClean="0">
                <a:latin typeface="標楷體" pitchFamily="65" charset="-120"/>
                <a:ea typeface="標楷體" pitchFamily="65" charset="-120"/>
              </a:rPr>
              <a:t>嚴格把關</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如</a:t>
            </a:r>
            <a:r>
              <a:rPr lang="zh-TW" altLang="en-US" sz="2600" b="1" dirty="0" smtClean="0">
                <a:solidFill>
                  <a:srgbClr val="800000"/>
                </a:solidFill>
                <a:latin typeface="標楷體" pitchFamily="65" charset="-120"/>
                <a:ea typeface="標楷體" pitchFamily="65" charset="-120"/>
              </a:rPr>
              <a:t>材料送審</a:t>
            </a:r>
            <a:r>
              <a:rPr lang="zh-TW" altLang="en-US" sz="2800" dirty="0" smtClean="0">
                <a:latin typeface="標楷體" pitchFamily="65" charset="-120"/>
                <a:ea typeface="標楷體" pitchFamily="65" charset="-120"/>
              </a:rPr>
              <a:t>、</a:t>
            </a:r>
            <a:r>
              <a:rPr lang="zh-TW" altLang="en-US" sz="2600" b="1" dirty="0" smtClean="0">
                <a:solidFill>
                  <a:srgbClr val="800000"/>
                </a:solidFill>
                <a:latin typeface="標楷體" pitchFamily="65" charset="-120"/>
                <a:ea typeface="標楷體" pitchFamily="65" charset="-120"/>
              </a:rPr>
              <a:t>工程查驗</a:t>
            </a:r>
            <a:r>
              <a:rPr lang="zh-TW" altLang="en-US" sz="2800" dirty="0" smtClean="0">
                <a:latin typeface="標楷體" pitchFamily="65" charset="-120"/>
                <a:ea typeface="標楷體" pitchFamily="65" charset="-120"/>
              </a:rPr>
              <a:t>或訂定</a:t>
            </a:r>
            <a:r>
              <a:rPr lang="zh-TW" altLang="en-US" sz="2600" b="1" dirty="0" smtClean="0">
                <a:solidFill>
                  <a:srgbClr val="800000"/>
                </a:solidFill>
                <a:latin typeface="標楷體" pitchFamily="65" charset="-120"/>
                <a:ea typeface="標楷體" pitchFamily="65" charset="-120"/>
              </a:rPr>
              <a:t>檢驗停留點</a:t>
            </a:r>
            <a:r>
              <a:rPr lang="zh-TW" altLang="en-US" sz="2800" dirty="0" smtClean="0">
                <a:latin typeface="標楷體" pitchFamily="65" charset="-120"/>
                <a:ea typeface="標楷體" pitchFamily="65" charset="-120"/>
              </a:rPr>
              <a:t>等</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確保工程品質</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履約爭議</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召開工地會議、停工、辦理變更設計、復工 </a:t>
            </a:r>
            <a:r>
              <a:rPr lang="en-US" altLang="zh-TW" sz="2800" dirty="0" smtClean="0">
                <a:latin typeface="標楷體" pitchFamily="65" charset="-120"/>
                <a:ea typeface="標楷體" pitchFamily="65" charset="-120"/>
              </a:rPr>
              <a:t>(</a:t>
            </a:r>
            <a:r>
              <a:rPr lang="zh-TW" altLang="en-US" sz="2800" b="1" dirty="0" smtClean="0">
                <a:solidFill>
                  <a:srgbClr val="0000FF"/>
                </a:solidFill>
                <a:ea typeface="標楷體" pitchFamily="65" charset="-120"/>
              </a:rPr>
              <a:t>依</a:t>
            </a:r>
            <a:r>
              <a:rPr lang="zh-TW" altLang="en-US" sz="2800" b="1" u="sng" dirty="0" smtClean="0">
                <a:solidFill>
                  <a:srgbClr val="0000FF"/>
                </a:solidFill>
                <a:ea typeface="標楷體" pitchFamily="65" charset="-120"/>
              </a:rPr>
              <a:t>契約規定</a:t>
            </a:r>
            <a:r>
              <a:rPr lang="zh-TW" altLang="en-US" sz="2800" b="1" dirty="0" smtClean="0">
                <a:solidFill>
                  <a:srgbClr val="0000FF"/>
                </a:solidFill>
                <a:ea typeface="標楷體" pitchFamily="65" charset="-120"/>
              </a:rPr>
              <a:t>辦理</a:t>
            </a:r>
            <a:r>
              <a:rPr lang="en-US" altLang="zh-TW" sz="2800" dirty="0" smtClean="0">
                <a:latin typeface="標楷體" pitchFamily="65" charset="-120"/>
                <a:ea typeface="標楷體" pitchFamily="65" charset="-120"/>
              </a:rPr>
              <a:t>)</a:t>
            </a:r>
          </a:p>
          <a:p>
            <a:r>
              <a:rPr lang="zh-TW" altLang="en-US" sz="2600" dirty="0" smtClean="0">
                <a:latin typeface="標楷體" pitchFamily="65" charset="-120"/>
                <a:ea typeface="標楷體" pitchFamily="65" charset="-120"/>
              </a:rPr>
              <a:t>完工驗收，辦理結算</a:t>
            </a: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必要時得辦理</a:t>
            </a:r>
            <a:r>
              <a:rPr lang="zh-TW" altLang="en-US" sz="2600" b="1" u="sng" dirty="0" smtClean="0">
                <a:solidFill>
                  <a:srgbClr val="800000"/>
                </a:solidFill>
                <a:latin typeface="標楷體" pitchFamily="65" charset="-120"/>
                <a:ea typeface="標楷體" pitchFamily="65" charset="-120"/>
              </a:rPr>
              <a:t>減價收受</a:t>
            </a:r>
            <a:r>
              <a:rPr lang="zh-TW" altLang="en-US" sz="2600" dirty="0" smtClean="0">
                <a:latin typeface="標楷體" pitchFamily="65" charset="-120"/>
                <a:ea typeface="標楷體" pitchFamily="65" charset="-120"/>
              </a:rPr>
              <a:t>並收取</a:t>
            </a:r>
            <a:r>
              <a:rPr lang="zh-TW" altLang="en-US" sz="2600" b="1" dirty="0" smtClean="0">
                <a:solidFill>
                  <a:srgbClr val="800000"/>
                </a:solidFill>
                <a:latin typeface="標楷體" pitchFamily="65" charset="-120"/>
                <a:ea typeface="標楷體" pitchFamily="65" charset="-120"/>
              </a:rPr>
              <a:t>罰款</a:t>
            </a:r>
            <a:r>
              <a:rPr lang="en-US" altLang="zh-TW" sz="2600" dirty="0" smtClean="0">
                <a:latin typeface="標楷體" pitchFamily="65" charset="-120"/>
                <a:ea typeface="標楷體" pitchFamily="65" charset="-120"/>
              </a:rPr>
              <a:t>)</a:t>
            </a:r>
            <a:endParaRPr lang="zh-TW" altLang="en-US" sz="2600"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BFFDE143-E83A-4828-9FC4-8B71E83CDCE2}" type="slidenum">
              <a:rPr lang="en-US" altLang="zh-TW" smtClean="0"/>
              <a:pPr>
                <a:defRPr/>
              </a:pPr>
              <a:t>63</a:t>
            </a:fld>
            <a:endParaRPr lang="en-US" altLang="zh-TW"/>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4"/>
          <p:cNvSpPr>
            <a:spLocks noGrp="1"/>
          </p:cNvSpPr>
          <p:nvPr>
            <p:ph type="sldNum" sz="quarter" idx="12"/>
          </p:nvPr>
        </p:nvSpPr>
        <p:spPr/>
        <p:txBody>
          <a:bodyPr/>
          <a:lstStyle/>
          <a:p>
            <a:pPr>
              <a:defRPr/>
            </a:pPr>
            <a:fld id="{A41D2F42-64A7-4022-B292-F1E38D314501}" type="slidenum">
              <a:rPr lang="zh-TW" altLang="en-US"/>
              <a:pPr>
                <a:defRPr/>
              </a:pPr>
              <a:t>64</a:t>
            </a:fld>
            <a:endParaRPr lang="en-US" altLang="zh-TW"/>
          </a:p>
        </p:txBody>
      </p:sp>
      <p:sp>
        <p:nvSpPr>
          <p:cNvPr id="37891" name="Rectangle 2"/>
          <p:cNvSpPr>
            <a:spLocks noGrp="1" noChangeArrowheads="1"/>
          </p:cNvSpPr>
          <p:nvPr>
            <p:ph type="title"/>
          </p:nvPr>
        </p:nvSpPr>
        <p:spPr>
          <a:xfrm>
            <a:off x="674688" y="438150"/>
            <a:ext cx="7793037" cy="974725"/>
          </a:xfrm>
        </p:spPr>
        <p:txBody>
          <a:bodyPr/>
          <a:lstStyle/>
          <a:p>
            <a:pPr eaLnBrk="1" hangingPunct="1"/>
            <a:r>
              <a:rPr lang="zh-TW" altLang="en-US" smtClean="0">
                <a:latin typeface="標楷體" pitchFamily="65" charset="-120"/>
                <a:ea typeface="標楷體" pitchFamily="65" charset="-120"/>
              </a:rPr>
              <a:t>受理廠商請求釋疑及處置</a:t>
            </a:r>
            <a:endParaRPr lang="en-US" altLang="zh-TW" smtClean="0">
              <a:latin typeface="標楷體" pitchFamily="65" charset="-120"/>
              <a:ea typeface="標楷體" pitchFamily="65" charset="-120"/>
            </a:endParaRPr>
          </a:p>
        </p:txBody>
      </p:sp>
      <p:sp>
        <p:nvSpPr>
          <p:cNvPr id="37892" name="Rectangle 3"/>
          <p:cNvSpPr>
            <a:spLocks noChangeArrowheads="1"/>
          </p:cNvSpPr>
          <p:nvPr/>
        </p:nvSpPr>
        <p:spPr bwMode="auto">
          <a:xfrm>
            <a:off x="685800" y="1733550"/>
            <a:ext cx="8153400" cy="4362450"/>
          </a:xfrm>
          <a:prstGeom prst="rect">
            <a:avLst/>
          </a:prstGeom>
          <a:noFill/>
          <a:ln w="9525">
            <a:noFill/>
            <a:miter lim="800000"/>
            <a:headEnd/>
            <a:tailEnd/>
          </a:ln>
        </p:spPr>
        <p:txBody>
          <a:bodyPr/>
          <a:lstStyle/>
          <a:p>
            <a:pPr marL="533400" indent="-533400">
              <a:lnSpc>
                <a:spcPct val="90000"/>
              </a:lnSpc>
              <a:spcBef>
                <a:spcPct val="50000"/>
              </a:spcBef>
              <a:buSzPct val="120000"/>
              <a:buFontTx/>
              <a:buAutoNum type="arabicPeriod"/>
            </a:pPr>
            <a:r>
              <a:rPr lang="zh-TW" altLang="en-US" sz="3200" dirty="0"/>
              <a:t>先確認係疑義或異議。</a:t>
            </a:r>
          </a:p>
          <a:p>
            <a:pPr marL="533400" indent="-533400">
              <a:lnSpc>
                <a:spcPct val="90000"/>
              </a:lnSpc>
              <a:spcBef>
                <a:spcPct val="50000"/>
              </a:spcBef>
              <a:buSzPct val="120000"/>
              <a:buFontTx/>
              <a:buAutoNum type="arabicPeriod"/>
            </a:pPr>
            <a:r>
              <a:rPr lang="zh-TW" altLang="en-US" sz="3200" dirty="0"/>
              <a:t>應注意請求及答復釋疑期限。</a:t>
            </a:r>
          </a:p>
          <a:p>
            <a:pPr marL="533400" indent="-533400">
              <a:lnSpc>
                <a:spcPct val="90000"/>
              </a:lnSpc>
              <a:spcBef>
                <a:spcPct val="50000"/>
              </a:spcBef>
              <a:buSzPct val="120000"/>
              <a:buFontTx/>
              <a:buAutoNum type="arabicPeriod"/>
            </a:pPr>
            <a:r>
              <a:rPr lang="zh-TW" altLang="en-US" sz="3200" dirty="0"/>
              <a:t>應以書面為之。（避免以電話或口頭為之）</a:t>
            </a:r>
          </a:p>
          <a:p>
            <a:pPr marL="533400" indent="-533400">
              <a:lnSpc>
                <a:spcPct val="90000"/>
              </a:lnSpc>
              <a:spcBef>
                <a:spcPct val="50000"/>
              </a:spcBef>
              <a:buSzPct val="120000"/>
              <a:buFontTx/>
              <a:buAutoNum type="arabicPeriod"/>
            </a:pPr>
            <a:r>
              <a:rPr lang="zh-TW" altLang="en-US" sz="3200" dirty="0"/>
              <a:t>涉及變更補充招標文件內容者，應另行公告，並視需要延長等標期。</a:t>
            </a:r>
          </a:p>
          <a:p>
            <a:pPr marL="533400" indent="-533400">
              <a:lnSpc>
                <a:spcPct val="90000"/>
              </a:lnSpc>
              <a:spcBef>
                <a:spcPct val="50000"/>
              </a:spcBef>
              <a:buSzPct val="120000"/>
              <a:buFontTx/>
              <a:buAutoNum type="arabicPeriod"/>
            </a:pPr>
            <a:endParaRPr lang="zh-TW" altLang="en-US" sz="3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body" idx="4294967295"/>
          </p:nvPr>
        </p:nvSpPr>
        <p:spPr>
          <a:xfrm>
            <a:off x="827088" y="476250"/>
            <a:ext cx="7602564" cy="1152525"/>
          </a:xfrm>
        </p:spPr>
        <p:txBody>
          <a:bodyPr/>
          <a:lstStyle/>
          <a:p>
            <a:pPr marL="0" indent="0" algn="dist" eaLnBrk="1" hangingPunct="1">
              <a:buFontTx/>
              <a:buNone/>
            </a:pPr>
            <a:r>
              <a:rPr lang="zh-TW" altLang="en-US" sz="3600" b="1" dirty="0" smtClean="0">
                <a:solidFill>
                  <a:srgbClr val="0000FF"/>
                </a:solidFill>
                <a:latin typeface="標楷體" pitchFamily="65" charset="-120"/>
                <a:ea typeface="標楷體" pitchFamily="65" charset="-120"/>
              </a:rPr>
              <a:t>依政府採購法第</a:t>
            </a:r>
            <a:r>
              <a:rPr lang="en-US" altLang="zh-TW" sz="3600" b="1" dirty="0" smtClean="0">
                <a:solidFill>
                  <a:srgbClr val="0000FF"/>
                </a:solidFill>
                <a:latin typeface="標楷體" pitchFamily="65" charset="-120"/>
                <a:ea typeface="標楷體" pitchFamily="65" charset="-120"/>
              </a:rPr>
              <a:t>58</a:t>
            </a:r>
            <a:r>
              <a:rPr lang="zh-TW" altLang="en-US" sz="3600" b="1" dirty="0" smtClean="0">
                <a:solidFill>
                  <a:srgbClr val="0000FF"/>
                </a:solidFill>
                <a:latin typeface="標楷體" pitchFamily="65" charset="-120"/>
                <a:ea typeface="標楷體" pitchFamily="65" charset="-120"/>
              </a:rPr>
              <a:t>條</a:t>
            </a:r>
          </a:p>
          <a:p>
            <a:pPr marL="0" indent="0" algn="dist" eaLnBrk="1" hangingPunct="1">
              <a:buFontTx/>
              <a:buNone/>
            </a:pPr>
            <a:r>
              <a:rPr lang="zh-TW" altLang="en-US" sz="2400" b="1" dirty="0" smtClean="0">
                <a:solidFill>
                  <a:srgbClr val="FF3300"/>
                </a:solidFill>
                <a:latin typeface="標楷體" pitchFamily="65" charset="-120"/>
                <a:ea typeface="標楷體" pitchFamily="65" charset="-120"/>
              </a:rPr>
              <a:t>處理總標價低於底價</a:t>
            </a:r>
            <a:r>
              <a:rPr lang="en-US" altLang="zh-TW" sz="2400" b="1" dirty="0" smtClean="0">
                <a:solidFill>
                  <a:srgbClr val="FF3300"/>
                </a:solidFill>
                <a:latin typeface="標楷體" pitchFamily="65" charset="-120"/>
                <a:ea typeface="標楷體" pitchFamily="65" charset="-120"/>
              </a:rPr>
              <a:t>80</a:t>
            </a:r>
            <a:r>
              <a:rPr lang="zh-TW" altLang="en-US" sz="2400" b="1" dirty="0" smtClean="0">
                <a:solidFill>
                  <a:srgbClr val="FF3300"/>
                </a:solidFill>
                <a:latin typeface="標楷體" pitchFamily="65" charset="-120"/>
                <a:ea typeface="標楷體" pitchFamily="65" charset="-120"/>
              </a:rPr>
              <a:t>％案件</a:t>
            </a:r>
            <a:r>
              <a:rPr lang="zh-TW" altLang="en-US" sz="2400" b="1" dirty="0" smtClean="0">
                <a:latin typeface="標楷體" pitchFamily="65" charset="-120"/>
                <a:ea typeface="標楷體" pitchFamily="65" charset="-120"/>
              </a:rPr>
              <a:t>之執行程序</a:t>
            </a:r>
          </a:p>
        </p:txBody>
      </p:sp>
      <p:sp>
        <p:nvSpPr>
          <p:cNvPr id="38915" name="矩形 3"/>
          <p:cNvSpPr>
            <a:spLocks noChangeArrowheads="1"/>
          </p:cNvSpPr>
          <p:nvPr/>
        </p:nvSpPr>
        <p:spPr bwMode="auto">
          <a:xfrm>
            <a:off x="755650" y="1700213"/>
            <a:ext cx="7572375" cy="4286250"/>
          </a:xfrm>
          <a:prstGeom prst="rect">
            <a:avLst/>
          </a:prstGeom>
          <a:noFill/>
          <a:ln w="9525">
            <a:noFill/>
            <a:miter lim="800000"/>
            <a:headEnd/>
            <a:tailEnd/>
          </a:ln>
        </p:spPr>
        <p:txBody>
          <a:bodyPr>
            <a:spAutoFit/>
          </a:bodyPr>
          <a:lstStyle/>
          <a:p>
            <a:pPr marL="533400" indent="-533400" algn="just"/>
            <a:r>
              <a:rPr lang="zh-TW" altLang="en-US" sz="2400" u="sng" dirty="0">
                <a:solidFill>
                  <a:srgbClr val="0000FF"/>
                </a:solidFill>
              </a:rPr>
              <a:t>增訂</a:t>
            </a:r>
            <a:r>
              <a:rPr lang="zh-TW" altLang="en-US" sz="2400" dirty="0"/>
              <a:t>最低標廠商報價</a:t>
            </a:r>
            <a:r>
              <a:rPr lang="zh-TW" altLang="en-US" sz="2400" u="sng" dirty="0">
                <a:solidFill>
                  <a:srgbClr val="FF3300"/>
                </a:solidFill>
              </a:rPr>
              <a:t>低於底價</a:t>
            </a:r>
            <a:r>
              <a:rPr lang="en-US" altLang="zh-TW" sz="2400" u="sng" dirty="0">
                <a:solidFill>
                  <a:srgbClr val="FF3300"/>
                </a:solidFill>
              </a:rPr>
              <a:t>70</a:t>
            </a:r>
            <a:r>
              <a:rPr lang="zh-TW" altLang="en-US" sz="2400" u="sng" dirty="0">
                <a:solidFill>
                  <a:srgbClr val="FF3300"/>
                </a:solidFill>
              </a:rPr>
              <a:t>％者，如無法提出其標價偏低之合理說明，機關可拒絕其提出擔保</a:t>
            </a:r>
            <a:r>
              <a:rPr lang="en-US" altLang="zh-TW" sz="2400" dirty="0"/>
              <a:t>(</a:t>
            </a:r>
            <a:r>
              <a:rPr lang="zh-TW" altLang="en-US" sz="2400" dirty="0"/>
              <a:t>即差額保證金</a:t>
            </a:r>
            <a:r>
              <a:rPr lang="en-US" altLang="zh-TW" sz="2400" dirty="0"/>
              <a:t>)</a:t>
            </a:r>
            <a:r>
              <a:rPr lang="zh-TW" altLang="en-US" sz="2400" dirty="0"/>
              <a:t>，</a:t>
            </a:r>
            <a:r>
              <a:rPr lang="zh-TW" altLang="en-US" sz="2400" dirty="0">
                <a:solidFill>
                  <a:srgbClr val="0000FF"/>
                </a:solidFill>
              </a:rPr>
              <a:t>且不決標予該廠商</a:t>
            </a:r>
            <a:r>
              <a:rPr lang="zh-TW" altLang="en-US" sz="2400" dirty="0"/>
              <a:t>，以防止廠商惡意低價搶標，確保採購品質。</a:t>
            </a:r>
          </a:p>
          <a:p>
            <a:pPr marL="533400" indent="-533400" algn="just"/>
            <a:r>
              <a:rPr lang="zh-TW" altLang="en-US" sz="2800" dirty="0"/>
              <a:t>工程會為利評估廠商提出之說明是否合理，</a:t>
            </a:r>
            <a:r>
              <a:rPr lang="zh-TW" altLang="en-US" sz="2800" u="sng" dirty="0">
                <a:solidFill>
                  <a:srgbClr val="FF3300"/>
                </a:solidFill>
              </a:rPr>
              <a:t>特訂廠商提出說明之方向，包括</a:t>
            </a:r>
            <a:r>
              <a:rPr lang="zh-TW" altLang="en-US" sz="2800" u="sng" dirty="0"/>
              <a:t>：</a:t>
            </a:r>
            <a:endParaRPr lang="zh-TW" altLang="en-US" sz="2800" u="sng" dirty="0">
              <a:solidFill>
                <a:srgbClr val="FF3300"/>
              </a:solidFill>
            </a:endParaRPr>
          </a:p>
          <a:p>
            <a:pPr marL="533400" indent="-533400">
              <a:buFont typeface="Wingdings" pitchFamily="2" charset="2"/>
              <a:buAutoNum type="arabicPeriod"/>
            </a:pPr>
            <a:r>
              <a:rPr lang="zh-TW" altLang="en-US" sz="2800" dirty="0">
                <a:solidFill>
                  <a:srgbClr val="0000FF"/>
                </a:solidFill>
              </a:rPr>
              <a:t>標價為何偏低；</a:t>
            </a:r>
            <a:endParaRPr lang="en-US" altLang="zh-TW" sz="2800" dirty="0">
              <a:solidFill>
                <a:srgbClr val="0000FF"/>
              </a:solidFill>
            </a:endParaRPr>
          </a:p>
          <a:p>
            <a:pPr marL="533400" indent="-533400">
              <a:buFont typeface="Wingdings" pitchFamily="2" charset="2"/>
              <a:buAutoNum type="arabicPeriod"/>
            </a:pPr>
            <a:r>
              <a:rPr lang="zh-TW" altLang="en-US" sz="2800" dirty="0">
                <a:solidFill>
                  <a:srgbClr val="0000FF"/>
                </a:solidFill>
              </a:rPr>
              <a:t>以該標價承作，為何不會有降低品質之情形。廠商提出之說明，如與完成招標標的之事項無關者，視為說明不合理。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49314">
                                            <p:txEl>
                                              <p:pRg st="0" end="0"/>
                                            </p:txEl>
                                          </p:spTgt>
                                        </p:tgtEl>
                                        <p:attrNameLst>
                                          <p:attrName>style.visibility</p:attrName>
                                        </p:attrNameLst>
                                      </p:cBhvr>
                                      <p:to>
                                        <p:strVal val="visible"/>
                                      </p:to>
                                    </p:set>
                                    <p:anim calcmode="lin" valueType="num">
                                      <p:cBhvr>
                                        <p:cTn id="7" dur="500" fill="hold"/>
                                        <p:tgtEl>
                                          <p:spTgt spid="15493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4931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54931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549314">
                                            <p:txEl>
                                              <p:pRg st="0" end="0"/>
                                            </p:txEl>
                                          </p:spTgt>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1549314">
                                            <p:txEl>
                                              <p:pRg st="1" end="1"/>
                                            </p:txEl>
                                          </p:spTgt>
                                        </p:tgtEl>
                                        <p:attrNameLst>
                                          <p:attrName>style.visibility</p:attrName>
                                        </p:attrNameLst>
                                      </p:cBhvr>
                                      <p:to>
                                        <p:strVal val="visible"/>
                                      </p:to>
                                    </p:set>
                                    <p:anim calcmode="lin" valueType="num">
                                      <p:cBhvr>
                                        <p:cTn id="14" dur="500" fill="hold"/>
                                        <p:tgtEl>
                                          <p:spTgt spid="15493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49314">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1549314">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1549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9314"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971550" y="549275"/>
            <a:ext cx="1966913" cy="596900"/>
          </a:xfrm>
        </p:spPr>
        <p:txBody>
          <a:bodyPr/>
          <a:lstStyle/>
          <a:p>
            <a:pPr eaLnBrk="1" hangingPunct="1"/>
            <a:r>
              <a:rPr lang="zh-TW" altLang="en-US" sz="3400" smtClean="0"/>
              <a:t>執行原則</a:t>
            </a:r>
          </a:p>
        </p:txBody>
      </p:sp>
      <p:sp>
        <p:nvSpPr>
          <p:cNvPr id="39939" name="Rectangle 3"/>
          <p:cNvSpPr>
            <a:spLocks noGrp="1" noChangeArrowheads="1"/>
          </p:cNvSpPr>
          <p:nvPr>
            <p:ph type="body" idx="4294967295"/>
          </p:nvPr>
        </p:nvSpPr>
        <p:spPr>
          <a:xfrm>
            <a:off x="395288" y="1196975"/>
            <a:ext cx="8229600" cy="5184775"/>
          </a:xfrm>
        </p:spPr>
        <p:txBody>
          <a:bodyPr/>
          <a:lstStyle/>
          <a:p>
            <a:pPr marL="261938" indent="-174625" algn="just" eaLnBrk="1" hangingPunct="1">
              <a:lnSpc>
                <a:spcPct val="95000"/>
              </a:lnSpc>
            </a:pPr>
            <a:r>
              <a:rPr lang="zh-TW" altLang="en-US" smtClean="0">
                <a:ea typeface="標楷體" pitchFamily="65" charset="-120"/>
              </a:rPr>
              <a:t>如</a:t>
            </a:r>
            <a:r>
              <a:rPr lang="zh-TW" altLang="en-US" b="1" u="sng" smtClean="0">
                <a:solidFill>
                  <a:srgbClr val="0000FF"/>
                </a:solidFill>
                <a:ea typeface="標楷體" pitchFamily="65" charset="-120"/>
              </a:rPr>
              <a:t>發現底價偏高造成</a:t>
            </a:r>
            <a:r>
              <a:rPr lang="zh-TW" altLang="en-US" smtClean="0">
                <a:ea typeface="標楷體" pitchFamily="65" charset="-120"/>
              </a:rPr>
              <a:t>最低標標價偏低者，</a:t>
            </a:r>
            <a:r>
              <a:rPr lang="zh-TW" altLang="en-US" b="1" u="sng" smtClean="0">
                <a:solidFill>
                  <a:srgbClr val="0000FF"/>
                </a:solidFill>
                <a:ea typeface="標楷體" pitchFamily="65" charset="-120"/>
              </a:rPr>
              <a:t>不適用</a:t>
            </a:r>
            <a:r>
              <a:rPr lang="zh-TW" altLang="en-US" smtClean="0">
                <a:ea typeface="標楷體" pitchFamily="65" charset="-120"/>
              </a:rPr>
              <a:t>採購法第</a:t>
            </a:r>
            <a:r>
              <a:rPr lang="en-US" altLang="zh-TW" smtClean="0">
                <a:latin typeface="標楷體" pitchFamily="65" charset="-120"/>
                <a:ea typeface="標楷體" pitchFamily="65" charset="-120"/>
              </a:rPr>
              <a:t>58</a:t>
            </a:r>
            <a:r>
              <a:rPr lang="zh-TW" altLang="en-US" smtClean="0">
                <a:latin typeface="標楷體" pitchFamily="65" charset="-120"/>
                <a:ea typeface="標楷體" pitchFamily="65" charset="-120"/>
              </a:rPr>
              <a:t>條</a:t>
            </a:r>
            <a:r>
              <a:rPr lang="zh-TW" altLang="en-US" smtClean="0">
                <a:ea typeface="標楷體" pitchFamily="65" charset="-120"/>
              </a:rPr>
              <a:t>之規定。</a:t>
            </a:r>
          </a:p>
          <a:p>
            <a:pPr marL="261938" indent="-174625" algn="just" eaLnBrk="1" hangingPunct="1">
              <a:lnSpc>
                <a:spcPct val="95000"/>
              </a:lnSpc>
            </a:pPr>
            <a:r>
              <a:rPr lang="zh-TW" altLang="en-US" smtClean="0">
                <a:ea typeface="標楷體" pitchFamily="65" charset="-120"/>
              </a:rPr>
              <a:t>機關</a:t>
            </a:r>
            <a:r>
              <a:rPr lang="zh-TW" altLang="en-US" b="1" u="sng" smtClean="0">
                <a:solidFill>
                  <a:srgbClr val="00CC00"/>
                </a:solidFill>
                <a:ea typeface="標楷體" pitchFamily="65" charset="-120"/>
              </a:rPr>
              <a:t>通知廠商提出差額保證金前，應予提出說明之機會</a:t>
            </a:r>
            <a:r>
              <a:rPr lang="zh-TW" altLang="en-US" b="1" smtClean="0">
                <a:solidFill>
                  <a:srgbClr val="00CC00"/>
                </a:solidFill>
                <a:ea typeface="標楷體" pitchFamily="65" charset="-120"/>
              </a:rPr>
              <a:t>；</a:t>
            </a:r>
            <a:r>
              <a:rPr lang="zh-TW" altLang="en-US" b="1" u="sng" smtClean="0">
                <a:solidFill>
                  <a:srgbClr val="00CC00"/>
                </a:solidFill>
                <a:ea typeface="標楷體" pitchFamily="65" charset="-120"/>
              </a:rPr>
              <a:t>廠商無自行擇定提出說明或差額保證金之權利</a:t>
            </a:r>
            <a:r>
              <a:rPr lang="zh-TW" altLang="en-US" smtClean="0">
                <a:ea typeface="標楷體" pitchFamily="65" charset="-120"/>
              </a:rPr>
              <a:t>。</a:t>
            </a:r>
            <a:r>
              <a:rPr lang="zh-TW" altLang="en-US" b="1" u="sng" smtClean="0">
                <a:solidFill>
                  <a:srgbClr val="FF3300"/>
                </a:solidFill>
                <a:ea typeface="標楷體" pitchFamily="65" charset="-120"/>
              </a:rPr>
              <a:t>機關未通知</a:t>
            </a:r>
            <a:r>
              <a:rPr lang="zh-TW" altLang="en-US" smtClean="0">
                <a:ea typeface="標楷體" pitchFamily="65" charset="-120"/>
              </a:rPr>
              <a:t>廠商提出差額保證金者，縱</a:t>
            </a:r>
            <a:r>
              <a:rPr lang="zh-TW" altLang="en-US" b="1" u="sng" smtClean="0">
                <a:solidFill>
                  <a:srgbClr val="FF3300"/>
                </a:solidFill>
                <a:ea typeface="標楷體" pitchFamily="65" charset="-120"/>
              </a:rPr>
              <a:t>廠商主動提出</a:t>
            </a:r>
            <a:r>
              <a:rPr lang="zh-TW" altLang="en-US" smtClean="0">
                <a:ea typeface="標楷體" pitchFamily="65" charset="-120"/>
              </a:rPr>
              <a:t>差額保證金，</a:t>
            </a:r>
            <a:r>
              <a:rPr lang="zh-TW" altLang="en-US" b="1" u="sng" smtClean="0">
                <a:solidFill>
                  <a:srgbClr val="FF3300"/>
                </a:solidFill>
                <a:ea typeface="標楷體" pitchFamily="65" charset="-120"/>
              </a:rPr>
              <a:t>機關亦應拒絕</a:t>
            </a:r>
            <a:r>
              <a:rPr lang="zh-TW" altLang="en-US" smtClean="0">
                <a:ea typeface="標楷體" pitchFamily="65" charset="-120"/>
              </a:rPr>
              <a:t>。</a:t>
            </a:r>
          </a:p>
          <a:p>
            <a:pPr marL="261938" indent="-174625" algn="just" eaLnBrk="1" hangingPunct="1">
              <a:lnSpc>
                <a:spcPct val="95000"/>
              </a:lnSpc>
            </a:pPr>
            <a:r>
              <a:rPr lang="zh-TW" altLang="en-US" smtClean="0">
                <a:ea typeface="標楷體" pitchFamily="65" charset="-120"/>
              </a:rPr>
              <a:t>機關依本程序不決標予最低標廠商，而</a:t>
            </a:r>
            <a:r>
              <a:rPr lang="zh-TW" altLang="en-US" b="1" u="sng" smtClean="0">
                <a:solidFill>
                  <a:srgbClr val="0000FF"/>
                </a:solidFill>
                <a:ea typeface="標楷體" pitchFamily="65" charset="-120"/>
              </a:rPr>
              <a:t>以次低標廠商為最低標廠商</a:t>
            </a:r>
            <a:r>
              <a:rPr lang="zh-TW" altLang="en-US" smtClean="0">
                <a:ea typeface="標楷體" pitchFamily="65" charset="-120"/>
              </a:rPr>
              <a:t>，其</a:t>
            </a:r>
            <a:r>
              <a:rPr lang="zh-TW" altLang="en-US" b="1" u="sng" smtClean="0">
                <a:solidFill>
                  <a:srgbClr val="0000FF"/>
                </a:solidFill>
                <a:ea typeface="標楷體" pitchFamily="65" charset="-120"/>
              </a:rPr>
              <a:t>仍有標價偏低</a:t>
            </a:r>
            <a:r>
              <a:rPr lang="zh-TW" altLang="en-US" smtClean="0">
                <a:ea typeface="標楷體" pitchFamily="65" charset="-120"/>
              </a:rPr>
              <a:t>情形者，</a:t>
            </a:r>
            <a:r>
              <a:rPr lang="zh-TW" altLang="en-US" b="1" u="sng" smtClean="0">
                <a:solidFill>
                  <a:srgbClr val="0000FF"/>
                </a:solidFill>
                <a:ea typeface="標楷體" pitchFamily="65" charset="-120"/>
              </a:rPr>
              <a:t>亦適用</a:t>
            </a:r>
            <a:r>
              <a:rPr lang="zh-TW" altLang="en-US" smtClean="0">
                <a:ea typeface="標楷體" pitchFamily="65" charset="-120"/>
              </a:rPr>
              <a:t>採購法第</a:t>
            </a:r>
            <a:r>
              <a:rPr lang="en-US" altLang="zh-TW" smtClean="0">
                <a:latin typeface="標楷體" pitchFamily="65" charset="-120"/>
                <a:ea typeface="標楷體" pitchFamily="65" charset="-120"/>
              </a:rPr>
              <a:t>58</a:t>
            </a:r>
            <a:r>
              <a:rPr lang="zh-TW" altLang="en-US" smtClean="0">
                <a:ea typeface="標楷體" pitchFamily="65" charset="-120"/>
              </a:rPr>
              <a:t>條之規定。</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4294967295"/>
          </p:nvPr>
        </p:nvSpPr>
        <p:spPr>
          <a:xfrm>
            <a:off x="395288" y="1125538"/>
            <a:ext cx="8353425" cy="5113337"/>
          </a:xfrm>
        </p:spPr>
        <p:txBody>
          <a:bodyPr/>
          <a:lstStyle/>
          <a:p>
            <a:pPr marL="173038" indent="-173038">
              <a:lnSpc>
                <a:spcPct val="90000"/>
              </a:lnSpc>
            </a:pPr>
            <a:r>
              <a:rPr lang="zh-TW" altLang="en-US" sz="4000" b="1" u="sng" dirty="0" smtClean="0">
                <a:solidFill>
                  <a:srgbClr val="FF3300"/>
                </a:solidFill>
                <a:latin typeface="標楷體" pitchFamily="65" charset="-120"/>
                <a:ea typeface="標楷體" pitchFamily="65" charset="-120"/>
              </a:rPr>
              <a:t>決標後調整契約個別項目之單價</a:t>
            </a:r>
          </a:p>
          <a:p>
            <a:pPr marL="711200" lvl="1" indent="-358775">
              <a:lnSpc>
                <a:spcPct val="90000"/>
              </a:lnSpc>
              <a:buFontTx/>
              <a:buNone/>
            </a:pP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「採購契約要項」第</a:t>
            </a:r>
            <a:r>
              <a:rPr lang="en-US" altLang="zh-TW" dirty="0" smtClean="0">
                <a:latin typeface="標楷體" pitchFamily="65" charset="-120"/>
                <a:ea typeface="標楷體" pitchFamily="65" charset="-120"/>
              </a:rPr>
              <a:t>30</a:t>
            </a:r>
            <a:r>
              <a:rPr lang="zh-TW" altLang="en-US" dirty="0" smtClean="0">
                <a:latin typeface="標楷體" pitchFamily="65" charset="-120"/>
                <a:ea typeface="標楷體" pitchFamily="65" charset="-120"/>
              </a:rPr>
              <a:t>點第</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項載明：「契約總價</a:t>
            </a:r>
            <a:r>
              <a:rPr lang="zh-TW" altLang="en-US" b="1" u="sng" dirty="0" smtClean="0">
                <a:solidFill>
                  <a:srgbClr val="3333FF"/>
                </a:solidFill>
                <a:latin typeface="標楷體" pitchFamily="65" charset="-120"/>
                <a:ea typeface="標楷體" pitchFamily="65" charset="-120"/>
              </a:rPr>
              <a:t>曾經減價而確定，其所組成之各單項價格未約定調整方式者，視同就各單項價格依同一減價比率調整</a:t>
            </a:r>
            <a:r>
              <a:rPr lang="zh-TW" altLang="en-US" dirty="0" smtClean="0">
                <a:latin typeface="標楷體" pitchFamily="65" charset="-120"/>
                <a:ea typeface="標楷體" pitchFamily="65" charset="-120"/>
              </a:rPr>
              <a:t>。投標文件中報價之分項價格合計數額與總價不同者，亦同」。</a:t>
            </a:r>
          </a:p>
          <a:p>
            <a:pPr marL="711200" lvl="1" indent="-358775">
              <a:lnSpc>
                <a:spcPct val="90000"/>
              </a:lnSpc>
              <a:buFontTx/>
              <a:buNone/>
            </a:pPr>
            <a:r>
              <a:rPr lang="en-US" altLang="zh-TW" dirty="0" smtClean="0">
                <a:latin typeface="標楷體" pitchFamily="65" charset="-120"/>
                <a:ea typeface="標楷體" pitchFamily="65" charset="-120"/>
              </a:rPr>
              <a:t>2.89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29</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(89)</a:t>
            </a:r>
            <a:r>
              <a:rPr lang="zh-TW" altLang="en-US" dirty="0" smtClean="0">
                <a:latin typeface="標楷體" pitchFamily="65" charset="-120"/>
                <a:ea typeface="標楷體" pitchFamily="65" charset="-120"/>
              </a:rPr>
              <a:t>工程企字第</a:t>
            </a:r>
            <a:r>
              <a:rPr lang="en-US" altLang="zh-TW" b="1" u="sng" dirty="0" smtClean="0">
                <a:solidFill>
                  <a:srgbClr val="3333FF"/>
                </a:solidFill>
                <a:latin typeface="標楷體" pitchFamily="65" charset="-120"/>
                <a:ea typeface="標楷體" pitchFamily="65" charset="-120"/>
              </a:rPr>
              <a:t>89020421</a:t>
            </a:r>
            <a:r>
              <a:rPr lang="zh-TW" altLang="en-US" b="1" u="sng" dirty="0" smtClean="0">
                <a:solidFill>
                  <a:srgbClr val="3333FF"/>
                </a:solidFill>
                <a:latin typeface="標楷體" pitchFamily="65" charset="-120"/>
                <a:ea typeface="標楷體" pitchFamily="65" charset="-120"/>
              </a:rPr>
              <a:t>號函</a:t>
            </a:r>
            <a:r>
              <a:rPr lang="zh-TW" altLang="en-US" dirty="0" smtClean="0">
                <a:latin typeface="標楷體" pitchFamily="65" charset="-120"/>
                <a:ea typeface="標楷體" pitchFamily="65" charset="-120"/>
              </a:rPr>
              <a:t>釋例說明三：「機關辦理採購採最低標決標者，如認為最低標廠商</a:t>
            </a:r>
            <a:r>
              <a:rPr lang="zh-TW" altLang="en-US" b="1" u="sng" dirty="0" smtClean="0">
                <a:solidFill>
                  <a:srgbClr val="3333FF"/>
                </a:solidFill>
                <a:latin typeface="標楷體" pitchFamily="65" charset="-120"/>
                <a:ea typeface="標楷體" pitchFamily="65" charset="-120"/>
              </a:rPr>
              <a:t>部分標價偏低，而有洽該廠商調整單價之必要者，應以有本法第</a:t>
            </a:r>
            <a:r>
              <a:rPr lang="en-US" altLang="zh-TW" b="1" u="sng" dirty="0" smtClean="0">
                <a:solidFill>
                  <a:srgbClr val="3333FF"/>
                </a:solidFill>
                <a:latin typeface="標楷體" pitchFamily="65" charset="-120"/>
                <a:ea typeface="標楷體" pitchFamily="65" charset="-120"/>
              </a:rPr>
              <a:t>58</a:t>
            </a:r>
            <a:r>
              <a:rPr lang="zh-TW" altLang="en-US" b="1" u="sng" dirty="0" smtClean="0">
                <a:solidFill>
                  <a:srgbClr val="3333FF"/>
                </a:solidFill>
                <a:latin typeface="標楷體" pitchFamily="65" charset="-120"/>
                <a:ea typeface="標楷體" pitchFamily="65" charset="-120"/>
              </a:rPr>
              <a:t>條所稱標價顯不合理，有降低品質、不能誠信履約之虞或其他特殊情形為前提</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4294967295"/>
          </p:nvPr>
        </p:nvSpPr>
        <p:spPr>
          <a:xfrm>
            <a:off x="395288" y="1125538"/>
            <a:ext cx="8353425" cy="5113337"/>
          </a:xfrm>
        </p:spPr>
        <p:txBody>
          <a:bodyPr/>
          <a:lstStyle/>
          <a:p>
            <a:pPr marL="173038" indent="-173038"/>
            <a:r>
              <a:rPr lang="zh-TW" altLang="en-US" sz="4000" b="1" u="sng" dirty="0" smtClean="0">
                <a:solidFill>
                  <a:srgbClr val="FF3300"/>
                </a:solidFill>
                <a:latin typeface="標楷體" pitchFamily="65" charset="-120"/>
                <a:ea typeface="標楷體" pitchFamily="65" charset="-120"/>
              </a:rPr>
              <a:t>決標後調整契約個別項目之單價</a:t>
            </a:r>
          </a:p>
          <a:p>
            <a:pPr marL="711200" lvl="1" indent="-358775">
              <a:buFontTx/>
              <a:buNone/>
            </a:pPr>
            <a:r>
              <a:rPr lang="en-US" altLang="zh-TW" dirty="0" smtClean="0">
                <a:latin typeface="標楷體" pitchFamily="65" charset="-120"/>
                <a:ea typeface="標楷體" pitchFamily="65" charset="-120"/>
              </a:rPr>
              <a:t>3.95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19</a:t>
            </a:r>
            <a:r>
              <a:rPr lang="zh-TW" altLang="en-US" dirty="0" smtClean="0">
                <a:latin typeface="標楷體" pitchFamily="65" charset="-120"/>
                <a:ea typeface="標楷體" pitchFamily="65" charset="-120"/>
              </a:rPr>
              <a:t>日工程企字第</a:t>
            </a:r>
            <a:r>
              <a:rPr lang="en-US" altLang="zh-TW" b="1" u="sng" dirty="0" smtClean="0">
                <a:solidFill>
                  <a:srgbClr val="3333FF"/>
                </a:solidFill>
                <a:latin typeface="標楷體" pitchFamily="65" charset="-120"/>
                <a:ea typeface="標楷體" pitchFamily="65" charset="-120"/>
              </a:rPr>
              <a:t>09500361690</a:t>
            </a:r>
            <a:r>
              <a:rPr lang="zh-TW" altLang="en-US" dirty="0" smtClean="0">
                <a:latin typeface="標楷體" pitchFamily="65" charset="-120"/>
                <a:ea typeface="標楷體" pitchFamily="65" charset="-120"/>
              </a:rPr>
              <a:t>號函附會議紀錄結論一：「採購</a:t>
            </a:r>
            <a:r>
              <a:rPr lang="zh-TW" altLang="en-US" b="1" dirty="0" smtClean="0">
                <a:solidFill>
                  <a:srgbClr val="3333FF"/>
                </a:solidFill>
                <a:latin typeface="標楷體" pitchFamily="65" charset="-120"/>
                <a:ea typeface="標楷體" pitchFamily="65" charset="-120"/>
              </a:rPr>
              <a:t>契約單價無論以機關預算或廠商報價為基礎來調整訂定，須以合理性為前提，保留且善用雙方協議之機制</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p>
          <a:p>
            <a:pPr marL="711200" lvl="1" indent="-358775">
              <a:buFontTx/>
              <a:buNone/>
            </a:pPr>
            <a:r>
              <a:rPr lang="en-US" altLang="zh-TW" b="1" dirty="0" smtClean="0">
                <a:solidFill>
                  <a:srgbClr val="3333FF"/>
                </a:solidFill>
                <a:latin typeface="標楷體" pitchFamily="65" charset="-120"/>
                <a:ea typeface="標楷體" pitchFamily="65" charset="-120"/>
              </a:rPr>
              <a:t>4.</a:t>
            </a:r>
            <a:r>
              <a:rPr lang="zh-TW" altLang="en-US" b="1" dirty="0" smtClean="0">
                <a:solidFill>
                  <a:srgbClr val="3333FF"/>
                </a:solidFill>
                <a:latin typeface="標楷體" pitchFamily="65" charset="-120"/>
                <a:ea typeface="標楷體" pitchFamily="65" charset="-120"/>
              </a:rPr>
              <a:t>應避免發生</a:t>
            </a:r>
            <a:r>
              <a:rPr lang="zh-TW" altLang="en-US" dirty="0" smtClean="0">
                <a:latin typeface="標楷體" pitchFamily="65" charset="-120"/>
                <a:ea typeface="標楷體" pitchFamily="65" charset="-120"/>
              </a:rPr>
              <a:t>「政府採購錯誤行為態樣」序號十之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六</a:t>
            </a:r>
            <a:r>
              <a:rPr lang="en-US" altLang="zh-TW" dirty="0" smtClean="0">
                <a:latin typeface="標楷體" pitchFamily="65" charset="-120"/>
                <a:ea typeface="標楷體" pitchFamily="65" charset="-120"/>
              </a:rPr>
              <a:t>)</a:t>
            </a:r>
            <a:r>
              <a:rPr lang="zh-TW" altLang="en-US" dirty="0" smtClean="0"/>
              <a:t>：</a:t>
            </a:r>
            <a:r>
              <a:rPr lang="zh-TW" altLang="en-US" dirty="0" smtClean="0">
                <a:latin typeface="標楷體" pitchFamily="65" charset="-120"/>
                <a:ea typeface="標楷體" pitchFamily="65" charset="-120"/>
              </a:rPr>
              <a:t>「</a:t>
            </a:r>
            <a:r>
              <a:rPr lang="zh-TW" altLang="en-US" b="1" dirty="0" smtClean="0">
                <a:solidFill>
                  <a:srgbClr val="3333FF"/>
                </a:solidFill>
                <a:latin typeface="標楷體" pitchFamily="65" charset="-120"/>
                <a:ea typeface="標楷體" pitchFamily="65" charset="-120"/>
              </a:rPr>
              <a:t>不考慮廠商單價是否合理而強以機關預算單價調整廠商單價</a:t>
            </a:r>
            <a:r>
              <a:rPr lang="zh-TW" altLang="en-US" dirty="0" smtClean="0">
                <a:latin typeface="標楷體" pitchFamily="65" charset="-120"/>
                <a:ea typeface="標楷體" pitchFamily="65" charset="-120"/>
              </a:rPr>
              <a:t>。」 </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重大異常關連 </a:t>
            </a:r>
            <a:br>
              <a:rPr lang="zh-TW" altLang="en-US" b="1" dirty="0" smtClean="0"/>
            </a:br>
            <a:endParaRPr lang="zh-TW" altLang="en-US" dirty="0"/>
          </a:p>
        </p:txBody>
      </p:sp>
      <p:sp>
        <p:nvSpPr>
          <p:cNvPr id="3" name="內容版面配置區 2"/>
          <p:cNvSpPr>
            <a:spLocks noGrp="1"/>
          </p:cNvSpPr>
          <p:nvPr>
            <p:ph idx="1"/>
          </p:nvPr>
        </p:nvSpPr>
        <p:spPr>
          <a:xfrm>
            <a:off x="428596" y="1285860"/>
            <a:ext cx="8472518" cy="4530725"/>
          </a:xfrm>
        </p:spPr>
        <p:txBody>
          <a:bodyPr/>
          <a:lstStyle/>
          <a:p>
            <a:r>
              <a:rPr lang="en-US" altLang="zh-TW" sz="3600" b="1" dirty="0" smtClean="0"/>
              <a:t>50</a:t>
            </a:r>
            <a:r>
              <a:rPr lang="zh-TW" altLang="en-US" sz="3600" b="1" dirty="0" smtClean="0"/>
              <a:t>條 </a:t>
            </a:r>
          </a:p>
          <a:p>
            <a:pPr>
              <a:buNone/>
            </a:pPr>
            <a:r>
              <a:rPr lang="zh-TW" altLang="en-US" sz="3600" b="1" dirty="0" smtClean="0">
                <a:solidFill>
                  <a:srgbClr val="0000FF"/>
                </a:solidFill>
              </a:rPr>
              <a:t>五、不同投標廠商間之投標文件內容有重大異常 關聯者。 </a:t>
            </a:r>
          </a:p>
          <a:p>
            <a:pPr>
              <a:buNone/>
            </a:pPr>
            <a:r>
              <a:rPr lang="zh-TW" altLang="en-US" sz="3600" b="1" dirty="0" smtClean="0">
                <a:solidFill>
                  <a:srgbClr val="FF00FF"/>
                </a:solidFill>
              </a:rPr>
              <a:t>七、其他影響採購公正之違反法令行為。 </a:t>
            </a:r>
          </a:p>
          <a:p>
            <a:r>
              <a:rPr lang="zh-TW" altLang="en-US" sz="3600" b="1" dirty="0" smtClean="0">
                <a:solidFill>
                  <a:srgbClr val="FF00FF"/>
                </a:solidFill>
              </a:rPr>
              <a:t>決標或簽約後發現得標廠商於決標前有前項情形者，應撤銷決標、終止契約或解除契約，並得追償損失。</a:t>
            </a:r>
            <a:endParaRPr lang="zh-TW" altLang="en-US" sz="3600" dirty="0">
              <a:solidFill>
                <a:srgbClr val="FF00FF"/>
              </a:solidFill>
            </a:endParaRPr>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69</a:t>
            </a:fld>
            <a:endParaRPr lang="en-US" altLang="zh-TW"/>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p:nvPr/>
        </p:nvSpPr>
        <p:spPr>
          <a:xfrm>
            <a:off x="7037388" y="6418262"/>
            <a:ext cx="2133599" cy="47624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Clr>
                <a:schemeClr val="dk1"/>
              </a:buClr>
              <a:buSzPct val="25000"/>
              <a:buFont typeface="Constantia"/>
              <a:buNone/>
            </a:pPr>
            <a:fld id="{00000000-1234-1234-1234-123412341234}" type="slidenum">
              <a:rPr lang="en-US" altLang="zh-TW" sz="2000">
                <a:solidFill>
                  <a:schemeClr val="dk1"/>
                </a:solidFill>
                <a:latin typeface="Constantia"/>
                <a:ea typeface="Constantia"/>
                <a:cs typeface="Constantia"/>
                <a:sym typeface="Constantia"/>
              </a:rPr>
              <a:pPr marL="0" marR="0" lvl="0" indent="0" algn="r" rtl="0">
                <a:spcBef>
                  <a:spcPts val="0"/>
                </a:spcBef>
                <a:spcAft>
                  <a:spcPts val="0"/>
                </a:spcAft>
                <a:buClr>
                  <a:schemeClr val="dk1"/>
                </a:buClr>
                <a:buSzPct val="25000"/>
                <a:buFont typeface="Constantia"/>
                <a:buNone/>
              </a:pPr>
              <a:t>7</a:t>
            </a:fld>
            <a:endParaRPr lang="zh-TW" sz="2000">
              <a:solidFill>
                <a:schemeClr val="dk1"/>
              </a:solidFill>
              <a:latin typeface="Constantia"/>
              <a:ea typeface="Constantia"/>
              <a:cs typeface="Constantia"/>
              <a:sym typeface="Constantia"/>
            </a:endParaRPr>
          </a:p>
        </p:txBody>
      </p:sp>
      <p:sp>
        <p:nvSpPr>
          <p:cNvPr id="248" name="Shape 248"/>
          <p:cNvSpPr/>
          <p:nvPr/>
        </p:nvSpPr>
        <p:spPr>
          <a:xfrm>
            <a:off x="0" y="0"/>
            <a:ext cx="9144000" cy="90804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0000CC"/>
              </a:buClr>
              <a:buSzPct val="25000"/>
              <a:buFont typeface="Arial"/>
              <a:buNone/>
            </a:pPr>
            <a:r>
              <a:rPr lang="zh-TW" sz="3600">
                <a:solidFill>
                  <a:srgbClr val="0000CC"/>
                </a:solidFill>
                <a:latin typeface="Arial"/>
                <a:ea typeface="Arial"/>
                <a:cs typeface="Arial"/>
                <a:sym typeface="Arial"/>
              </a:rPr>
              <a:t>政府採購的核心</a:t>
            </a:r>
          </a:p>
        </p:txBody>
      </p:sp>
      <p:grpSp>
        <p:nvGrpSpPr>
          <p:cNvPr id="2" name="Shape 249"/>
          <p:cNvGrpSpPr/>
          <p:nvPr/>
        </p:nvGrpSpPr>
        <p:grpSpPr>
          <a:xfrm>
            <a:off x="173038" y="1093788"/>
            <a:ext cx="3435350" cy="5272087"/>
            <a:chOff x="108" y="835"/>
            <a:chExt cx="2344" cy="3321"/>
          </a:xfrm>
        </p:grpSpPr>
        <p:sp>
          <p:nvSpPr>
            <p:cNvPr id="250" name="Shape 250"/>
            <p:cNvSpPr/>
            <p:nvPr/>
          </p:nvSpPr>
          <p:spPr>
            <a:xfrm>
              <a:off x="111" y="835"/>
              <a:ext cx="2341" cy="1189"/>
            </a:xfrm>
            <a:prstGeom prst="ellipse">
              <a:avLst/>
            </a:prstGeom>
            <a:solidFill>
              <a:schemeClr val="accent1"/>
            </a:solidFill>
            <a:ln w="38100" cap="flat" cmpd="sng">
              <a:solidFill>
                <a:schemeClr val="lt2"/>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Clr>
                  <a:schemeClr val="dk1"/>
                </a:buClr>
                <a:buFont typeface="Arial"/>
                <a:buNone/>
              </a:pPr>
              <a:endParaRPr sz="1800" b="0">
                <a:solidFill>
                  <a:schemeClr val="dk1"/>
                </a:solidFill>
                <a:latin typeface="Garamond"/>
                <a:ea typeface="Garamond"/>
                <a:cs typeface="Garamond"/>
                <a:sym typeface="Garamond"/>
              </a:endParaRPr>
            </a:p>
          </p:txBody>
        </p:sp>
        <p:sp>
          <p:nvSpPr>
            <p:cNvPr id="251" name="Shape 251"/>
            <p:cNvSpPr txBox="1"/>
            <p:nvPr/>
          </p:nvSpPr>
          <p:spPr>
            <a:xfrm>
              <a:off x="235" y="1027"/>
              <a:ext cx="2141" cy="7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Garamond"/>
                <a:buNone/>
              </a:pPr>
              <a:r>
                <a:rPr lang="zh-TW" sz="3600">
                  <a:solidFill>
                    <a:schemeClr val="dk1"/>
                  </a:solidFill>
                  <a:latin typeface="Garamond"/>
                  <a:ea typeface="Garamond"/>
                  <a:cs typeface="Garamond"/>
                  <a:sym typeface="Garamond"/>
                </a:rPr>
                <a:t>用</a:t>
              </a:r>
              <a:r>
                <a:rPr lang="zh-TW" sz="3600" u="sng">
                  <a:solidFill>
                    <a:srgbClr val="FF0000"/>
                  </a:solidFill>
                  <a:latin typeface="Garamond"/>
                  <a:ea typeface="Garamond"/>
                  <a:cs typeface="Garamond"/>
                  <a:sym typeface="Garamond"/>
                </a:rPr>
                <a:t>最少</a:t>
              </a:r>
              <a:r>
                <a:rPr lang="zh-TW" sz="3600">
                  <a:solidFill>
                    <a:schemeClr val="dk1"/>
                  </a:solidFill>
                  <a:latin typeface="Garamond"/>
                  <a:ea typeface="Garamond"/>
                  <a:cs typeface="Garamond"/>
                  <a:sym typeface="Garamond"/>
                </a:rPr>
                <a:t>的預算取得</a:t>
              </a:r>
              <a:r>
                <a:rPr lang="zh-TW" sz="3600" u="sng">
                  <a:solidFill>
                    <a:srgbClr val="FF0000"/>
                  </a:solidFill>
                  <a:latin typeface="Garamond"/>
                  <a:ea typeface="Garamond"/>
                  <a:cs typeface="Garamond"/>
                  <a:sym typeface="Garamond"/>
                </a:rPr>
                <a:t>適當</a:t>
              </a:r>
              <a:r>
                <a:rPr lang="zh-TW" sz="3600">
                  <a:solidFill>
                    <a:schemeClr val="dk1"/>
                  </a:solidFill>
                  <a:latin typeface="Garamond"/>
                  <a:ea typeface="Garamond"/>
                  <a:cs typeface="Garamond"/>
                  <a:sym typeface="Garamond"/>
                </a:rPr>
                <a:t>標的</a:t>
              </a:r>
            </a:p>
          </p:txBody>
        </p:sp>
        <p:sp>
          <p:nvSpPr>
            <p:cNvPr id="252" name="Shape 252"/>
            <p:cNvSpPr/>
            <p:nvPr/>
          </p:nvSpPr>
          <p:spPr>
            <a:xfrm>
              <a:off x="108" y="2937"/>
              <a:ext cx="2341" cy="1218"/>
            </a:xfrm>
            <a:prstGeom prst="ellipse">
              <a:avLst/>
            </a:prstGeom>
            <a:solidFill>
              <a:schemeClr val="accent1"/>
            </a:solidFill>
            <a:ln w="38100" cap="flat" cmpd="sng">
              <a:solidFill>
                <a:schemeClr val="lt2"/>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Clr>
                  <a:schemeClr val="dk1"/>
                </a:buClr>
                <a:buFont typeface="Arial"/>
                <a:buNone/>
              </a:pPr>
              <a:endParaRPr sz="1800" b="0">
                <a:solidFill>
                  <a:schemeClr val="dk1"/>
                </a:solidFill>
                <a:latin typeface="Garamond"/>
                <a:ea typeface="Garamond"/>
                <a:cs typeface="Garamond"/>
                <a:sym typeface="Garamond"/>
              </a:endParaRPr>
            </a:p>
          </p:txBody>
        </p:sp>
        <p:sp>
          <p:nvSpPr>
            <p:cNvPr id="253" name="Shape 253"/>
            <p:cNvSpPr txBox="1"/>
            <p:nvPr/>
          </p:nvSpPr>
          <p:spPr>
            <a:xfrm>
              <a:off x="260" y="3115"/>
              <a:ext cx="2044" cy="7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Garamond"/>
                <a:buNone/>
              </a:pPr>
              <a:r>
                <a:rPr lang="zh-TW" sz="3600">
                  <a:solidFill>
                    <a:schemeClr val="dk1"/>
                  </a:solidFill>
                  <a:latin typeface="Garamond"/>
                  <a:ea typeface="Garamond"/>
                  <a:cs typeface="Garamond"/>
                  <a:sym typeface="Garamond"/>
                </a:rPr>
                <a:t>用</a:t>
              </a:r>
              <a:r>
                <a:rPr lang="zh-TW" sz="3600" u="sng">
                  <a:solidFill>
                    <a:srgbClr val="FF0000"/>
                  </a:solidFill>
                  <a:latin typeface="Garamond"/>
                  <a:ea typeface="Garamond"/>
                  <a:cs typeface="Garamond"/>
                  <a:sym typeface="Garamond"/>
                </a:rPr>
                <a:t>合理</a:t>
              </a:r>
              <a:r>
                <a:rPr lang="zh-TW" sz="3600">
                  <a:solidFill>
                    <a:schemeClr val="dk1"/>
                  </a:solidFill>
                  <a:latin typeface="Garamond"/>
                  <a:ea typeface="Garamond"/>
                  <a:cs typeface="Garamond"/>
                  <a:sym typeface="Garamond"/>
                </a:rPr>
                <a:t>的預算取得</a:t>
              </a:r>
              <a:r>
                <a:rPr lang="zh-TW" sz="3600" u="sng">
                  <a:solidFill>
                    <a:srgbClr val="FF0000"/>
                  </a:solidFill>
                  <a:latin typeface="Garamond"/>
                  <a:ea typeface="Garamond"/>
                  <a:cs typeface="Garamond"/>
                  <a:sym typeface="Garamond"/>
                </a:rPr>
                <a:t>最好</a:t>
              </a:r>
              <a:r>
                <a:rPr lang="zh-TW" sz="3600">
                  <a:solidFill>
                    <a:schemeClr val="dk1"/>
                  </a:solidFill>
                  <a:latin typeface="Garamond"/>
                  <a:ea typeface="Garamond"/>
                  <a:cs typeface="Garamond"/>
                  <a:sym typeface="Garamond"/>
                </a:rPr>
                <a:t>標的</a:t>
              </a:r>
            </a:p>
          </p:txBody>
        </p:sp>
        <p:sp>
          <p:nvSpPr>
            <p:cNvPr id="254" name="Shape 254"/>
            <p:cNvSpPr/>
            <p:nvPr/>
          </p:nvSpPr>
          <p:spPr>
            <a:xfrm rot="5400000">
              <a:off x="842" y="1981"/>
              <a:ext cx="913" cy="998"/>
            </a:xfrm>
            <a:custGeom>
              <a:avLst/>
              <a:gdLst/>
              <a:ahLst/>
              <a:cxnLst/>
              <a:rect l="0" t="0" r="0" b="0"/>
              <a:pathLst>
                <a:path w="120000" h="120000" extrusionOk="0">
                  <a:moveTo>
                    <a:pt x="90000" y="0"/>
                  </a:moveTo>
                  <a:lnTo>
                    <a:pt x="90000" y="30000"/>
                  </a:lnTo>
                  <a:lnTo>
                    <a:pt x="18750" y="30000"/>
                  </a:lnTo>
                  <a:lnTo>
                    <a:pt x="18750" y="90000"/>
                  </a:lnTo>
                  <a:lnTo>
                    <a:pt x="90000" y="90000"/>
                  </a:lnTo>
                  <a:lnTo>
                    <a:pt x="90000" y="120000"/>
                  </a:lnTo>
                  <a:lnTo>
                    <a:pt x="120000" y="60000"/>
                  </a:lnTo>
                  <a:lnTo>
                    <a:pt x="90000" y="0"/>
                  </a:lnTo>
                  <a:close/>
                </a:path>
                <a:path w="120000" h="120000" extrusionOk="0">
                  <a:moveTo>
                    <a:pt x="7500" y="30000"/>
                  </a:moveTo>
                  <a:lnTo>
                    <a:pt x="7500" y="90000"/>
                  </a:lnTo>
                  <a:lnTo>
                    <a:pt x="15000" y="90000"/>
                  </a:lnTo>
                  <a:lnTo>
                    <a:pt x="15000" y="30000"/>
                  </a:lnTo>
                  <a:lnTo>
                    <a:pt x="7500" y="30000"/>
                  </a:lnTo>
                  <a:close/>
                </a:path>
                <a:path w="120000" h="120000" extrusionOk="0">
                  <a:moveTo>
                    <a:pt x="0" y="30000"/>
                  </a:moveTo>
                  <a:lnTo>
                    <a:pt x="0" y="90000"/>
                  </a:lnTo>
                  <a:lnTo>
                    <a:pt x="3750" y="90000"/>
                  </a:lnTo>
                  <a:lnTo>
                    <a:pt x="3750" y="30000"/>
                  </a:lnTo>
                  <a:lnTo>
                    <a:pt x="0" y="30000"/>
                  </a:lnTo>
                  <a:close/>
                </a:path>
              </a:pathLst>
            </a:custGeom>
            <a:solidFill>
              <a:srgbClr val="FF0000"/>
            </a:solidFill>
            <a:ln w="34925" cap="flat" cmpd="sng">
              <a:solidFill>
                <a:srgbClr val="FFCC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 name="Shape 255"/>
          <p:cNvGrpSpPr/>
          <p:nvPr/>
        </p:nvGrpSpPr>
        <p:grpSpPr>
          <a:xfrm>
            <a:off x="3851274" y="827087"/>
            <a:ext cx="5021262" cy="5199062"/>
            <a:chOff x="2640" y="744"/>
            <a:chExt cx="3426" cy="3274"/>
          </a:xfrm>
        </p:grpSpPr>
        <p:sp>
          <p:nvSpPr>
            <p:cNvPr id="256" name="Shape 256"/>
            <p:cNvSpPr/>
            <p:nvPr/>
          </p:nvSpPr>
          <p:spPr>
            <a:xfrm>
              <a:off x="2640" y="744"/>
              <a:ext cx="3039" cy="625"/>
            </a:xfrm>
            <a:prstGeom prst="rect">
              <a:avLst/>
            </a:prstGeom>
            <a:solidFill>
              <a:srgbClr val="FFFF00"/>
            </a:solidFill>
            <a:ln w="38100" cap="flat" cmpd="sng">
              <a:solidFill>
                <a:srgbClr val="FF0000"/>
              </a:solidFill>
              <a:prstDash val="solid"/>
              <a:miter/>
              <a:headEnd type="none" w="med" len="med"/>
              <a:tailEnd type="none" w="med" len="med"/>
            </a:ln>
          </p:spPr>
          <p:txBody>
            <a:bodyPr lIns="0" tIns="0" rIns="0" bIns="0" anchor="ctr" anchorCtr="0">
              <a:noAutofit/>
            </a:bodyPr>
            <a:lstStyle/>
            <a:p>
              <a:pPr marL="0" marR="0" lvl="0" indent="0" algn="ctr" rtl="0">
                <a:lnSpc>
                  <a:spcPct val="85000"/>
                </a:lnSpc>
                <a:spcBef>
                  <a:spcPts val="0"/>
                </a:spcBef>
                <a:spcAft>
                  <a:spcPts val="0"/>
                </a:spcAft>
                <a:buClr>
                  <a:srgbClr val="FF3300"/>
                </a:buClr>
                <a:buSzPct val="25000"/>
                <a:buFont typeface="Arial"/>
                <a:buNone/>
              </a:pPr>
              <a:r>
                <a:rPr lang="zh-TW" sz="2400">
                  <a:solidFill>
                    <a:srgbClr val="FF3300"/>
                  </a:solidFill>
                  <a:latin typeface="Arial"/>
                  <a:ea typeface="Arial"/>
                  <a:cs typeface="Arial"/>
                  <a:sym typeface="Arial"/>
                </a:rPr>
                <a:t>同等品機制</a:t>
              </a:r>
            </a:p>
            <a:p>
              <a:pPr marL="0" marR="0" lvl="0" indent="0" algn="ctr" rtl="0">
                <a:lnSpc>
                  <a:spcPct val="85000"/>
                </a:lnSpc>
                <a:spcBef>
                  <a:spcPts val="0"/>
                </a:spcBef>
                <a:spcAft>
                  <a:spcPts val="0"/>
                </a:spcAft>
                <a:buClr>
                  <a:srgbClr val="0000CC"/>
                </a:buClr>
                <a:buSzPct val="25000"/>
                <a:buFont typeface="Arial"/>
                <a:buNone/>
              </a:pPr>
              <a:r>
                <a:rPr lang="zh-TW" sz="2600">
                  <a:solidFill>
                    <a:srgbClr val="0000CC"/>
                  </a:solidFill>
                  <a:latin typeface="Arial"/>
                  <a:ea typeface="Arial"/>
                  <a:cs typeface="Arial"/>
                  <a:sym typeface="Arial"/>
                </a:rPr>
                <a:t>功能、效益、標準或特性不低於招標文件所要求或提及者</a:t>
              </a:r>
            </a:p>
          </p:txBody>
        </p:sp>
        <p:sp>
          <p:nvSpPr>
            <p:cNvPr id="257" name="Shape 257"/>
            <p:cNvSpPr/>
            <p:nvPr/>
          </p:nvSpPr>
          <p:spPr>
            <a:xfrm>
              <a:off x="2640" y="1703"/>
              <a:ext cx="3039" cy="1199"/>
            </a:xfrm>
            <a:prstGeom prst="rect">
              <a:avLst/>
            </a:prstGeom>
            <a:solidFill>
              <a:srgbClr val="FFFF00"/>
            </a:solidFill>
            <a:ln w="38100" cap="flat" cmpd="sng">
              <a:solidFill>
                <a:srgbClr val="FF0000"/>
              </a:solidFill>
              <a:prstDash val="solid"/>
              <a:miter/>
              <a:headEnd type="none" w="med" len="med"/>
              <a:tailEnd type="none" w="med" len="med"/>
            </a:ln>
          </p:spPr>
          <p:txBody>
            <a:bodyPr lIns="0" tIns="0" rIns="0" bIns="0" anchor="ctr" anchorCtr="0">
              <a:noAutofit/>
            </a:bodyPr>
            <a:lstStyle/>
            <a:p>
              <a:pPr marL="0" marR="0" lvl="0" indent="0" algn="ctr" rtl="0">
                <a:lnSpc>
                  <a:spcPct val="85000"/>
                </a:lnSpc>
                <a:spcBef>
                  <a:spcPts val="0"/>
                </a:spcBef>
                <a:spcAft>
                  <a:spcPts val="0"/>
                </a:spcAft>
                <a:buClr>
                  <a:srgbClr val="0000CC"/>
                </a:buClr>
                <a:buSzPct val="25000"/>
                <a:buFont typeface="Arial"/>
                <a:buNone/>
              </a:pPr>
              <a:r>
                <a:rPr lang="zh-TW" sz="2400">
                  <a:solidFill>
                    <a:srgbClr val="0000CC"/>
                  </a:solidFill>
                  <a:latin typeface="Arial"/>
                  <a:ea typeface="Arial"/>
                  <a:cs typeface="Arial"/>
                  <a:sym typeface="Arial"/>
                </a:rPr>
                <a:t>公平、公開之採購程序</a:t>
              </a:r>
            </a:p>
            <a:p>
              <a:pPr marL="0" marR="0" lvl="0" indent="0" algn="ctr" rtl="0">
                <a:lnSpc>
                  <a:spcPct val="85000"/>
                </a:lnSpc>
                <a:spcBef>
                  <a:spcPts val="0"/>
                </a:spcBef>
                <a:spcAft>
                  <a:spcPts val="0"/>
                </a:spcAft>
                <a:buClr>
                  <a:srgbClr val="0000CC"/>
                </a:buClr>
                <a:buSzPct val="25000"/>
                <a:buFont typeface="Arial"/>
                <a:buNone/>
              </a:pPr>
              <a:r>
                <a:rPr lang="zh-TW" sz="2400">
                  <a:solidFill>
                    <a:srgbClr val="0000CC"/>
                  </a:solidFill>
                  <a:latin typeface="Arial"/>
                  <a:ea typeface="Arial"/>
                  <a:cs typeface="Arial"/>
                  <a:sym typeface="Arial"/>
                </a:rPr>
                <a:t>維護公共利益、公平合理原則</a:t>
              </a:r>
            </a:p>
            <a:p>
              <a:pPr marL="0" marR="0" lvl="0" indent="0" algn="ctr" rtl="0">
                <a:lnSpc>
                  <a:spcPct val="85000"/>
                </a:lnSpc>
                <a:spcBef>
                  <a:spcPts val="0"/>
                </a:spcBef>
                <a:spcAft>
                  <a:spcPts val="0"/>
                </a:spcAft>
                <a:buClr>
                  <a:srgbClr val="0000CC"/>
                </a:buClr>
                <a:buSzPct val="25000"/>
                <a:buFont typeface="Arial"/>
                <a:buNone/>
              </a:pPr>
              <a:r>
                <a:rPr lang="zh-TW" sz="2400">
                  <a:solidFill>
                    <a:srgbClr val="0000CC"/>
                  </a:solidFill>
                  <a:latin typeface="Arial"/>
                  <a:ea typeface="Arial"/>
                  <a:cs typeface="Arial"/>
                  <a:sym typeface="Arial"/>
                </a:rPr>
                <a:t>不得無正當理由之差別待遇</a:t>
              </a:r>
            </a:p>
            <a:p>
              <a:pPr marL="0" marR="0" lvl="0" indent="0" algn="ctr" rtl="0">
                <a:lnSpc>
                  <a:spcPct val="85000"/>
                </a:lnSpc>
                <a:spcBef>
                  <a:spcPts val="0"/>
                </a:spcBef>
                <a:spcAft>
                  <a:spcPts val="0"/>
                </a:spcAft>
                <a:buClr>
                  <a:srgbClr val="0000CC"/>
                </a:buClr>
                <a:buSzPct val="25000"/>
                <a:buFont typeface="Arial"/>
                <a:buNone/>
              </a:pPr>
              <a:r>
                <a:rPr lang="zh-TW" sz="2400">
                  <a:solidFill>
                    <a:srgbClr val="0000CC"/>
                  </a:solidFill>
                  <a:latin typeface="Arial"/>
                  <a:ea typeface="Arial"/>
                  <a:cs typeface="Arial"/>
                  <a:sym typeface="Arial"/>
                </a:rPr>
                <a:t>基於公共利益、採購效益</a:t>
              </a:r>
            </a:p>
            <a:p>
              <a:pPr marL="0" marR="0" lvl="0" indent="0" algn="ctr" rtl="0">
                <a:lnSpc>
                  <a:spcPct val="85000"/>
                </a:lnSpc>
                <a:spcBef>
                  <a:spcPts val="0"/>
                </a:spcBef>
                <a:spcAft>
                  <a:spcPts val="0"/>
                </a:spcAft>
                <a:buClr>
                  <a:srgbClr val="FF3300"/>
                </a:buClr>
                <a:buSzPct val="25000"/>
                <a:buFont typeface="Arial"/>
                <a:buNone/>
              </a:pPr>
              <a:r>
                <a:rPr lang="zh-TW" sz="2400">
                  <a:solidFill>
                    <a:srgbClr val="FF3300"/>
                  </a:solidFill>
                  <a:latin typeface="Arial"/>
                  <a:ea typeface="Arial"/>
                  <a:cs typeface="Arial"/>
                  <a:sym typeface="Arial"/>
                </a:rPr>
                <a:t>專業判斷採購決定</a:t>
              </a:r>
            </a:p>
            <a:p>
              <a:pPr marL="0" marR="0" lvl="0" indent="0" algn="ctr" rtl="0">
                <a:lnSpc>
                  <a:spcPct val="85000"/>
                </a:lnSpc>
                <a:spcBef>
                  <a:spcPts val="0"/>
                </a:spcBef>
                <a:spcAft>
                  <a:spcPts val="0"/>
                </a:spcAft>
                <a:buClr>
                  <a:srgbClr val="02735D"/>
                </a:buClr>
                <a:buSzPct val="25000"/>
                <a:buFont typeface="Arial"/>
                <a:buNone/>
              </a:pPr>
              <a:r>
                <a:rPr lang="zh-TW" sz="2400">
                  <a:solidFill>
                    <a:srgbClr val="02735D"/>
                  </a:solidFill>
                  <a:latin typeface="Arial"/>
                  <a:ea typeface="Arial"/>
                  <a:cs typeface="Arial"/>
                  <a:sym typeface="Arial"/>
                </a:rPr>
                <a:t>符合＜＝＞不違反</a:t>
              </a:r>
            </a:p>
          </p:txBody>
        </p:sp>
        <p:sp>
          <p:nvSpPr>
            <p:cNvPr id="258" name="Shape 258"/>
            <p:cNvSpPr/>
            <p:nvPr/>
          </p:nvSpPr>
          <p:spPr>
            <a:xfrm>
              <a:off x="2651" y="3042"/>
              <a:ext cx="3020" cy="975"/>
            </a:xfrm>
            <a:prstGeom prst="roundRect">
              <a:avLst>
                <a:gd name="adj" fmla="val 16667"/>
              </a:avLst>
            </a:prstGeom>
            <a:solidFill>
              <a:srgbClr val="FFFF00"/>
            </a:solidFill>
            <a:ln w="381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Clr>
                  <a:srgbClr val="0000CC"/>
                </a:buClr>
                <a:buSzPct val="25000"/>
                <a:buFont typeface="Arial"/>
                <a:buNone/>
              </a:pPr>
              <a:r>
                <a:rPr lang="zh-TW" sz="2600">
                  <a:solidFill>
                    <a:srgbClr val="0000CC"/>
                  </a:solidFill>
                  <a:latin typeface="Arial"/>
                  <a:ea typeface="Arial"/>
                  <a:cs typeface="Arial"/>
                  <a:sym typeface="Arial"/>
                </a:rPr>
                <a:t>落實公平、公正、公開、</a:t>
              </a:r>
            </a:p>
            <a:p>
              <a:pPr marL="0" marR="0" lvl="0" indent="0" algn="ctr" rtl="0">
                <a:lnSpc>
                  <a:spcPct val="85000"/>
                </a:lnSpc>
                <a:spcBef>
                  <a:spcPts val="0"/>
                </a:spcBef>
                <a:spcAft>
                  <a:spcPts val="0"/>
                </a:spcAft>
                <a:buClr>
                  <a:srgbClr val="0000CC"/>
                </a:buClr>
                <a:buSzPct val="25000"/>
                <a:buFont typeface="Arial"/>
                <a:buNone/>
              </a:pPr>
              <a:r>
                <a:rPr lang="zh-TW" sz="2600">
                  <a:solidFill>
                    <a:srgbClr val="0000CC"/>
                  </a:solidFill>
                  <a:latin typeface="Arial"/>
                  <a:ea typeface="Arial"/>
                  <a:cs typeface="Arial"/>
                  <a:sym typeface="Arial"/>
                </a:rPr>
                <a:t>效率、品質之政府採購制度</a:t>
              </a:r>
            </a:p>
            <a:p>
              <a:pPr marL="0" marR="0" lvl="0" indent="0" algn="ctr" rtl="0">
                <a:lnSpc>
                  <a:spcPct val="85000"/>
                </a:lnSpc>
                <a:spcBef>
                  <a:spcPts val="0"/>
                </a:spcBef>
                <a:spcAft>
                  <a:spcPts val="0"/>
                </a:spcAft>
                <a:buSzPct val="25000"/>
                <a:buNone/>
              </a:pPr>
              <a:r>
                <a:rPr lang="zh-TW" sz="2400">
                  <a:solidFill>
                    <a:srgbClr val="FF3300"/>
                  </a:solidFill>
                  <a:latin typeface="Arial"/>
                  <a:ea typeface="Arial"/>
                  <a:cs typeface="Arial"/>
                  <a:sym typeface="Arial"/>
                </a:rPr>
                <a:t>促進採購功能、效益</a:t>
              </a:r>
            </a:p>
            <a:p>
              <a:pPr marL="0" marR="0" lvl="0" indent="0" algn="ctr" rtl="0">
                <a:lnSpc>
                  <a:spcPct val="85000"/>
                </a:lnSpc>
                <a:spcBef>
                  <a:spcPts val="0"/>
                </a:spcBef>
                <a:spcAft>
                  <a:spcPts val="0"/>
                </a:spcAft>
                <a:buSzPct val="25000"/>
                <a:buNone/>
              </a:pPr>
              <a:r>
                <a:rPr lang="zh-TW" sz="2400">
                  <a:solidFill>
                    <a:srgbClr val="FF3300"/>
                  </a:solidFill>
                  <a:latin typeface="Arial"/>
                  <a:ea typeface="Arial"/>
                  <a:cs typeface="Arial"/>
                  <a:sym typeface="Arial"/>
                </a:rPr>
                <a:t>確保採購品質</a:t>
              </a:r>
            </a:p>
          </p:txBody>
        </p:sp>
        <p:sp>
          <p:nvSpPr>
            <p:cNvPr id="259" name="Shape 259"/>
            <p:cNvSpPr/>
            <p:nvPr/>
          </p:nvSpPr>
          <p:spPr>
            <a:xfrm>
              <a:off x="5697" y="935"/>
              <a:ext cx="362" cy="1451"/>
            </a:xfrm>
            <a:prstGeom prst="curvedLeftArrow">
              <a:avLst>
                <a:gd name="adj1" fmla="val 80000"/>
                <a:gd name="adj2" fmla="val 160000"/>
                <a:gd name="adj3" fmla="val 33333"/>
              </a:avLst>
            </a:prstGeom>
            <a:solidFill>
              <a:srgbClr val="FF0000"/>
            </a:solidFill>
            <a:ln w="31750" cap="flat"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Clr>
                  <a:schemeClr val="dk1"/>
                </a:buClr>
                <a:buFont typeface="Arial"/>
                <a:buNone/>
              </a:pPr>
              <a:endParaRPr sz="1800" b="0">
                <a:solidFill>
                  <a:schemeClr val="dk1"/>
                </a:solidFill>
                <a:latin typeface="Garamond"/>
                <a:ea typeface="Garamond"/>
                <a:cs typeface="Garamond"/>
                <a:sym typeface="Garamond"/>
              </a:endParaRPr>
            </a:p>
          </p:txBody>
        </p:sp>
        <p:sp>
          <p:nvSpPr>
            <p:cNvPr id="260" name="Shape 260"/>
            <p:cNvSpPr/>
            <p:nvPr/>
          </p:nvSpPr>
          <p:spPr>
            <a:xfrm>
              <a:off x="5704" y="2431"/>
              <a:ext cx="362" cy="1587"/>
            </a:xfrm>
            <a:prstGeom prst="curvedLeftArrow">
              <a:avLst>
                <a:gd name="adj1" fmla="val 87493"/>
                <a:gd name="adj2" fmla="val 174986"/>
                <a:gd name="adj3" fmla="val 33333"/>
              </a:avLst>
            </a:prstGeom>
            <a:solidFill>
              <a:srgbClr val="FF0000"/>
            </a:solidFill>
            <a:ln w="31750" cap="flat"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Clr>
                  <a:schemeClr val="dk1"/>
                </a:buClr>
                <a:buFont typeface="Arial"/>
                <a:buNone/>
              </a:pPr>
              <a:endParaRPr sz="1800" b="0">
                <a:solidFill>
                  <a:schemeClr val="dk1"/>
                </a:solidFill>
                <a:latin typeface="Garamond"/>
                <a:ea typeface="Garamond"/>
                <a:cs typeface="Garamond"/>
                <a:sym typeface="Garamon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可認定為重大異常： </a:t>
            </a:r>
            <a:br>
              <a:rPr lang="zh-TW" altLang="en-US" b="1" dirty="0" smtClean="0"/>
            </a:br>
            <a:endParaRPr lang="zh-TW" altLang="en-US" dirty="0"/>
          </a:p>
        </p:txBody>
      </p:sp>
      <p:sp>
        <p:nvSpPr>
          <p:cNvPr id="3" name="內容版面配置區 2"/>
          <p:cNvSpPr>
            <a:spLocks noGrp="1"/>
          </p:cNvSpPr>
          <p:nvPr>
            <p:ph idx="1"/>
          </p:nvPr>
        </p:nvSpPr>
        <p:spPr>
          <a:xfrm>
            <a:off x="357158" y="1000108"/>
            <a:ext cx="8572560" cy="4530725"/>
          </a:xfrm>
        </p:spPr>
        <p:txBody>
          <a:bodyPr/>
          <a:lstStyle/>
          <a:p>
            <a:pPr>
              <a:buNone/>
            </a:pPr>
            <a:r>
              <a:rPr lang="en-US" altLang="zh-TW" b="1" dirty="0" smtClean="0"/>
              <a:t>A</a:t>
            </a:r>
            <a:r>
              <a:rPr lang="zh-TW" altLang="en-US" b="1" dirty="0" smtClean="0"/>
              <a:t>、投標文件內容由同一人或同一廠商繕寫或備具者。 </a:t>
            </a:r>
          </a:p>
          <a:p>
            <a:pPr>
              <a:buNone/>
            </a:pPr>
            <a:r>
              <a:rPr lang="en-US" altLang="zh-TW" b="1" dirty="0" smtClean="0"/>
              <a:t>B</a:t>
            </a:r>
            <a:r>
              <a:rPr lang="zh-TW" altLang="en-US" b="1" dirty="0" smtClean="0"/>
              <a:t>、押標金由同一人或同一廠商繳納或申請退還者。 </a:t>
            </a:r>
          </a:p>
          <a:p>
            <a:pPr>
              <a:buNone/>
            </a:pPr>
            <a:r>
              <a:rPr lang="en-US" altLang="zh-TW" b="1" dirty="0" smtClean="0"/>
              <a:t>C</a:t>
            </a:r>
            <a:r>
              <a:rPr lang="zh-TW" altLang="en-US" b="1" dirty="0" smtClean="0"/>
              <a:t>、投標標封或通知機關信函號碼連號，顯係同一人或同一廠商所為者。 </a:t>
            </a:r>
          </a:p>
          <a:p>
            <a:pPr>
              <a:buNone/>
            </a:pPr>
            <a:r>
              <a:rPr lang="en-US" altLang="zh-TW" b="1" dirty="0" smtClean="0"/>
              <a:t>D</a:t>
            </a:r>
            <a:r>
              <a:rPr lang="zh-TW" altLang="en-US" b="1" dirty="0" smtClean="0"/>
              <a:t>、廠商地址、電話號碼、傳真機號碼、聯絡人或電子郵件網址相同者。 </a:t>
            </a:r>
          </a:p>
          <a:p>
            <a:pPr>
              <a:buNone/>
            </a:pPr>
            <a:r>
              <a:rPr lang="en-US" altLang="zh-TW" b="1" dirty="0" smtClean="0"/>
              <a:t>E</a:t>
            </a:r>
            <a:r>
              <a:rPr lang="zh-TW" altLang="en-US" b="1" dirty="0" smtClean="0"/>
              <a:t>、其他顯係同一人或同一廠商所為之情形者。</a:t>
            </a:r>
            <a:endParaRPr lang="zh-TW" altLang="en-US" dirty="0"/>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70</a:t>
            </a:fld>
            <a:endParaRPr lang="en-US" altLang="zh-TW"/>
          </a:p>
        </p:txBody>
      </p:sp>
      <p:sp>
        <p:nvSpPr>
          <p:cNvPr id="5" name="矩形 4"/>
          <p:cNvSpPr/>
          <p:nvPr/>
        </p:nvSpPr>
        <p:spPr>
          <a:xfrm>
            <a:off x="571472" y="5572140"/>
            <a:ext cx="8143932" cy="646331"/>
          </a:xfrm>
          <a:prstGeom prst="rect">
            <a:avLst/>
          </a:prstGeom>
        </p:spPr>
        <p:txBody>
          <a:bodyPr wrap="square">
            <a:spAutoFit/>
          </a:bodyPr>
          <a:lstStyle/>
          <a:p>
            <a:r>
              <a:rPr lang="zh-TW" altLang="en-US" sz="3600" b="1" dirty="0" smtClean="0">
                <a:solidFill>
                  <a:srgbClr val="FF00FF"/>
                </a:solidFill>
              </a:rPr>
              <a:t>執行建議</a:t>
            </a:r>
            <a:r>
              <a:rPr lang="en-US" altLang="zh-TW" sz="3600" b="1" dirty="0" smtClean="0">
                <a:solidFill>
                  <a:srgbClr val="FF00FF"/>
                </a:solidFill>
              </a:rPr>
              <a:t>/</a:t>
            </a:r>
            <a:r>
              <a:rPr lang="zh-TW" altLang="en-US" sz="3600" b="1" dirty="0" smtClean="0">
                <a:solidFill>
                  <a:srgbClr val="FF00FF"/>
                </a:solidFill>
              </a:rPr>
              <a:t>監視器</a:t>
            </a:r>
            <a:r>
              <a:rPr lang="en-US" altLang="zh-TW" sz="3600" b="1" dirty="0" smtClean="0">
                <a:solidFill>
                  <a:srgbClr val="FF00FF"/>
                </a:solidFill>
              </a:rPr>
              <a:t>-</a:t>
            </a:r>
            <a:r>
              <a:rPr lang="zh-TW" altLang="en-US" sz="3600" b="1" dirty="0" smtClean="0">
                <a:solidFill>
                  <a:srgbClr val="FF00FF"/>
                </a:solidFill>
              </a:rPr>
              <a:t>提出說明（存摺</a:t>
            </a:r>
            <a:r>
              <a:rPr lang="en-US" altLang="zh-TW" sz="3600" b="1" dirty="0" smtClean="0">
                <a:solidFill>
                  <a:srgbClr val="FF00FF"/>
                </a:solidFill>
              </a:rPr>
              <a:t>..</a:t>
            </a:r>
            <a:r>
              <a:rPr lang="zh-TW" altLang="en-US" sz="3600" b="1" dirty="0" smtClean="0">
                <a:solidFill>
                  <a:srgbClr val="FF00FF"/>
                </a:solidFill>
              </a:rPr>
              <a:t>佐證） </a:t>
            </a:r>
            <a:endParaRPr lang="zh-TW" altLang="en-US" sz="3600" dirty="0">
              <a:solidFill>
                <a:srgbClr val="FF00FF"/>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重大異常處置</a:t>
            </a:r>
            <a:endParaRPr lang="zh-TW" altLang="en-US" dirty="0"/>
          </a:p>
        </p:txBody>
      </p:sp>
      <p:sp>
        <p:nvSpPr>
          <p:cNvPr id="3" name="內容版面配置區 2"/>
          <p:cNvSpPr>
            <a:spLocks noGrp="1"/>
          </p:cNvSpPr>
          <p:nvPr>
            <p:ph idx="1"/>
          </p:nvPr>
        </p:nvSpPr>
        <p:spPr/>
        <p:txBody>
          <a:bodyPr/>
          <a:lstStyle/>
          <a:p>
            <a:r>
              <a:rPr lang="zh-TW" altLang="en-US" sz="4400" dirty="0" smtClean="0">
                <a:solidFill>
                  <a:srgbClr val="0000FF"/>
                </a:solidFill>
                <a:latin typeface="書法家中楷體" pitchFamily="49" charset="-120"/>
                <a:ea typeface="文鼎粗隸" pitchFamily="49" charset="-120"/>
              </a:rPr>
              <a:t>建議暫停採購程序 慢慢查 </a:t>
            </a:r>
          </a:p>
          <a:p>
            <a:r>
              <a:rPr lang="zh-TW" altLang="en-US" sz="4400" dirty="0" smtClean="0">
                <a:solidFill>
                  <a:srgbClr val="0000FF"/>
                </a:solidFill>
                <a:latin typeface="書法家中楷體" pitchFamily="49" charset="-120"/>
                <a:ea typeface="文鼎粗隸" pitchFamily="49" charset="-120"/>
              </a:rPr>
              <a:t>謹慎行事 </a:t>
            </a:r>
          </a:p>
          <a:p>
            <a:r>
              <a:rPr lang="zh-TW" altLang="en-US" sz="4400" dirty="0" smtClean="0">
                <a:solidFill>
                  <a:srgbClr val="0000FF"/>
                </a:solidFill>
                <a:latin typeface="書法家中楷體" pitchFamily="49" charset="-120"/>
                <a:ea typeface="文鼎粗隸" pitchFamily="49" charset="-120"/>
              </a:rPr>
              <a:t>勿見黑影就開槍 </a:t>
            </a:r>
          </a:p>
          <a:p>
            <a:r>
              <a:rPr lang="zh-TW" altLang="en-US" sz="4400" dirty="0" smtClean="0">
                <a:solidFill>
                  <a:srgbClr val="FF00FF"/>
                </a:solidFill>
                <a:latin typeface="書法家中楷體" pitchFamily="49" charset="-120"/>
                <a:ea typeface="文鼎粗隸" pitchFamily="49" charset="-120"/>
              </a:rPr>
              <a:t>事後諸葛優於事前判斷 </a:t>
            </a:r>
            <a:endParaRPr lang="zh-TW" altLang="en-US" sz="4400" dirty="0">
              <a:solidFill>
                <a:srgbClr val="FF00FF"/>
              </a:solidFill>
              <a:latin typeface="書法家中楷體" pitchFamily="49" charset="-120"/>
              <a:ea typeface="文鼎粗隸" pitchFamily="49" charset="-120"/>
            </a:endParaRPr>
          </a:p>
        </p:txBody>
      </p:sp>
      <p:sp>
        <p:nvSpPr>
          <p:cNvPr id="4" name="投影片編號版面配置區 3"/>
          <p:cNvSpPr>
            <a:spLocks noGrp="1"/>
          </p:cNvSpPr>
          <p:nvPr>
            <p:ph type="sldNum" sz="quarter" idx="12"/>
          </p:nvPr>
        </p:nvSpPr>
        <p:spPr/>
        <p:txBody>
          <a:bodyPr/>
          <a:lstStyle/>
          <a:p>
            <a:pPr>
              <a:defRPr/>
            </a:pPr>
            <a:fld id="{33429115-83BB-4909-AE48-E5EDD73EA140}" type="slidenum">
              <a:rPr lang="en-US" altLang="zh-TW" smtClean="0"/>
              <a:pPr>
                <a:defRPr/>
              </a:pPr>
              <a:t>71</a:t>
            </a:fld>
            <a:endParaRPr lang="en-US" altLang="zh-TW"/>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5493B8EF-5A32-4B05-84C1-B755852312B3}" type="slidenum">
              <a:rPr lang="en-US" altLang="zh-TW"/>
              <a:pPr>
                <a:defRPr/>
              </a:pPr>
              <a:t>72</a:t>
            </a:fld>
            <a:endParaRPr lang="en-US" altLang="zh-TW"/>
          </a:p>
        </p:txBody>
      </p:sp>
      <p:sp>
        <p:nvSpPr>
          <p:cNvPr id="45059" name="Rectangle 2"/>
          <p:cNvSpPr>
            <a:spLocks noGrp="1" noChangeArrowheads="1"/>
          </p:cNvSpPr>
          <p:nvPr>
            <p:ph type="title"/>
          </p:nvPr>
        </p:nvSpPr>
        <p:spPr>
          <a:xfrm>
            <a:off x="457200" y="544513"/>
            <a:ext cx="8229600" cy="606425"/>
          </a:xfrm>
        </p:spPr>
        <p:txBody>
          <a:bodyPr/>
          <a:lstStyle/>
          <a:p>
            <a:pPr eaLnBrk="1" hangingPunct="1"/>
            <a:r>
              <a:rPr lang="zh-TW" altLang="en-US" b="1" smtClean="0">
                <a:solidFill>
                  <a:srgbClr val="FF0000"/>
                </a:solidFill>
                <a:ea typeface="標楷體" pitchFamily="65" charset="-120"/>
              </a:rPr>
              <a:t>注意事項</a:t>
            </a:r>
          </a:p>
        </p:txBody>
      </p:sp>
      <p:sp>
        <p:nvSpPr>
          <p:cNvPr id="45060" name="Rectangle 3"/>
          <p:cNvSpPr>
            <a:spLocks noGrp="1" noChangeArrowheads="1"/>
          </p:cNvSpPr>
          <p:nvPr>
            <p:ph type="body" idx="1"/>
          </p:nvPr>
        </p:nvSpPr>
        <p:spPr>
          <a:xfrm>
            <a:off x="838200" y="1341438"/>
            <a:ext cx="7877175" cy="4843462"/>
          </a:xfrm>
        </p:spPr>
        <p:txBody>
          <a:bodyPr/>
          <a:lstStyle/>
          <a:p>
            <a:pPr eaLnBrk="1" hangingPunct="1">
              <a:lnSpc>
                <a:spcPct val="120000"/>
              </a:lnSpc>
              <a:spcBef>
                <a:spcPts val="300"/>
              </a:spcBef>
            </a:pPr>
            <a:r>
              <a:rPr lang="zh-TW" altLang="en-US" sz="2800" b="1" dirty="0" smtClean="0">
                <a:ea typeface="標楷體" pitchFamily="65" charset="-120"/>
              </a:rPr>
              <a:t>核定經費被砍</a:t>
            </a:r>
            <a:r>
              <a:rPr lang="en-US" altLang="zh-TW" sz="2800" b="1" dirty="0" smtClean="0">
                <a:ea typeface="標楷體" pitchFamily="65" charset="-120"/>
              </a:rPr>
              <a:t>—</a:t>
            </a:r>
            <a:r>
              <a:rPr lang="zh-TW" altLang="en-US" sz="2800" b="1" dirty="0" smtClean="0">
                <a:ea typeface="標楷體" pitchFamily="65" charset="-120"/>
              </a:rPr>
              <a:t>可以調整個項目採購預算</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經費如果不足</a:t>
            </a:r>
            <a:r>
              <a:rPr lang="en-US" altLang="zh-TW" sz="2800" b="1" dirty="0" smtClean="0">
                <a:ea typeface="標楷體" pitchFamily="65" charset="-120"/>
              </a:rPr>
              <a:t>—</a:t>
            </a:r>
            <a:r>
              <a:rPr lang="zh-TW" altLang="en-US" sz="2800" b="1" dirty="0" smtClean="0">
                <a:ea typeface="標楷體" pitchFamily="65" charset="-120"/>
              </a:rPr>
              <a:t>可以自行減少採購數量或面積</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工程合併發包</a:t>
            </a:r>
            <a:r>
              <a:rPr lang="en-US" altLang="zh-TW" sz="2800" b="1" dirty="0" smtClean="0">
                <a:ea typeface="標楷體" pitchFamily="65" charset="-120"/>
              </a:rPr>
              <a:t>—</a:t>
            </a:r>
            <a:r>
              <a:rPr lang="zh-TW" altLang="en-US" sz="2800" b="1" dirty="0" smtClean="0">
                <a:ea typeface="標楷體" pitchFamily="65" charset="-120"/>
              </a:rPr>
              <a:t>可以合併預算整體規劃設計</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遊具採購</a:t>
            </a:r>
            <a:r>
              <a:rPr lang="en-US" altLang="zh-TW" sz="2800" b="1" dirty="0" smtClean="0">
                <a:ea typeface="標楷體" pitchFamily="65" charset="-120"/>
              </a:rPr>
              <a:t>—</a:t>
            </a:r>
            <a:r>
              <a:rPr lang="zh-TW" altLang="en-US" sz="2800" b="1" dirty="0" smtClean="0">
                <a:ea typeface="標楷體" pitchFamily="65" charset="-120"/>
              </a:rPr>
              <a:t>財物或工程，採購方式</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如何界分工程或財物屬性</a:t>
            </a:r>
            <a:r>
              <a:rPr lang="en-US" altLang="zh-TW" sz="2800" b="1" dirty="0" smtClean="0">
                <a:ea typeface="標楷體" pitchFamily="65" charset="-120"/>
              </a:rPr>
              <a:t>—</a:t>
            </a:r>
            <a:r>
              <a:rPr lang="zh-TW" altLang="en-US" sz="2800" b="1" dirty="0" smtClean="0">
                <a:ea typeface="標楷體" pitchFamily="65" charset="-120"/>
              </a:rPr>
              <a:t>決定採購方向</a:t>
            </a:r>
            <a:endParaRPr lang="en-US" altLang="zh-TW" sz="2800" b="1" dirty="0" smtClean="0">
              <a:ea typeface="標楷體" pitchFamily="65" charset="-120"/>
            </a:endParaRPr>
          </a:p>
          <a:p>
            <a:pPr eaLnBrk="1" hangingPunct="1">
              <a:lnSpc>
                <a:spcPct val="120000"/>
              </a:lnSpc>
              <a:spcBef>
                <a:spcPts val="300"/>
              </a:spcBef>
            </a:pPr>
            <a:r>
              <a:rPr lang="zh-TW" altLang="en-US" sz="2800" b="1" dirty="0" smtClean="0">
                <a:ea typeface="標楷體" pitchFamily="65" charset="-120"/>
              </a:rPr>
              <a:t>工程</a:t>
            </a:r>
            <a:r>
              <a:rPr lang="en-US" altLang="zh-TW" sz="2800" b="1" dirty="0" smtClean="0">
                <a:ea typeface="標楷體" pitchFamily="65" charset="-120"/>
              </a:rPr>
              <a:t>—</a:t>
            </a:r>
            <a:r>
              <a:rPr lang="zh-TW" altLang="en-US" sz="2800" b="1" dirty="0" smtClean="0">
                <a:ea typeface="標楷體" pitchFamily="65" charset="-120"/>
              </a:rPr>
              <a:t>評審出建築師協助規劃設計及監造勞務採購事宜</a:t>
            </a:r>
            <a:r>
              <a:rPr lang="en-US" altLang="zh-TW" sz="2800" b="1" dirty="0" smtClean="0">
                <a:ea typeface="標楷體" pitchFamily="65" charset="-120"/>
              </a:rPr>
              <a:t>—</a:t>
            </a:r>
            <a:r>
              <a:rPr lang="zh-TW" altLang="en-US" sz="2800" b="1" dirty="0" smtClean="0">
                <a:ea typeface="標楷體" pitchFamily="65" charset="-120"/>
              </a:rPr>
              <a:t>步驟</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財物採購</a:t>
            </a:r>
            <a:r>
              <a:rPr lang="en-US" altLang="zh-TW" sz="2800" b="1" dirty="0" smtClean="0">
                <a:ea typeface="標楷體" pitchFamily="65" charset="-120"/>
              </a:rPr>
              <a:t>—</a:t>
            </a:r>
            <a:r>
              <a:rPr lang="zh-TW" altLang="en-US" sz="2800" b="1" dirty="0" smtClean="0">
                <a:ea typeface="標楷體" pitchFamily="65" charset="-120"/>
              </a:rPr>
              <a:t>如何區分不同行業</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可以找原來估價之廠商直接購買嗎</a:t>
            </a:r>
            <a:r>
              <a:rPr lang="en-US" altLang="zh-TW" sz="2800" b="1" dirty="0" smtClean="0">
                <a:ea typeface="標楷體" pitchFamily="65" charset="-120"/>
              </a:rPr>
              <a:t>?</a:t>
            </a:r>
            <a:endParaRPr lang="en-US" altLang="zh-TW" sz="2800" b="1" dirty="0" smtClean="0">
              <a:solidFill>
                <a:srgbClr val="FF0000"/>
              </a:solidFill>
              <a:ea typeface="標楷體" pitchFamily="65" charset="-12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4480FE60-DECC-43C8-A794-8723DC77996A}" type="slidenum">
              <a:rPr lang="en-US" altLang="zh-TW"/>
              <a:pPr>
                <a:defRPr/>
              </a:pPr>
              <a:t>73</a:t>
            </a:fld>
            <a:endParaRPr lang="en-US" altLang="zh-TW"/>
          </a:p>
        </p:txBody>
      </p:sp>
      <p:sp>
        <p:nvSpPr>
          <p:cNvPr id="46083" name="Rectangle 2"/>
          <p:cNvSpPr>
            <a:spLocks noGrp="1" noChangeArrowheads="1"/>
          </p:cNvSpPr>
          <p:nvPr>
            <p:ph type="title"/>
          </p:nvPr>
        </p:nvSpPr>
        <p:spPr>
          <a:xfrm>
            <a:off x="457200" y="544513"/>
            <a:ext cx="8229600" cy="606425"/>
          </a:xfrm>
        </p:spPr>
        <p:txBody>
          <a:bodyPr/>
          <a:lstStyle/>
          <a:p>
            <a:pPr eaLnBrk="1" hangingPunct="1"/>
            <a:r>
              <a:rPr lang="en-US" altLang="zh-TW" dirty="0" smtClean="0">
                <a:solidFill>
                  <a:srgbClr val="C00000"/>
                </a:solidFill>
                <a:ea typeface="標楷體" pitchFamily="65" charset="-120"/>
              </a:rPr>
              <a:t>Q </a:t>
            </a:r>
            <a:r>
              <a:rPr lang="zh-TW" altLang="en-US" dirty="0" smtClean="0">
                <a:solidFill>
                  <a:srgbClr val="C00000"/>
                </a:solidFill>
                <a:ea typeface="標楷體" pitchFamily="65" charset="-120"/>
              </a:rPr>
              <a:t>＆</a:t>
            </a:r>
            <a:r>
              <a:rPr lang="en-US" altLang="zh-TW" dirty="0" smtClean="0">
                <a:solidFill>
                  <a:srgbClr val="C00000"/>
                </a:solidFill>
                <a:ea typeface="標楷體" pitchFamily="65" charset="-120"/>
              </a:rPr>
              <a:t>A</a:t>
            </a:r>
            <a:endParaRPr lang="zh-TW" altLang="en-US" dirty="0" smtClean="0">
              <a:solidFill>
                <a:srgbClr val="C00000"/>
              </a:solidFill>
              <a:ea typeface="標楷體" pitchFamily="65" charset="-120"/>
            </a:endParaRPr>
          </a:p>
        </p:txBody>
      </p:sp>
      <p:sp>
        <p:nvSpPr>
          <p:cNvPr id="46084" name="Rectangle 3"/>
          <p:cNvSpPr>
            <a:spLocks noGrp="1" noChangeArrowheads="1"/>
          </p:cNvSpPr>
          <p:nvPr>
            <p:ph type="body" idx="1"/>
          </p:nvPr>
        </p:nvSpPr>
        <p:spPr>
          <a:xfrm>
            <a:off x="838200" y="1341438"/>
            <a:ext cx="7877175" cy="4843462"/>
          </a:xfrm>
        </p:spPr>
        <p:txBody>
          <a:bodyPr/>
          <a:lstStyle/>
          <a:p>
            <a:pPr eaLnBrk="1" hangingPunct="1">
              <a:lnSpc>
                <a:spcPct val="120000"/>
              </a:lnSpc>
              <a:spcBef>
                <a:spcPts val="300"/>
              </a:spcBef>
            </a:pPr>
            <a:r>
              <a:rPr lang="zh-TW" altLang="en-US" sz="2800" b="1" dirty="0" smtClean="0">
                <a:ea typeface="標楷體" pitchFamily="65" charset="-120"/>
              </a:rPr>
              <a:t>執行進度</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如何確保品質</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不懂要問誰</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會不會綁標</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發生履約爭議怎麼辦</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核准的經費項目，已經用其他經費完成了，如何處理</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如何確保工程施工學童之安全</a:t>
            </a:r>
            <a:r>
              <a:rPr lang="en-US" altLang="zh-TW" sz="2800" b="1" dirty="0" smtClean="0">
                <a:ea typeface="標楷體" pitchFamily="65" charset="-120"/>
              </a:rPr>
              <a:t>?</a:t>
            </a:r>
          </a:p>
          <a:p>
            <a:pPr eaLnBrk="1" hangingPunct="1">
              <a:lnSpc>
                <a:spcPct val="120000"/>
              </a:lnSpc>
              <a:spcBef>
                <a:spcPts val="300"/>
              </a:spcBef>
            </a:pPr>
            <a:r>
              <a:rPr lang="zh-TW" altLang="en-US" sz="2800" b="1" dirty="0" smtClean="0">
                <a:ea typeface="標楷體" pitchFamily="65" charset="-120"/>
              </a:rPr>
              <a:t>什麼工程要申請建照及使照</a:t>
            </a:r>
            <a:r>
              <a:rPr lang="en-US" altLang="zh-TW" sz="2800" b="1" dirty="0" smtClean="0">
                <a:ea typeface="標楷體" pitchFamily="65" charset="-120"/>
              </a:rPr>
              <a:t>?</a:t>
            </a:r>
            <a:endParaRPr lang="en-US" altLang="zh-TW" sz="2800" b="1" dirty="0" smtClean="0">
              <a:solidFill>
                <a:srgbClr val="FF0000"/>
              </a:solidFill>
              <a:ea typeface="標楷體" pitchFamily="65" charset="-12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a:xfrm>
            <a:off x="457200" y="277813"/>
            <a:ext cx="8229600" cy="722295"/>
          </a:xfrm>
        </p:spPr>
        <p:txBody>
          <a:bodyPr/>
          <a:lstStyle/>
          <a:p>
            <a:r>
              <a:rPr lang="en-US" altLang="zh-TW" dirty="0" smtClean="0">
                <a:solidFill>
                  <a:srgbClr val="C00000"/>
                </a:solidFill>
              </a:rPr>
              <a:t>Q </a:t>
            </a:r>
            <a:r>
              <a:rPr lang="zh-TW" altLang="en-US" dirty="0" smtClean="0">
                <a:solidFill>
                  <a:srgbClr val="C00000"/>
                </a:solidFill>
              </a:rPr>
              <a:t>＆</a:t>
            </a:r>
            <a:r>
              <a:rPr lang="en-US" altLang="zh-TW" dirty="0" smtClean="0">
                <a:solidFill>
                  <a:srgbClr val="C00000"/>
                </a:solidFill>
              </a:rPr>
              <a:t>A</a:t>
            </a:r>
            <a:endParaRPr lang="zh-TW" altLang="en-US" dirty="0" smtClean="0">
              <a:solidFill>
                <a:srgbClr val="C00000"/>
              </a:solidFill>
            </a:endParaRPr>
          </a:p>
        </p:txBody>
      </p:sp>
      <p:sp>
        <p:nvSpPr>
          <p:cNvPr id="61443" name="內容版面配置區 2"/>
          <p:cNvSpPr>
            <a:spLocks noGrp="1"/>
          </p:cNvSpPr>
          <p:nvPr>
            <p:ph idx="1"/>
          </p:nvPr>
        </p:nvSpPr>
        <p:spPr>
          <a:xfrm>
            <a:off x="428596" y="1000108"/>
            <a:ext cx="8286808" cy="5376090"/>
          </a:xfrm>
        </p:spPr>
        <p:txBody>
          <a:bodyPr/>
          <a:lstStyle/>
          <a:p>
            <a:r>
              <a:rPr lang="zh-TW" altLang="en-US" sz="2800" dirty="0" smtClean="0">
                <a:solidFill>
                  <a:srgbClr val="0000FF"/>
                </a:solidFill>
              </a:rPr>
              <a:t>變更設計</a:t>
            </a:r>
            <a:r>
              <a:rPr lang="en-US" altLang="zh-TW" sz="2800" dirty="0" smtClean="0">
                <a:solidFill>
                  <a:srgbClr val="0000FF"/>
                </a:solidFill>
              </a:rPr>
              <a:t>—</a:t>
            </a:r>
            <a:r>
              <a:rPr lang="zh-TW" altLang="en-US" sz="2800" dirty="0" smtClean="0">
                <a:solidFill>
                  <a:srgbClr val="0000FF"/>
                </a:solidFill>
              </a:rPr>
              <a:t>怕麻煩</a:t>
            </a:r>
            <a:endParaRPr lang="en-US" altLang="zh-TW" sz="2800" dirty="0" smtClean="0">
              <a:solidFill>
                <a:srgbClr val="0000FF"/>
              </a:solidFill>
            </a:endParaRPr>
          </a:p>
          <a:p>
            <a:r>
              <a:rPr lang="zh-TW" altLang="en-US" sz="2800" dirty="0" smtClean="0">
                <a:solidFill>
                  <a:srgbClr val="0000FF"/>
                </a:solidFill>
              </a:rPr>
              <a:t>政府採購法第</a:t>
            </a:r>
            <a:r>
              <a:rPr lang="en-US" altLang="zh-TW" sz="2800" dirty="0" smtClean="0">
                <a:solidFill>
                  <a:srgbClr val="0000FF"/>
                </a:solidFill>
              </a:rPr>
              <a:t>22</a:t>
            </a:r>
            <a:r>
              <a:rPr lang="zh-TW" altLang="en-US" sz="2800" dirty="0" smtClean="0">
                <a:solidFill>
                  <a:srgbClr val="0000FF"/>
                </a:solidFill>
              </a:rPr>
              <a:t>條 限制性招標之誤用</a:t>
            </a:r>
            <a:r>
              <a:rPr lang="en-US" altLang="zh-TW" sz="2800" dirty="0" smtClean="0">
                <a:solidFill>
                  <a:srgbClr val="0000FF"/>
                </a:solidFill>
              </a:rPr>
              <a:t>—150</a:t>
            </a:r>
            <a:r>
              <a:rPr lang="zh-TW" altLang="en-US" sz="2800" dirty="0" smtClean="0">
                <a:solidFill>
                  <a:srgbClr val="0000FF"/>
                </a:solidFill>
              </a:rPr>
              <a:t>萬工程採購第</a:t>
            </a:r>
            <a:r>
              <a:rPr lang="en-US" altLang="zh-TW" sz="2800" dirty="0" smtClean="0">
                <a:solidFill>
                  <a:srgbClr val="0000FF"/>
                </a:solidFill>
              </a:rPr>
              <a:t>1</a:t>
            </a:r>
            <a:r>
              <a:rPr lang="zh-TW" altLang="en-US" sz="2800" dirty="0" smtClean="0">
                <a:solidFill>
                  <a:srgbClr val="0000FF"/>
                </a:solidFill>
              </a:rPr>
              <a:t>次開標，</a:t>
            </a:r>
            <a:r>
              <a:rPr lang="en-US" altLang="zh-TW" sz="2800" dirty="0" smtClean="0">
                <a:solidFill>
                  <a:srgbClr val="0000FF"/>
                </a:solidFill>
              </a:rPr>
              <a:t>2</a:t>
            </a:r>
            <a:r>
              <a:rPr lang="zh-TW" altLang="en-US" sz="2800" dirty="0" smtClean="0">
                <a:solidFill>
                  <a:srgbClr val="0000FF"/>
                </a:solidFill>
              </a:rPr>
              <a:t>家投標，當場改限制性招標，開標並決標，可以？</a:t>
            </a:r>
            <a:endParaRPr lang="en-US" altLang="zh-TW" sz="2800" dirty="0" smtClean="0">
              <a:solidFill>
                <a:srgbClr val="0000FF"/>
              </a:solidFill>
            </a:endParaRPr>
          </a:p>
          <a:p>
            <a:r>
              <a:rPr lang="zh-TW" altLang="en-US" sz="2800" dirty="0" smtClean="0">
                <a:solidFill>
                  <a:srgbClr val="0000FF"/>
                </a:solidFill>
              </a:rPr>
              <a:t>午餐食材招標</a:t>
            </a:r>
            <a:r>
              <a:rPr lang="en-US" altLang="zh-TW" sz="2800" dirty="0" smtClean="0">
                <a:solidFill>
                  <a:srgbClr val="0000FF"/>
                </a:solidFill>
              </a:rPr>
              <a:t>?</a:t>
            </a:r>
            <a:r>
              <a:rPr lang="zh-TW" altLang="en-US" sz="2800" dirty="0" smtClean="0">
                <a:solidFill>
                  <a:srgbClr val="0000FF"/>
                </a:solidFill>
              </a:rPr>
              <a:t>幼兒點心招標</a:t>
            </a:r>
            <a:r>
              <a:rPr lang="en-US" altLang="zh-TW" sz="2800" dirty="0" smtClean="0">
                <a:solidFill>
                  <a:srgbClr val="0000FF"/>
                </a:solidFill>
              </a:rPr>
              <a:t>?</a:t>
            </a:r>
          </a:p>
          <a:p>
            <a:r>
              <a:rPr lang="zh-TW" altLang="en-US" sz="2800" dirty="0" smtClean="0">
                <a:solidFill>
                  <a:srgbClr val="0000FF"/>
                </a:solidFill>
              </a:rPr>
              <a:t>分段開標之誤用</a:t>
            </a:r>
            <a:endParaRPr lang="en-US" altLang="zh-TW" sz="2800" dirty="0" smtClean="0">
              <a:solidFill>
                <a:srgbClr val="0000FF"/>
              </a:solidFill>
            </a:endParaRPr>
          </a:p>
          <a:p>
            <a:r>
              <a:rPr lang="zh-TW" altLang="en-US" sz="2800" dirty="0" smtClean="0">
                <a:solidFill>
                  <a:srgbClr val="0000FF"/>
                </a:solidFill>
              </a:rPr>
              <a:t>投標廠商文件印章不一致？</a:t>
            </a:r>
            <a:endParaRPr lang="en-US" altLang="zh-TW" sz="2800" dirty="0" smtClean="0">
              <a:solidFill>
                <a:srgbClr val="0000FF"/>
              </a:solidFill>
            </a:endParaRPr>
          </a:p>
          <a:p>
            <a:r>
              <a:rPr lang="zh-TW" altLang="en-US" sz="2800" dirty="0" smtClean="0">
                <a:solidFill>
                  <a:srgbClr val="0000FF"/>
                </a:solidFill>
              </a:rPr>
              <a:t>開標時廠商投標之標單和估價單不一致？</a:t>
            </a:r>
            <a:endParaRPr lang="en-US" altLang="zh-TW" sz="2800" dirty="0" smtClean="0">
              <a:solidFill>
                <a:srgbClr val="0000FF"/>
              </a:solidFill>
            </a:endParaRPr>
          </a:p>
          <a:p>
            <a:r>
              <a:rPr lang="zh-TW" altLang="en-US" sz="2800" dirty="0" smtClean="0">
                <a:solidFill>
                  <a:srgbClr val="0000FF"/>
                </a:solidFill>
              </a:rPr>
              <a:t>接獲教育局補助工程款</a:t>
            </a:r>
            <a:r>
              <a:rPr lang="en-US" altLang="zh-TW" sz="2800" dirty="0" smtClean="0">
                <a:solidFill>
                  <a:srgbClr val="0000FF"/>
                </a:solidFill>
              </a:rPr>
              <a:t>150</a:t>
            </a:r>
            <a:r>
              <a:rPr lang="zh-TW" altLang="en-US" sz="2800" dirty="0" smtClean="0">
                <a:solidFill>
                  <a:srgbClr val="0000FF"/>
                </a:solidFill>
              </a:rPr>
              <a:t>萬元，規劃設計及監造費用</a:t>
            </a:r>
            <a:r>
              <a:rPr lang="en-US" altLang="zh-TW" sz="2800" dirty="0" smtClean="0">
                <a:solidFill>
                  <a:srgbClr val="0000FF"/>
                </a:solidFill>
              </a:rPr>
              <a:t>?</a:t>
            </a:r>
            <a:r>
              <a:rPr lang="zh-TW" altLang="en-US" sz="2800" dirty="0" smtClean="0">
                <a:solidFill>
                  <a:srgbClr val="0000FF"/>
                </a:solidFill>
              </a:rPr>
              <a:t>怎麼辦理勞務採購？</a:t>
            </a:r>
            <a:r>
              <a:rPr lang="zh-TW" altLang="en-US" sz="2800" dirty="0" smtClean="0">
                <a:solidFill>
                  <a:srgbClr val="FF0000"/>
                </a:solidFill>
              </a:rPr>
              <a:t>工程款</a:t>
            </a:r>
            <a:r>
              <a:rPr lang="en-US" altLang="zh-TW" sz="2800" dirty="0" smtClean="0">
                <a:solidFill>
                  <a:srgbClr val="FF0000"/>
                </a:solidFill>
              </a:rPr>
              <a:t>160</a:t>
            </a:r>
            <a:r>
              <a:rPr lang="zh-TW" altLang="en-US" sz="2800" dirty="0" smtClean="0">
                <a:solidFill>
                  <a:srgbClr val="FF0000"/>
                </a:solidFill>
              </a:rPr>
              <a:t>萬元？</a:t>
            </a:r>
            <a:r>
              <a:rPr lang="en-US" altLang="zh-TW" sz="2800" dirty="0" smtClean="0">
                <a:solidFill>
                  <a:schemeClr val="accent2">
                    <a:lumMod val="50000"/>
                  </a:schemeClr>
                </a:solidFill>
              </a:rPr>
              <a:t>250</a:t>
            </a:r>
            <a:r>
              <a:rPr lang="zh-TW" altLang="en-US" sz="2800" dirty="0" smtClean="0">
                <a:solidFill>
                  <a:schemeClr val="accent2">
                    <a:lumMod val="50000"/>
                  </a:schemeClr>
                </a:solidFill>
              </a:rPr>
              <a:t>萬元？</a:t>
            </a:r>
            <a:endParaRPr lang="en-US" altLang="zh-TW" sz="2800" dirty="0" smtClean="0">
              <a:solidFill>
                <a:schemeClr val="accent2">
                  <a:lumMod val="50000"/>
                </a:schemeClr>
              </a:solidFill>
            </a:endParaRPr>
          </a:p>
          <a:p>
            <a:endParaRPr lang="zh-TW" altLang="en-US" dirty="0" smtClean="0"/>
          </a:p>
        </p:txBody>
      </p:sp>
      <p:sp>
        <p:nvSpPr>
          <p:cNvPr id="4" name="投影片編號版面配置區 3"/>
          <p:cNvSpPr>
            <a:spLocks noGrp="1"/>
          </p:cNvSpPr>
          <p:nvPr>
            <p:ph type="sldNum" sz="quarter" idx="12"/>
          </p:nvPr>
        </p:nvSpPr>
        <p:spPr/>
        <p:txBody>
          <a:bodyPr/>
          <a:lstStyle/>
          <a:p>
            <a:pPr>
              <a:defRPr/>
            </a:pPr>
            <a:fld id="{9646C575-70F9-47D7-AC29-353B4B459011}" type="slidenum">
              <a:rPr lang="en-US" altLang="zh-TW" smtClean="0"/>
              <a:pPr>
                <a:defRPr/>
              </a:pPr>
              <a:t>74</a:t>
            </a:fld>
            <a:endParaRPr lang="en-US" altLang="zh-TW"/>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lstStyle/>
          <a:p>
            <a:r>
              <a:rPr lang="en-US" altLang="zh-TW" dirty="0" smtClean="0">
                <a:solidFill>
                  <a:srgbClr val="C00000"/>
                </a:solidFill>
              </a:rPr>
              <a:t>Q </a:t>
            </a:r>
            <a:r>
              <a:rPr lang="zh-TW" altLang="en-US" dirty="0" smtClean="0">
                <a:solidFill>
                  <a:srgbClr val="C00000"/>
                </a:solidFill>
              </a:rPr>
              <a:t>＆</a:t>
            </a:r>
            <a:r>
              <a:rPr lang="en-US" altLang="zh-TW" dirty="0" smtClean="0">
                <a:solidFill>
                  <a:srgbClr val="C00000"/>
                </a:solidFill>
              </a:rPr>
              <a:t>A</a:t>
            </a:r>
            <a:endParaRPr lang="zh-TW" altLang="en-US" dirty="0" smtClean="0">
              <a:solidFill>
                <a:srgbClr val="C00000"/>
              </a:solidFill>
            </a:endParaRPr>
          </a:p>
        </p:txBody>
      </p:sp>
      <p:sp>
        <p:nvSpPr>
          <p:cNvPr id="62467" name="內容版面配置區 2"/>
          <p:cNvSpPr>
            <a:spLocks noGrp="1"/>
          </p:cNvSpPr>
          <p:nvPr>
            <p:ph idx="1"/>
          </p:nvPr>
        </p:nvSpPr>
        <p:spPr>
          <a:xfrm>
            <a:off x="457200" y="1143000"/>
            <a:ext cx="8229600" cy="5286375"/>
          </a:xfrm>
        </p:spPr>
        <p:txBody>
          <a:bodyPr/>
          <a:lstStyle/>
          <a:p>
            <a:r>
              <a:rPr lang="zh-TW" altLang="en-US" dirty="0" smtClean="0">
                <a:solidFill>
                  <a:srgbClr val="0000FF"/>
                </a:solidFill>
              </a:rPr>
              <a:t>兒童遊具之採購易綁標</a:t>
            </a:r>
            <a:r>
              <a:rPr lang="en-US" altLang="zh-TW" dirty="0" smtClean="0">
                <a:solidFill>
                  <a:srgbClr val="0000FF"/>
                </a:solidFill>
              </a:rPr>
              <a:t>—</a:t>
            </a:r>
            <a:r>
              <a:rPr lang="zh-TW" altLang="en-US" dirty="0" smtClean="0">
                <a:solidFill>
                  <a:srgbClr val="0000FF"/>
                </a:solidFill>
              </a:rPr>
              <a:t>異質採購</a:t>
            </a:r>
            <a:r>
              <a:rPr lang="en-US" altLang="zh-TW" dirty="0" smtClean="0">
                <a:solidFill>
                  <a:srgbClr val="0000FF"/>
                </a:solidFill>
              </a:rPr>
              <a:t>—</a:t>
            </a:r>
            <a:r>
              <a:rPr lang="zh-TW" altLang="en-US" dirty="0" smtClean="0">
                <a:solidFill>
                  <a:srgbClr val="0000FF"/>
                </a:solidFill>
              </a:rPr>
              <a:t>評選</a:t>
            </a:r>
            <a:r>
              <a:rPr lang="en-US" altLang="zh-TW" dirty="0" smtClean="0">
                <a:solidFill>
                  <a:srgbClr val="0000FF"/>
                </a:solidFill>
              </a:rPr>
              <a:t>/</a:t>
            </a:r>
            <a:r>
              <a:rPr lang="zh-TW" altLang="en-US" dirty="0" smtClean="0">
                <a:solidFill>
                  <a:srgbClr val="0000FF"/>
                </a:solidFill>
              </a:rPr>
              <a:t>審</a:t>
            </a:r>
            <a:endParaRPr lang="en-US" altLang="zh-TW" dirty="0" smtClean="0">
              <a:solidFill>
                <a:srgbClr val="0000FF"/>
              </a:solidFill>
            </a:endParaRPr>
          </a:p>
          <a:p>
            <a:r>
              <a:rPr lang="zh-TW" altLang="en-US" dirty="0" smtClean="0">
                <a:solidFill>
                  <a:srgbClr val="0000FF"/>
                </a:solidFill>
              </a:rPr>
              <a:t>更正公告</a:t>
            </a:r>
            <a:r>
              <a:rPr lang="en-US" altLang="zh-TW" dirty="0" smtClean="0">
                <a:solidFill>
                  <a:srgbClr val="0000FF"/>
                </a:solidFill>
              </a:rPr>
              <a:t>/</a:t>
            </a:r>
            <a:r>
              <a:rPr lang="zh-TW" altLang="en-US" sz="2000" u="sng" dirty="0" smtClean="0">
                <a:hlinkClick r:id="rId2"/>
              </a:rPr>
              <a:t>招標期限標準</a:t>
            </a:r>
            <a:r>
              <a:rPr lang="zh-TW" altLang="en-US" sz="2000" u="sng" dirty="0" smtClean="0"/>
              <a:t>：第</a:t>
            </a:r>
            <a:r>
              <a:rPr lang="en-US" altLang="zh-TW" sz="2000" u="sng" dirty="0" smtClean="0"/>
              <a:t>7</a:t>
            </a:r>
            <a:r>
              <a:rPr lang="zh-TW" altLang="en-US" sz="2000" u="sng" dirty="0" smtClean="0"/>
              <a:t>條</a:t>
            </a:r>
            <a:r>
              <a:rPr lang="zh-TW" altLang="en-US" sz="2000" dirty="0" smtClean="0"/>
              <a:t>機關於等標期截止前變更或補充招標文件內容者，應視需要延長等標期。前項變更或補充，其非屬重大改變，且於原定截止日前五日公告或書面通 知各廠商者，得免延長等標期。</a:t>
            </a:r>
            <a:r>
              <a:rPr lang="en-US" altLang="zh-TW" sz="2000" dirty="0" smtClean="0"/>
              <a:t>【</a:t>
            </a:r>
            <a:r>
              <a:rPr lang="zh-TW" altLang="en-US" sz="2000" dirty="0" smtClean="0">
                <a:solidFill>
                  <a:srgbClr val="FF00FF"/>
                </a:solidFill>
              </a:rPr>
              <a:t>何謂重大變更？</a:t>
            </a:r>
            <a:r>
              <a:rPr lang="en-US" altLang="zh-TW" sz="2000" dirty="0" smtClean="0"/>
              <a:t>】</a:t>
            </a:r>
            <a:endParaRPr lang="en-US" altLang="zh-TW" sz="2000" dirty="0" smtClean="0">
              <a:solidFill>
                <a:srgbClr val="FF00FF"/>
              </a:solidFill>
            </a:endParaRPr>
          </a:p>
          <a:p>
            <a:r>
              <a:rPr lang="zh-TW" altLang="en-US" dirty="0" smtClean="0">
                <a:solidFill>
                  <a:srgbClr val="0000FF"/>
                </a:solidFill>
              </a:rPr>
              <a:t>撤銷公告</a:t>
            </a:r>
            <a:r>
              <a:rPr lang="en-US" altLang="zh-TW" dirty="0" smtClean="0">
                <a:solidFill>
                  <a:srgbClr val="0000FF"/>
                </a:solidFill>
              </a:rPr>
              <a:t>/</a:t>
            </a:r>
            <a:r>
              <a:rPr lang="zh-TW" altLang="en-US" dirty="0" smtClean="0">
                <a:solidFill>
                  <a:srgbClr val="0000FF"/>
                </a:solidFill>
              </a:rPr>
              <a:t>無法決標</a:t>
            </a:r>
            <a:endParaRPr lang="en-US" altLang="zh-TW" dirty="0" smtClean="0">
              <a:solidFill>
                <a:srgbClr val="0000FF"/>
              </a:solidFill>
            </a:endParaRPr>
          </a:p>
          <a:p>
            <a:r>
              <a:rPr lang="zh-TW" altLang="en-US" dirty="0" smtClean="0">
                <a:solidFill>
                  <a:srgbClr val="0000FF"/>
                </a:solidFill>
              </a:rPr>
              <a:t>擔心廠商投標時或簽約時，自行更改估價單之數量或文字？怎麼辦？</a:t>
            </a:r>
            <a:endParaRPr lang="en-US" altLang="zh-TW" dirty="0" smtClean="0">
              <a:solidFill>
                <a:srgbClr val="0000FF"/>
              </a:solidFill>
            </a:endParaRPr>
          </a:p>
          <a:p>
            <a:r>
              <a:rPr lang="zh-TW" altLang="en-US" dirty="0" smtClean="0">
                <a:solidFill>
                  <a:srgbClr val="0000FF"/>
                </a:solidFill>
              </a:rPr>
              <a:t>後續擴充，後續擴充金額怎麼計算</a:t>
            </a:r>
            <a:r>
              <a:rPr lang="en-US" altLang="zh-TW" dirty="0" smtClean="0">
                <a:solidFill>
                  <a:srgbClr val="0000FF"/>
                </a:solidFill>
              </a:rPr>
              <a:t>?1+3</a:t>
            </a:r>
            <a:r>
              <a:rPr lang="zh-TW" altLang="en-US" dirty="0" smtClean="0">
                <a:solidFill>
                  <a:srgbClr val="0000FF"/>
                </a:solidFill>
              </a:rPr>
              <a:t>年可以；</a:t>
            </a:r>
            <a:r>
              <a:rPr lang="en-US" altLang="zh-TW" dirty="0" smtClean="0">
                <a:solidFill>
                  <a:srgbClr val="0000FF"/>
                </a:solidFill>
              </a:rPr>
              <a:t>1+4</a:t>
            </a:r>
            <a:r>
              <a:rPr lang="zh-TW" altLang="en-US" dirty="0" smtClean="0">
                <a:solidFill>
                  <a:srgbClr val="0000FF"/>
                </a:solidFill>
              </a:rPr>
              <a:t>年不可以？怎麼判斷是否以小綁大</a:t>
            </a:r>
            <a:r>
              <a:rPr lang="en-US" altLang="zh-TW" dirty="0" smtClean="0">
                <a:solidFill>
                  <a:srgbClr val="0000FF"/>
                </a:solidFill>
              </a:rPr>
              <a:t>?</a:t>
            </a:r>
          </a:p>
          <a:p>
            <a:r>
              <a:rPr lang="zh-TW" altLang="en-US" dirty="0" smtClean="0">
                <a:solidFill>
                  <a:srgbClr val="0000FF"/>
                </a:solidFill>
              </a:rPr>
              <a:t>評選</a:t>
            </a:r>
            <a:r>
              <a:rPr lang="en-US" altLang="zh-TW" dirty="0" smtClean="0">
                <a:solidFill>
                  <a:srgbClr val="0000FF"/>
                </a:solidFill>
              </a:rPr>
              <a:t>/</a:t>
            </a:r>
            <a:r>
              <a:rPr lang="zh-TW" altLang="en-US" dirty="0" smtClean="0">
                <a:solidFill>
                  <a:srgbClr val="0000FF"/>
                </a:solidFill>
              </a:rPr>
              <a:t>審小組外聘委員組成及出席費</a:t>
            </a:r>
            <a:r>
              <a:rPr lang="en-US" altLang="zh-TW" dirty="0" smtClean="0">
                <a:solidFill>
                  <a:srgbClr val="0000FF"/>
                </a:solidFill>
              </a:rPr>
              <a:t>+</a:t>
            </a:r>
            <a:r>
              <a:rPr lang="zh-TW" altLang="en-US" dirty="0" smtClean="0">
                <a:solidFill>
                  <a:srgbClr val="0000FF"/>
                </a:solidFill>
              </a:rPr>
              <a:t>交通費</a:t>
            </a:r>
            <a:endParaRPr lang="en-US" altLang="zh-TW" dirty="0" smtClean="0">
              <a:solidFill>
                <a:srgbClr val="0000FF"/>
              </a:solidFill>
            </a:endParaRPr>
          </a:p>
          <a:p>
            <a:endParaRPr lang="zh-TW" altLang="en-US" dirty="0" smtClean="0"/>
          </a:p>
        </p:txBody>
      </p:sp>
      <p:sp>
        <p:nvSpPr>
          <p:cNvPr id="4" name="投影片編號版面配置區 3"/>
          <p:cNvSpPr>
            <a:spLocks noGrp="1"/>
          </p:cNvSpPr>
          <p:nvPr>
            <p:ph type="sldNum" sz="quarter" idx="12"/>
          </p:nvPr>
        </p:nvSpPr>
        <p:spPr/>
        <p:txBody>
          <a:bodyPr/>
          <a:lstStyle/>
          <a:p>
            <a:pPr>
              <a:defRPr/>
            </a:pPr>
            <a:fld id="{D4DEE0B1-34E6-49AA-BD1A-4F742EFC95B0}" type="slidenum">
              <a:rPr lang="en-US" altLang="zh-TW" smtClean="0"/>
              <a:pPr>
                <a:defRPr/>
              </a:pPr>
              <a:t>75</a:t>
            </a:fld>
            <a:endParaRPr lang="en-US" altLang="zh-TW"/>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p:txBody>
          <a:bodyPr/>
          <a:lstStyle/>
          <a:p>
            <a:r>
              <a:rPr lang="en-US" altLang="zh-TW" dirty="0" smtClean="0"/>
              <a:t>Q </a:t>
            </a:r>
            <a:r>
              <a:rPr lang="zh-TW" altLang="en-US" dirty="0" smtClean="0"/>
              <a:t>＆</a:t>
            </a:r>
            <a:r>
              <a:rPr lang="en-US" altLang="zh-TW" dirty="0" smtClean="0"/>
              <a:t>A</a:t>
            </a:r>
            <a:endParaRPr lang="zh-TW" altLang="en-US" dirty="0" smtClean="0"/>
          </a:p>
        </p:txBody>
      </p:sp>
      <p:sp>
        <p:nvSpPr>
          <p:cNvPr id="63491" name="內容版面配置區 2"/>
          <p:cNvSpPr>
            <a:spLocks noGrp="1"/>
          </p:cNvSpPr>
          <p:nvPr>
            <p:ph idx="1"/>
          </p:nvPr>
        </p:nvSpPr>
        <p:spPr>
          <a:xfrm>
            <a:off x="428596" y="1285860"/>
            <a:ext cx="8229600" cy="4530725"/>
          </a:xfrm>
        </p:spPr>
        <p:txBody>
          <a:bodyPr/>
          <a:lstStyle/>
          <a:p>
            <a:r>
              <a:rPr lang="zh-TW" altLang="en-US" dirty="0" smtClean="0">
                <a:solidFill>
                  <a:srgbClr val="0000FF"/>
                </a:solidFill>
              </a:rPr>
              <a:t>減價收受</a:t>
            </a:r>
            <a:endParaRPr lang="en-US" altLang="zh-TW" dirty="0" smtClean="0">
              <a:solidFill>
                <a:srgbClr val="0000FF"/>
              </a:solidFill>
            </a:endParaRPr>
          </a:p>
          <a:p>
            <a:r>
              <a:rPr lang="zh-TW" altLang="en-US" dirty="0" smtClean="0">
                <a:solidFill>
                  <a:srgbClr val="0000FF"/>
                </a:solidFill>
              </a:rPr>
              <a:t>影印費</a:t>
            </a:r>
            <a:r>
              <a:rPr lang="en-US" altLang="zh-TW" dirty="0" smtClean="0">
                <a:solidFill>
                  <a:srgbClr val="0000FF"/>
                </a:solidFill>
              </a:rPr>
              <a:t>1</a:t>
            </a:r>
            <a:r>
              <a:rPr lang="zh-TW" altLang="en-US" dirty="0" smtClean="0">
                <a:solidFill>
                  <a:srgbClr val="0000FF"/>
                </a:solidFill>
              </a:rPr>
              <a:t>年、水電維修費累積一年預算金額超過</a:t>
            </a:r>
            <a:r>
              <a:rPr lang="en-US" altLang="zh-TW" dirty="0" smtClean="0">
                <a:solidFill>
                  <a:srgbClr val="0000FF"/>
                </a:solidFill>
              </a:rPr>
              <a:t>10</a:t>
            </a:r>
            <a:r>
              <a:rPr lang="zh-TW" altLang="en-US" dirty="0" smtClean="0">
                <a:solidFill>
                  <a:srgbClr val="0000FF"/>
                </a:solidFill>
              </a:rPr>
              <a:t>萬元之採購？</a:t>
            </a:r>
            <a:endParaRPr lang="en-US" altLang="zh-TW" dirty="0" smtClean="0">
              <a:solidFill>
                <a:srgbClr val="0000FF"/>
              </a:solidFill>
            </a:endParaRPr>
          </a:p>
          <a:p>
            <a:r>
              <a:rPr lang="zh-TW" altLang="en-US" dirty="0" smtClean="0">
                <a:solidFill>
                  <a:srgbClr val="0000FF"/>
                </a:solidFill>
              </a:rPr>
              <a:t>再生能源法</a:t>
            </a:r>
            <a:r>
              <a:rPr lang="en-US" altLang="zh-TW" dirty="0" smtClean="0">
                <a:solidFill>
                  <a:srgbClr val="0000FF"/>
                </a:solidFill>
              </a:rPr>
              <a:t>—</a:t>
            </a:r>
            <a:r>
              <a:rPr lang="zh-TW" altLang="en-US" dirty="0" smtClean="0">
                <a:solidFill>
                  <a:srgbClr val="0000FF"/>
                </a:solidFill>
              </a:rPr>
              <a:t>太陽能板</a:t>
            </a:r>
            <a:r>
              <a:rPr lang="en-US" altLang="zh-TW" dirty="0" smtClean="0">
                <a:solidFill>
                  <a:srgbClr val="0000FF"/>
                </a:solidFill>
              </a:rPr>
              <a:t>+</a:t>
            </a:r>
            <a:r>
              <a:rPr lang="zh-TW" altLang="en-US" dirty="0" smtClean="0">
                <a:solidFill>
                  <a:srgbClr val="0000FF"/>
                </a:solidFill>
              </a:rPr>
              <a:t>鐵皮屋</a:t>
            </a:r>
            <a:r>
              <a:rPr lang="en-US" altLang="zh-TW" dirty="0" smtClean="0">
                <a:solidFill>
                  <a:srgbClr val="0000FF"/>
                </a:solidFill>
              </a:rPr>
              <a:t>+</a:t>
            </a:r>
            <a:r>
              <a:rPr lang="zh-TW" altLang="en-US" dirty="0" smtClean="0">
                <a:solidFill>
                  <a:srgbClr val="0000FF"/>
                </a:solidFill>
              </a:rPr>
              <a:t>合法</a:t>
            </a:r>
            <a:r>
              <a:rPr lang="en-US" altLang="zh-TW" dirty="0" smtClean="0">
                <a:solidFill>
                  <a:srgbClr val="0000FF"/>
                </a:solidFill>
              </a:rPr>
              <a:t>?</a:t>
            </a:r>
          </a:p>
          <a:p>
            <a:endParaRPr lang="en-US" altLang="zh-TW" dirty="0" smtClean="0"/>
          </a:p>
          <a:p>
            <a:pPr>
              <a:buFont typeface="Wingdings" pitchFamily="2" charset="2"/>
              <a:buNone/>
            </a:pPr>
            <a:endParaRPr lang="en-US" altLang="zh-TW" dirty="0" smtClean="0"/>
          </a:p>
          <a:p>
            <a:endParaRPr lang="zh-TW" altLang="en-US" dirty="0" smtClean="0"/>
          </a:p>
        </p:txBody>
      </p:sp>
      <p:sp>
        <p:nvSpPr>
          <p:cNvPr id="4" name="投影片編號版面配置區 3"/>
          <p:cNvSpPr>
            <a:spLocks noGrp="1"/>
          </p:cNvSpPr>
          <p:nvPr>
            <p:ph type="sldNum" sz="quarter" idx="12"/>
          </p:nvPr>
        </p:nvSpPr>
        <p:spPr/>
        <p:txBody>
          <a:bodyPr/>
          <a:lstStyle/>
          <a:p>
            <a:pPr>
              <a:defRPr/>
            </a:pPr>
            <a:fld id="{4E309E79-C107-4E7D-BA10-24AED2C12F93}" type="slidenum">
              <a:rPr lang="en-US" altLang="zh-TW" smtClean="0"/>
              <a:pPr>
                <a:defRPr/>
              </a:pPr>
              <a:t>76</a:t>
            </a:fld>
            <a:endParaRPr lang="en-US" altLang="zh-TW"/>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9B9A4900-EFB1-46AA-9AEB-46388766BF7A}" type="slidenum">
              <a:rPr lang="en-US" altLang="zh-TW"/>
              <a:pPr>
                <a:defRPr/>
              </a:pPr>
              <a:t>77</a:t>
            </a:fld>
            <a:endParaRPr lang="en-US" altLang="zh-TW"/>
          </a:p>
        </p:txBody>
      </p:sp>
      <p:sp>
        <p:nvSpPr>
          <p:cNvPr id="25603" name="Rectangle 2"/>
          <p:cNvSpPr>
            <a:spLocks noGrp="1" noChangeArrowheads="1"/>
          </p:cNvSpPr>
          <p:nvPr>
            <p:ph type="title"/>
          </p:nvPr>
        </p:nvSpPr>
        <p:spPr>
          <a:xfrm>
            <a:off x="468313" y="260350"/>
            <a:ext cx="8229600" cy="606425"/>
          </a:xfrm>
        </p:spPr>
        <p:txBody>
          <a:bodyPr/>
          <a:lstStyle/>
          <a:p>
            <a:pPr algn="ctr" eaLnBrk="1" hangingPunct="1"/>
            <a:r>
              <a:rPr lang="zh-TW" altLang="en-US" sz="3200" b="1" smtClean="0">
                <a:solidFill>
                  <a:srgbClr val="FF0000"/>
                </a:solidFill>
                <a:ea typeface="標楷體" pitchFamily="65" charset="-120"/>
              </a:rPr>
              <a:t>結語</a:t>
            </a:r>
          </a:p>
        </p:txBody>
      </p:sp>
      <p:sp>
        <p:nvSpPr>
          <p:cNvPr id="23556" name="Rectangle 3"/>
          <p:cNvSpPr>
            <a:spLocks noGrp="1" noChangeArrowheads="1"/>
          </p:cNvSpPr>
          <p:nvPr>
            <p:ph type="body" idx="1"/>
          </p:nvPr>
        </p:nvSpPr>
        <p:spPr>
          <a:xfrm>
            <a:off x="857224" y="785794"/>
            <a:ext cx="7620000" cy="5500726"/>
          </a:xfrm>
        </p:spPr>
        <p:txBody>
          <a:bodyPr/>
          <a:lstStyle/>
          <a:p>
            <a:r>
              <a:rPr lang="zh-TW" altLang="en-US" sz="2800" dirty="0" smtClean="0">
                <a:latin typeface="標楷體" pitchFamily="65" charset="-120"/>
                <a:ea typeface="標楷體" pitchFamily="65" charset="-120"/>
              </a:rPr>
              <a:t>参加政府採購專業人員訓練並</a:t>
            </a:r>
            <a:r>
              <a:rPr lang="zh-TW" altLang="en-US" sz="2800" b="1" dirty="0" smtClean="0">
                <a:solidFill>
                  <a:srgbClr val="800000"/>
                </a:solidFill>
                <a:latin typeface="標楷體" pitchFamily="65" charset="-120"/>
                <a:ea typeface="標楷體" pitchFamily="65" charset="-120"/>
              </a:rPr>
              <a:t>取得證照</a:t>
            </a:r>
            <a:endParaRPr lang="en-US" altLang="zh-TW" sz="2800" b="1" dirty="0" smtClean="0">
              <a:solidFill>
                <a:srgbClr val="800000"/>
              </a:solidFill>
              <a:latin typeface="標楷體" pitchFamily="65" charset="-120"/>
              <a:ea typeface="標楷體" pitchFamily="65" charset="-120"/>
            </a:endParaRPr>
          </a:p>
          <a:p>
            <a:r>
              <a:rPr lang="zh-TW" altLang="en-US" sz="2800" dirty="0" smtClean="0">
                <a:latin typeface="標楷體" pitchFamily="65" charset="-120"/>
                <a:ea typeface="標楷體" pitchFamily="65" charset="-120"/>
              </a:rPr>
              <a:t>依法行政；過程中並應遵守</a:t>
            </a:r>
            <a:r>
              <a:rPr lang="zh-TW" altLang="en-US" sz="2800" b="1" dirty="0" smtClean="0">
                <a:solidFill>
                  <a:srgbClr val="800000"/>
                </a:solidFill>
                <a:latin typeface="標楷體" pitchFamily="65" charset="-120"/>
                <a:ea typeface="標楷體" pitchFamily="65" charset="-120"/>
              </a:rPr>
              <a:t>程序</a:t>
            </a:r>
            <a:r>
              <a:rPr lang="zh-TW" altLang="en-US" sz="2800" dirty="0" smtClean="0">
                <a:latin typeface="標楷體" pitchFamily="65" charset="-120"/>
                <a:ea typeface="標楷體" pitchFamily="65" charset="-120"/>
              </a:rPr>
              <a:t>正當</a:t>
            </a:r>
          </a:p>
          <a:p>
            <a:r>
              <a:rPr lang="zh-TW" altLang="en-US" sz="2800" dirty="0" smtClean="0">
                <a:latin typeface="標楷體" pitchFamily="65" charset="-120"/>
                <a:ea typeface="標楷體" pitchFamily="65" charset="-120"/>
              </a:rPr>
              <a:t>於招標文件訂明遊戲規則，任何決定必須公平合理，可</a:t>
            </a:r>
            <a:r>
              <a:rPr lang="zh-TW" altLang="en-US" sz="2800" b="1" dirty="0" smtClean="0">
                <a:solidFill>
                  <a:srgbClr val="800000"/>
                </a:solidFill>
                <a:latin typeface="標楷體" pitchFamily="65" charset="-120"/>
                <a:ea typeface="標楷體" pitchFamily="65" charset="-120"/>
              </a:rPr>
              <a:t>接受公評</a:t>
            </a:r>
            <a:endParaRPr lang="en-US" altLang="zh-TW" sz="2800" b="1" dirty="0" smtClean="0">
              <a:solidFill>
                <a:srgbClr val="800000"/>
              </a:solidFill>
              <a:latin typeface="標楷體" pitchFamily="65" charset="-120"/>
              <a:ea typeface="標楷體" pitchFamily="65" charset="-120"/>
            </a:endParaRPr>
          </a:p>
          <a:p>
            <a:r>
              <a:rPr lang="zh-TW" altLang="en-US" sz="2800" dirty="0" smtClean="0">
                <a:latin typeface="標楷體" pitchFamily="65" charset="-120"/>
                <a:ea typeface="標楷體" pitchFamily="65" charset="-120"/>
              </a:rPr>
              <a:t>留下完整的</a:t>
            </a:r>
            <a:r>
              <a:rPr lang="zh-TW" altLang="en-US" sz="2800" b="1" dirty="0" smtClean="0">
                <a:solidFill>
                  <a:srgbClr val="800000"/>
                </a:solidFill>
                <a:latin typeface="標楷體" pitchFamily="65" charset="-120"/>
                <a:ea typeface="標楷體" pitchFamily="65" charset="-120"/>
              </a:rPr>
              <a:t>紀錄</a:t>
            </a:r>
            <a:r>
              <a:rPr lang="zh-TW" altLang="en-US" sz="2800" dirty="0" smtClean="0">
                <a:latin typeface="標楷體" pitchFamily="65" charset="-120"/>
                <a:ea typeface="標楷體" pitchFamily="65" charset="-120"/>
              </a:rPr>
              <a:t>，隨時保護自己</a:t>
            </a:r>
          </a:p>
          <a:p>
            <a:r>
              <a:rPr lang="zh-TW" altLang="en-US" sz="2800" dirty="0" smtClean="0">
                <a:latin typeface="標楷體" pitchFamily="65" charset="-120"/>
                <a:ea typeface="標楷體" pitchFamily="65" charset="-120"/>
              </a:rPr>
              <a:t>以經驗累積實力，總務工作是法制化的業務，</a:t>
            </a:r>
            <a:r>
              <a:rPr lang="zh-TW" altLang="en-US" sz="2800" b="1" dirty="0" smtClean="0">
                <a:solidFill>
                  <a:srgbClr val="800000"/>
                </a:solidFill>
                <a:latin typeface="標楷體" pitchFamily="65" charset="-120"/>
                <a:ea typeface="標楷體" pitchFamily="65" charset="-120"/>
              </a:rPr>
              <a:t>依法辦理</a:t>
            </a:r>
            <a:r>
              <a:rPr lang="zh-TW" altLang="en-US" sz="2800" dirty="0" smtClean="0">
                <a:latin typeface="標楷體" pitchFamily="65" charset="-120"/>
                <a:ea typeface="標楷體" pitchFamily="65" charset="-120"/>
              </a:rPr>
              <a:t>，較難出錯</a:t>
            </a:r>
            <a:r>
              <a:rPr lang="en-US" altLang="zh-TW" sz="2800" dirty="0" smtClean="0">
                <a:latin typeface="標楷體" pitchFamily="65" charset="-120"/>
                <a:ea typeface="標楷體" pitchFamily="65" charset="-120"/>
              </a:rPr>
              <a:t>!</a:t>
            </a:r>
          </a:p>
          <a:p>
            <a:r>
              <a:rPr lang="zh-TW" altLang="en-US" sz="2800" b="1" dirty="0" smtClean="0">
                <a:solidFill>
                  <a:srgbClr val="800000"/>
                </a:solidFill>
                <a:latin typeface="標楷體" pitchFamily="65" charset="-120"/>
                <a:ea typeface="標楷體" pitchFamily="65" charset="-120"/>
              </a:rPr>
              <a:t>多問多想</a:t>
            </a:r>
            <a:r>
              <a:rPr lang="zh-TW" altLang="en-US" sz="2800" dirty="0" smtClean="0">
                <a:latin typeface="標楷體" pitchFamily="65" charset="-120"/>
                <a:ea typeface="標楷體" pitchFamily="65" charset="-120"/>
              </a:rPr>
              <a:t>，減少錯誤發生；</a:t>
            </a:r>
            <a:r>
              <a:rPr lang="zh-TW" altLang="en-US" sz="2800" b="1" dirty="0" smtClean="0">
                <a:solidFill>
                  <a:srgbClr val="800000"/>
                </a:solidFill>
                <a:latin typeface="標楷體" pitchFamily="65" charset="-120"/>
                <a:ea typeface="標楷體" pitchFamily="65" charset="-120"/>
              </a:rPr>
              <a:t>有錯就改</a:t>
            </a:r>
            <a:r>
              <a:rPr lang="zh-TW" altLang="en-US" sz="2800" dirty="0" smtClean="0">
                <a:latin typeface="標楷體" pitchFamily="65" charset="-120"/>
                <a:ea typeface="標楷體" pitchFamily="65" charset="-120"/>
              </a:rPr>
              <a:t>，避免一錯再錯</a:t>
            </a:r>
            <a:endParaRPr lang="en-US" altLang="zh-TW" sz="2800" dirty="0" smtClean="0">
              <a:latin typeface="標楷體" pitchFamily="65" charset="-120"/>
              <a:ea typeface="標楷體" pitchFamily="65" charset="-120"/>
            </a:endParaRPr>
          </a:p>
          <a:p>
            <a:r>
              <a:rPr lang="zh-TW" altLang="en-US" sz="2800" dirty="0" smtClean="0">
                <a:solidFill>
                  <a:srgbClr val="0000FF"/>
                </a:solidFill>
                <a:latin typeface="標楷體" pitchFamily="65" charset="-120"/>
                <a:ea typeface="標楷體" pitchFamily="65" charset="-120"/>
              </a:rPr>
              <a:t>採購現場遇到困難，趕快</a:t>
            </a:r>
            <a:r>
              <a:rPr lang="en-US" altLang="zh-TW" sz="2800" dirty="0" smtClean="0">
                <a:solidFill>
                  <a:srgbClr val="0000FF"/>
                </a:solidFill>
                <a:latin typeface="標楷體" pitchFamily="65" charset="-120"/>
                <a:ea typeface="標楷體" pitchFamily="65" charset="-120"/>
              </a:rPr>
              <a:t>call out</a:t>
            </a:r>
            <a:r>
              <a:rPr lang="zh-TW" altLang="en-US" sz="2800" dirty="0" smtClean="0">
                <a:solidFill>
                  <a:srgbClr val="0000FF"/>
                </a:solidFill>
                <a:latin typeface="標楷體" pitchFamily="65" charset="-120"/>
                <a:ea typeface="標楷體" pitchFamily="65" charset="-120"/>
              </a:rPr>
              <a:t>  給</a:t>
            </a:r>
            <a:endParaRPr lang="en-US" altLang="zh-TW" sz="2800" dirty="0" smtClean="0">
              <a:solidFill>
                <a:srgbClr val="0000FF"/>
              </a:solidFill>
              <a:latin typeface="標楷體" pitchFamily="65" charset="-120"/>
              <a:ea typeface="標楷體" pitchFamily="65" charset="-120"/>
            </a:endParaRPr>
          </a:p>
          <a:p>
            <a:pPr>
              <a:buNone/>
            </a:pPr>
            <a:r>
              <a:rPr lang="zh-TW" altLang="en-US" sz="2800" smtClean="0">
                <a:solidFill>
                  <a:srgbClr val="0000FF"/>
                </a:solidFill>
                <a:latin typeface="標楷體" pitchFamily="65" charset="-120"/>
                <a:ea typeface="標楷體" pitchFamily="65" charset="-120"/>
              </a:rPr>
              <a:t>  本市教育局</a:t>
            </a:r>
            <a:r>
              <a:rPr lang="zh-TW" altLang="en-US" sz="2800" dirty="0" smtClean="0">
                <a:solidFill>
                  <a:srgbClr val="0000FF"/>
                </a:solidFill>
                <a:latin typeface="標楷體" pitchFamily="65" charset="-120"/>
                <a:ea typeface="標楷體" pitchFamily="65" charset="-120"/>
              </a:rPr>
              <a:t>總務諮詢輔導員或採購專家</a:t>
            </a:r>
            <a:endParaRPr lang="en-US" altLang="zh-TW" sz="2800" b="1" dirty="0" smtClean="0">
              <a:latin typeface="標楷體" pitchFamily="65" charset="-120"/>
              <a:ea typeface="標楷體" pitchFamily="65" charset="-120"/>
            </a:endParaRPr>
          </a:p>
          <a:p>
            <a:pPr lvl="1" eaLnBrk="1" hangingPunct="1">
              <a:lnSpc>
                <a:spcPct val="120000"/>
              </a:lnSpc>
              <a:buFont typeface="Wingdings" pitchFamily="2" charset="2"/>
              <a:buChar char="Ø"/>
            </a:pPr>
            <a:endParaRPr lang="en-US" altLang="zh-TW" sz="2000" b="1" dirty="0" smtClean="0">
              <a:ea typeface="標楷體" pitchFamily="65" charset="-120"/>
            </a:endParaRPr>
          </a:p>
          <a:p>
            <a:pPr eaLnBrk="1" hangingPunct="1">
              <a:lnSpc>
                <a:spcPct val="120000"/>
              </a:lnSpc>
            </a:pPr>
            <a:endParaRPr lang="zh-TW" altLang="en-US" sz="2800" b="1" dirty="0" smtClean="0">
              <a:solidFill>
                <a:srgbClr val="FF0000"/>
              </a:solidFill>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slide(fromBottom)">
                                      <p:cBhvr>
                                        <p:cTn id="7" dur="1000"/>
                                        <p:tgtEl>
                                          <p:spTgt spid="23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556">
                                            <p:txEl>
                                              <p:pRg st="1" end="1"/>
                                            </p:txEl>
                                          </p:spTgt>
                                        </p:tgtEl>
                                        <p:attrNameLst>
                                          <p:attrName>style.visibility</p:attrName>
                                        </p:attrNameLst>
                                      </p:cBhvr>
                                      <p:to>
                                        <p:strVal val="visible"/>
                                      </p:to>
                                    </p:set>
                                    <p:animEffect transition="in" filter="slide(fromBottom)">
                                      <p:cBhvr>
                                        <p:cTn id="12" dur="1000"/>
                                        <p:tgtEl>
                                          <p:spTgt spid="235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556">
                                            <p:txEl>
                                              <p:pRg st="2" end="2"/>
                                            </p:txEl>
                                          </p:spTgt>
                                        </p:tgtEl>
                                        <p:attrNameLst>
                                          <p:attrName>style.visibility</p:attrName>
                                        </p:attrNameLst>
                                      </p:cBhvr>
                                      <p:to>
                                        <p:strVal val="visible"/>
                                      </p:to>
                                    </p:set>
                                    <p:animEffect transition="in" filter="slide(fromBottom)">
                                      <p:cBhvr>
                                        <p:cTn id="17" dur="1000"/>
                                        <p:tgtEl>
                                          <p:spTgt spid="235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3556">
                                            <p:txEl>
                                              <p:pRg st="3" end="3"/>
                                            </p:txEl>
                                          </p:spTgt>
                                        </p:tgtEl>
                                        <p:attrNameLst>
                                          <p:attrName>style.visibility</p:attrName>
                                        </p:attrNameLst>
                                      </p:cBhvr>
                                      <p:to>
                                        <p:strVal val="visible"/>
                                      </p:to>
                                    </p:set>
                                    <p:animEffect transition="in" filter="slide(fromBottom)">
                                      <p:cBhvr>
                                        <p:cTn id="22" dur="1000"/>
                                        <p:tgtEl>
                                          <p:spTgt spid="235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3556">
                                            <p:txEl>
                                              <p:pRg st="4" end="4"/>
                                            </p:txEl>
                                          </p:spTgt>
                                        </p:tgtEl>
                                        <p:attrNameLst>
                                          <p:attrName>style.visibility</p:attrName>
                                        </p:attrNameLst>
                                      </p:cBhvr>
                                      <p:to>
                                        <p:strVal val="visible"/>
                                      </p:to>
                                    </p:set>
                                    <p:animEffect transition="in" filter="slide(fromBottom)">
                                      <p:cBhvr>
                                        <p:cTn id="27" dur="1000"/>
                                        <p:tgtEl>
                                          <p:spTgt spid="2355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3556">
                                            <p:txEl>
                                              <p:pRg st="5" end="5"/>
                                            </p:txEl>
                                          </p:spTgt>
                                        </p:tgtEl>
                                        <p:attrNameLst>
                                          <p:attrName>style.visibility</p:attrName>
                                        </p:attrNameLst>
                                      </p:cBhvr>
                                      <p:to>
                                        <p:strVal val="visible"/>
                                      </p:to>
                                    </p:set>
                                    <p:animEffect transition="in" filter="slide(fromBottom)">
                                      <p:cBhvr>
                                        <p:cTn id="32" dur="1000"/>
                                        <p:tgtEl>
                                          <p:spTgt spid="2355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3556">
                                            <p:txEl>
                                              <p:pRg st="6" end="6"/>
                                            </p:txEl>
                                          </p:spTgt>
                                        </p:tgtEl>
                                        <p:attrNameLst>
                                          <p:attrName>style.visibility</p:attrName>
                                        </p:attrNameLst>
                                      </p:cBhvr>
                                      <p:to>
                                        <p:strVal val="visible"/>
                                      </p:to>
                                    </p:set>
                                    <p:animEffect transition="in" filter="slide(fromBottom)">
                                      <p:cBhvr>
                                        <p:cTn id="37" dur="1000"/>
                                        <p:tgtEl>
                                          <p:spTgt spid="2355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3556">
                                            <p:txEl>
                                              <p:pRg st="7" end="7"/>
                                            </p:txEl>
                                          </p:spTgt>
                                        </p:tgtEl>
                                        <p:attrNameLst>
                                          <p:attrName>style.visibility</p:attrName>
                                        </p:attrNameLst>
                                      </p:cBhvr>
                                      <p:to>
                                        <p:strVal val="visible"/>
                                      </p:to>
                                    </p:set>
                                    <p:animEffect transition="in" filter="slide(fromBottom)">
                                      <p:cBhvr>
                                        <p:cTn id="42" dur="1000"/>
                                        <p:tgtEl>
                                          <p:spTgt spid="235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571472" y="357165"/>
            <a:ext cx="8229600" cy="1143000"/>
          </a:xfrm>
          <a:prstGeom prst="rect">
            <a:avLst/>
          </a:prstGeom>
          <a:noFill/>
          <a:ln>
            <a:noFill/>
          </a:ln>
        </p:spPr>
        <p:txBody>
          <a:bodyPr lIns="0" tIns="45700" rIns="0" bIns="0" anchor="b" anchorCtr="0">
            <a:noAutofit/>
          </a:bodyPr>
          <a:lstStyle/>
          <a:p>
            <a:pPr marL="0" marR="0" lvl="0" indent="0" algn="l" rtl="0">
              <a:spcBef>
                <a:spcPts val="0"/>
              </a:spcBef>
              <a:spcAft>
                <a:spcPts val="0"/>
              </a:spcAft>
              <a:buSzPct val="25000"/>
              <a:buNone/>
            </a:pPr>
            <a:r>
              <a:rPr lang="zh-TW" sz="5000" b="0" i="0" u="none" strike="noStrike" cap="none" dirty="0">
                <a:solidFill>
                  <a:srgbClr val="FF00FF"/>
                </a:solidFill>
                <a:latin typeface="Arial"/>
                <a:ea typeface="Arial"/>
                <a:cs typeface="Arial"/>
                <a:sym typeface="Arial"/>
              </a:rPr>
              <a:t>寫在最後</a:t>
            </a:r>
          </a:p>
        </p:txBody>
      </p:sp>
      <p:sp>
        <p:nvSpPr>
          <p:cNvPr id="308" name="Shape 308"/>
          <p:cNvSpPr txBox="1">
            <a:spLocks noGrp="1"/>
          </p:cNvSpPr>
          <p:nvPr>
            <p:ph type="body" idx="1"/>
          </p:nvPr>
        </p:nvSpPr>
        <p:spPr>
          <a:xfrm>
            <a:off x="428595" y="1571612"/>
            <a:ext cx="8229600" cy="4929222"/>
          </a:xfrm>
          <a:prstGeom prst="rect">
            <a:avLst/>
          </a:prstGeom>
          <a:noFill/>
          <a:ln>
            <a:noFill/>
          </a:ln>
        </p:spPr>
        <p:txBody>
          <a:bodyPr lIns="91425" tIns="45700" rIns="91425" bIns="45700" anchor="t" anchorCtr="0">
            <a:noAutofit/>
          </a:bodyPr>
          <a:lstStyle/>
          <a:p>
            <a:pPr marL="273050" marR="0" lvl="0" indent="-273050" algn="l" rtl="0">
              <a:spcBef>
                <a:spcPts val="0"/>
              </a:spcBef>
              <a:spcAft>
                <a:spcPts val="0"/>
              </a:spcAft>
              <a:buClr>
                <a:srgbClr val="0BD0D9"/>
              </a:buClr>
              <a:buSzPct val="95000"/>
              <a:buFont typeface="Noto Sans Symbols"/>
              <a:buChar char="●"/>
            </a:pPr>
            <a:r>
              <a:rPr lang="zh-TW" sz="2400" b="0" i="0" u="none" strike="noStrike" cap="none">
                <a:solidFill>
                  <a:schemeClr val="dk1"/>
                </a:solidFill>
                <a:latin typeface="Arial"/>
                <a:ea typeface="Arial"/>
                <a:cs typeface="Arial"/>
                <a:sym typeface="Arial"/>
              </a:rPr>
              <a:t>補助決定於計畫，寫計畫有的學校是幼兒園老師寫的，有的是總務人員寫；但申請下來補助採購業務執行仍然是總務人員不可避免之事!</a:t>
            </a:r>
          </a:p>
          <a:p>
            <a:pPr marL="273050" marR="0" lvl="0" indent="-273050" algn="l" rtl="0">
              <a:spcBef>
                <a:spcPts val="480"/>
              </a:spcBef>
              <a:spcAft>
                <a:spcPts val="0"/>
              </a:spcAft>
              <a:buClr>
                <a:srgbClr val="0BD0D9"/>
              </a:buClr>
              <a:buSzPct val="95000"/>
              <a:buFont typeface="Noto Sans Symbols"/>
              <a:buChar char="●"/>
            </a:pPr>
            <a:r>
              <a:rPr lang="zh-TW" sz="2400" b="0" i="0" u="none" strike="noStrike" cap="none">
                <a:solidFill>
                  <a:srgbClr val="0000CC"/>
                </a:solidFill>
                <a:latin typeface="Arial"/>
                <a:ea typeface="Arial"/>
                <a:cs typeface="Arial"/>
                <a:sym typeface="Arial"/>
              </a:rPr>
              <a:t>因此，送出計畫就需有全部核准補助之心理準備，如何採購---就需存在採購人員的心中，才不會慌亂。</a:t>
            </a:r>
          </a:p>
          <a:p>
            <a:pPr marL="273050" marR="0" lvl="0" indent="-273050" algn="l" rtl="0">
              <a:spcBef>
                <a:spcPts val="480"/>
              </a:spcBef>
              <a:spcAft>
                <a:spcPts val="0"/>
              </a:spcAft>
              <a:buClr>
                <a:srgbClr val="0BD0D9"/>
              </a:buClr>
              <a:buSzPct val="95000"/>
              <a:buFont typeface="Noto Sans Symbols"/>
              <a:buChar char="●"/>
            </a:pPr>
            <a:r>
              <a:rPr lang="zh-TW" sz="2400" b="0" i="0" u="none" strike="noStrike" cap="none">
                <a:solidFill>
                  <a:schemeClr val="dk1"/>
                </a:solidFill>
                <a:latin typeface="Arial"/>
                <a:ea typeface="Arial"/>
                <a:cs typeface="Arial"/>
                <a:sym typeface="Arial"/>
              </a:rPr>
              <a:t>執行時不用怕，方法是長在嘴上，多詢問鄰近學校總務同仁，或他校範例参考。</a:t>
            </a:r>
          </a:p>
          <a:p>
            <a:pPr marL="273050" marR="0" lvl="0" indent="-273050" algn="l" rtl="0">
              <a:spcBef>
                <a:spcPts val="480"/>
              </a:spcBef>
              <a:spcAft>
                <a:spcPts val="0"/>
              </a:spcAft>
              <a:buClr>
                <a:srgbClr val="0BD0D9"/>
              </a:buClr>
              <a:buSzPct val="95000"/>
              <a:buFont typeface="Noto Sans Symbols"/>
              <a:buChar char="●"/>
            </a:pPr>
            <a:r>
              <a:rPr lang="zh-TW" sz="2400" b="0" i="0" u="none" strike="noStrike" cap="none">
                <a:solidFill>
                  <a:srgbClr val="0000CC"/>
                </a:solidFill>
                <a:latin typeface="Arial"/>
                <a:ea typeface="Arial"/>
                <a:cs typeface="Arial"/>
                <a:sym typeface="Arial"/>
              </a:rPr>
              <a:t>引用別人的計畫或招標方式，也要確認是否合乎法令及各校採購人員專業判斷，不要一味引用照抄，結果該改的沒改，不該改的卻畫蛇添足…</a:t>
            </a:r>
          </a:p>
          <a:p>
            <a:pPr marL="273050" marR="0" lvl="0" indent="-273050" algn="l" rtl="0">
              <a:spcBef>
                <a:spcPts val="560"/>
              </a:spcBef>
              <a:spcAft>
                <a:spcPts val="0"/>
              </a:spcAft>
              <a:buClr>
                <a:srgbClr val="0BD0D9"/>
              </a:buClr>
              <a:buSzPct val="95000"/>
              <a:buFont typeface="Noto Sans Symbols"/>
              <a:buChar char="●"/>
            </a:pPr>
            <a:r>
              <a:rPr lang="zh-TW" sz="2800" b="0" i="0" u="none" strike="noStrike" cap="none">
                <a:solidFill>
                  <a:srgbClr val="FF0000"/>
                </a:solidFill>
                <a:latin typeface="Arial"/>
                <a:ea typeface="Arial"/>
                <a:cs typeface="Arial"/>
                <a:sym typeface="Arial"/>
              </a:rPr>
              <a:t>教育局總務諮詢輔導團是大家的堅強後盾……</a:t>
            </a:r>
          </a:p>
          <a:p>
            <a:pPr marL="273050" marR="0" lvl="0" indent="-273050" algn="l" rtl="0">
              <a:spcBef>
                <a:spcPts val="520"/>
              </a:spcBef>
              <a:spcAft>
                <a:spcPts val="0"/>
              </a:spcAft>
              <a:buClr>
                <a:srgbClr val="0BD0D9"/>
              </a:buClr>
              <a:buSzPct val="95000"/>
              <a:buFont typeface="Noto Sans Symbols"/>
              <a:buNone/>
            </a:pPr>
            <a:endParaRPr sz="2600" b="0" i="0" u="none" strike="noStrike" cap="none">
              <a:solidFill>
                <a:schemeClr val="dk1"/>
              </a:solidFill>
              <a:latin typeface="Constantia"/>
              <a:ea typeface="Constantia"/>
              <a:cs typeface="Constantia"/>
              <a:sym typeface="Constanti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idx="12"/>
          </p:nvPr>
        </p:nvSpPr>
        <p:spPr/>
        <p:txBody>
          <a:bodyPr/>
          <a:lstStyle/>
          <a:p>
            <a:pPr lvl="0"/>
            <a:fld id="{015D6A40-4B57-4E3B-A5AA-BB60A6AF5724}" type="slidenum">
              <a:rPr lang="en-US" altLang="zh-TW" noProof="0" smtClean="0">
                <a:sym typeface="Arial"/>
              </a:rPr>
              <a:pPr lvl="0"/>
              <a:t>79</a:t>
            </a:fld>
            <a:endParaRPr lang="en-US" altLang="zh-TW" noProof="0">
              <a:sym typeface="Arial"/>
            </a:endParaRPr>
          </a:p>
        </p:txBody>
      </p:sp>
      <p:sp>
        <p:nvSpPr>
          <p:cNvPr id="101379" name="Rectangle 2"/>
          <p:cNvSpPr>
            <a:spLocks noGrp="1" noChangeArrowheads="1"/>
          </p:cNvSpPr>
          <p:nvPr>
            <p:ph type="title" idx="4294967295"/>
          </p:nvPr>
        </p:nvSpPr>
        <p:spPr>
          <a:xfrm>
            <a:off x="1344168" y="5280025"/>
            <a:ext cx="3786188" cy="1143000"/>
          </a:xfrm>
        </p:spPr>
        <p:txBody>
          <a:bodyPr/>
          <a:lstStyle/>
          <a:p>
            <a:pPr eaLnBrk="1" hangingPunct="1"/>
            <a:r>
              <a:rPr lang="zh-TW" altLang="en-US" sz="6000" b="1" dirty="0" smtClean="0">
                <a:solidFill>
                  <a:srgbClr val="FF6600"/>
                </a:solidFill>
                <a:ea typeface="華康粗圓體" pitchFamily="49" charset="-120"/>
              </a:rPr>
              <a:t>  敬請指教</a:t>
            </a:r>
            <a:r>
              <a:rPr lang="zh-TW" altLang="en-US" sz="6000" b="1" dirty="0" smtClean="0">
                <a:ea typeface="華康粗圓體" pitchFamily="49" charset="-120"/>
              </a:rPr>
              <a:t/>
            </a:r>
            <a:br>
              <a:rPr lang="zh-TW" altLang="en-US" sz="6000" b="1" dirty="0" smtClean="0">
                <a:ea typeface="華康粗圓體" pitchFamily="49" charset="-120"/>
              </a:rPr>
            </a:br>
            <a:r>
              <a:rPr lang="zh-TW" altLang="en-US" sz="6000" b="1" dirty="0" smtClean="0">
                <a:ea typeface="華康粗圓體" pitchFamily="49" charset="-120"/>
              </a:rPr>
              <a:t/>
            </a:r>
            <a:br>
              <a:rPr lang="zh-TW" altLang="en-US" sz="6000" b="1" dirty="0" smtClean="0">
                <a:ea typeface="華康粗圓體" pitchFamily="49" charset="-120"/>
              </a:rPr>
            </a:br>
            <a:endParaRPr lang="en-US" altLang="zh-TW" sz="2400" b="1" dirty="0" smtClean="0">
              <a:ea typeface="華康粗圓體" pitchFamily="49" charset="-120"/>
            </a:endParaRPr>
          </a:p>
        </p:txBody>
      </p:sp>
      <p:pic>
        <p:nvPicPr>
          <p:cNvPr id="101380" name="Picture 3" descr="PE02546_"/>
          <p:cNvPicPr>
            <a:picLocks noGrp="1" noChangeAspect="1" noChangeArrowheads="1"/>
          </p:cNvPicPr>
          <p:nvPr>
            <p:ph type="body" idx="4294967295"/>
          </p:nvPr>
        </p:nvPicPr>
        <p:blipFill>
          <a:blip r:embed="rId2" cstate="print"/>
          <a:srcRect/>
          <a:stretch>
            <a:fillRect/>
          </a:stretch>
        </p:blipFill>
        <p:spPr>
          <a:xfrm>
            <a:off x="5300663" y="1628775"/>
            <a:ext cx="3843337" cy="3651250"/>
          </a:xfrm>
          <a:noFill/>
        </p:spPr>
      </p:pic>
      <p:sp>
        <p:nvSpPr>
          <p:cNvPr id="5" name="矩形 4"/>
          <p:cNvSpPr/>
          <p:nvPr/>
        </p:nvSpPr>
        <p:spPr>
          <a:xfrm>
            <a:off x="500034" y="285728"/>
            <a:ext cx="4929222" cy="32624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dirty="0" smtClean="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0" cap="none" spc="0" normalizeH="0" baseline="0" noProof="0" dirty="0" smtClean="0">
                <a:ln>
                  <a:noFill/>
                </a:ln>
                <a:solidFill>
                  <a:srgbClr val="FF00FF"/>
                </a:solidFill>
                <a:effectLst/>
                <a:uLnTx/>
                <a:uFillTx/>
                <a:latin typeface="Arial"/>
                <a:cs typeface="Arial"/>
                <a:sym typeface="Arial"/>
              </a:rPr>
              <a:t>最後：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400" b="0" i="0" u="none" strike="noStrike" kern="0" cap="none" spc="0" normalizeH="0" baseline="0" noProof="0" dirty="0" smtClean="0">
                <a:ln>
                  <a:noFill/>
                </a:ln>
                <a:solidFill>
                  <a:srgbClr val="000000"/>
                </a:solidFill>
                <a:effectLst/>
                <a:uLnTx/>
                <a:uFillTx/>
                <a:latin typeface="Arial"/>
                <a:cs typeface="Arial"/>
                <a:sym typeface="Arial"/>
              </a:rPr>
              <a:t>•</a:t>
            </a:r>
            <a:r>
              <a:rPr kumimoji="0" lang="zh-TW" altLang="en-US" sz="4800" b="1" i="0" u="none" strike="noStrike" kern="0" cap="none" spc="0" normalizeH="0" baseline="0" noProof="0" dirty="0" smtClean="0">
                <a:ln>
                  <a:noFill/>
                </a:ln>
                <a:solidFill>
                  <a:srgbClr val="0000FF"/>
                </a:solidFill>
                <a:effectLst/>
                <a:uLnTx/>
                <a:uFillTx/>
                <a:latin typeface="Arial"/>
                <a:ea typeface="文鼎粗隸" pitchFamily="49" charset="-120"/>
                <a:cs typeface="Arial"/>
                <a:sym typeface="Arial"/>
              </a:rPr>
              <a:t>經驗分享非絕對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800" b="0" i="0" u="none" strike="noStrike" kern="0" cap="none" spc="0" normalizeH="0" baseline="0" noProof="0" dirty="0" smtClean="0">
                <a:ln>
                  <a:noFill/>
                </a:ln>
                <a:solidFill>
                  <a:srgbClr val="000000"/>
                </a:solidFill>
                <a:effectLst/>
                <a:uLnTx/>
                <a:uFillTx/>
                <a:latin typeface="Arial"/>
                <a:ea typeface="文鼎粗隸" pitchFamily="49" charset="-120"/>
                <a:cs typeface="Arial"/>
                <a:sym typeface="Arial"/>
              </a:rPr>
              <a:t>•</a:t>
            </a:r>
            <a:r>
              <a:rPr kumimoji="0" lang="zh-TW" altLang="en-US" sz="4800" b="0" i="0" u="none" strike="noStrike" kern="0" cap="none" spc="0" normalizeH="0" baseline="0" noProof="0" dirty="0" smtClean="0">
                <a:ln>
                  <a:noFill/>
                </a:ln>
                <a:solidFill>
                  <a:srgbClr val="CC0000"/>
                </a:solidFill>
                <a:effectLst/>
                <a:uLnTx/>
                <a:uFillTx/>
                <a:latin typeface="Arial"/>
                <a:ea typeface="文鼎粗隸" pitchFamily="49" charset="-120"/>
                <a:cs typeface="Arial"/>
                <a:sym typeface="Arial"/>
              </a:rPr>
              <a:t>僅</a:t>
            </a:r>
            <a:r>
              <a:rPr kumimoji="0" lang="zh-TW" altLang="en-US" sz="4800" b="1" i="0" u="none" strike="noStrike" kern="0" cap="none" spc="0" normalizeH="0" baseline="0" noProof="0" dirty="0" smtClean="0">
                <a:ln>
                  <a:noFill/>
                </a:ln>
                <a:solidFill>
                  <a:srgbClr val="CC0000"/>
                </a:solidFill>
                <a:effectLst/>
                <a:uLnTx/>
                <a:uFillTx/>
                <a:latin typeface="Arial"/>
                <a:ea typeface="文鼎粗隸" pitchFamily="49" charset="-120"/>
                <a:cs typeface="Arial"/>
                <a:sym typeface="Arial"/>
              </a:rPr>
              <a:t>供參考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4400" b="1" i="0" u="none" strike="noStrike" kern="0" cap="none" spc="0" normalizeH="0" baseline="0" noProof="0" dirty="0" smtClean="0">
              <a:ln>
                <a:noFill/>
              </a:ln>
              <a:solidFill>
                <a:srgbClr val="339933"/>
              </a:solidFill>
              <a:effectLst/>
              <a:uLnTx/>
              <a:uFillTx/>
              <a:latin typeface="Arial"/>
              <a:ea typeface="文鼎粗隸" pitchFamily="49" charset="-120"/>
              <a:cs typeface="Arial"/>
              <a:sym typeface="Arial"/>
            </a:endParaRPr>
          </a:p>
        </p:txBody>
      </p:sp>
    </p:spTree>
    <p:extLst>
      <p:ext uri="{BB962C8B-B14F-4D97-AF65-F5344CB8AC3E}">
        <p14:creationId xmlns="" xmlns:p14="http://schemas.microsoft.com/office/powerpoint/2010/main" val="16858533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F64024CE-B7BC-48E2-8715-1BEF05A8DC43}" type="slidenum">
              <a:rPr lang="en-US" altLang="zh-TW"/>
              <a:pPr>
                <a:defRPr/>
              </a:pPr>
              <a:t>8</a:t>
            </a:fld>
            <a:endParaRPr lang="en-US" altLang="zh-TW"/>
          </a:p>
        </p:txBody>
      </p:sp>
      <p:sp>
        <p:nvSpPr>
          <p:cNvPr id="5123" name="Rectangle 2"/>
          <p:cNvSpPr>
            <a:spLocks noGrp="1" noChangeArrowheads="1"/>
          </p:cNvSpPr>
          <p:nvPr>
            <p:ph type="title"/>
          </p:nvPr>
        </p:nvSpPr>
        <p:spPr>
          <a:xfrm>
            <a:off x="457200" y="457962"/>
            <a:ext cx="8229600" cy="1143000"/>
          </a:xfrm>
        </p:spPr>
        <p:txBody>
          <a:bodyPr/>
          <a:lstStyle/>
          <a:p>
            <a:pPr algn="ctr" eaLnBrk="1" hangingPunct="1"/>
            <a:r>
              <a:rPr lang="zh-TW" altLang="en-US" b="1" dirty="0" smtClean="0">
                <a:solidFill>
                  <a:srgbClr val="CC0000"/>
                </a:solidFill>
                <a:latin typeface="標楷體" pitchFamily="65" charset="-120"/>
                <a:ea typeface="標楷體" pitchFamily="65" charset="-120"/>
              </a:rPr>
              <a:t>辦理政府採購之準則</a:t>
            </a:r>
          </a:p>
        </p:txBody>
      </p:sp>
      <p:sp>
        <p:nvSpPr>
          <p:cNvPr id="5124" name="Rectangle 3"/>
          <p:cNvSpPr>
            <a:spLocks noGrp="1" noChangeArrowheads="1"/>
          </p:cNvSpPr>
          <p:nvPr>
            <p:ph type="body" idx="1"/>
          </p:nvPr>
        </p:nvSpPr>
        <p:spPr>
          <a:xfrm>
            <a:off x="457200" y="1600962"/>
            <a:ext cx="7516368" cy="5120513"/>
          </a:xfrm>
          <a:noFill/>
        </p:spPr>
        <p:txBody>
          <a:bodyPr/>
          <a:lstStyle/>
          <a:p>
            <a:pPr marL="911225" lvl="1" indent="-457200" eaLnBrk="1" hangingPunct="1">
              <a:spcBef>
                <a:spcPts val="600"/>
              </a:spcBef>
              <a:buSzPct val="90000"/>
              <a:buFont typeface="Wingdings" pitchFamily="2" charset="2"/>
              <a:buChar char="n"/>
            </a:pPr>
            <a:r>
              <a:rPr lang="zh-TW" altLang="en-US" sz="2800" b="1" dirty="0" smtClean="0">
                <a:solidFill>
                  <a:srgbClr val="990033"/>
                </a:solidFill>
                <a:latin typeface="標楷體" pitchFamily="65" charset="-120"/>
                <a:ea typeface="標楷體" pitchFamily="65" charset="-120"/>
              </a:rPr>
              <a:t>達成採購目標</a:t>
            </a:r>
          </a:p>
          <a:p>
            <a:pPr marL="911225" lvl="1" indent="-457200" eaLnBrk="1" hangingPunct="1">
              <a:spcBef>
                <a:spcPts val="600"/>
              </a:spcBef>
              <a:buSzPct val="90000"/>
              <a:buFont typeface="Wingdings" pitchFamily="2" charset="2"/>
              <a:buChar char="n"/>
            </a:pPr>
            <a:r>
              <a:rPr lang="zh-TW" altLang="en-US" sz="2800" b="1" dirty="0" smtClean="0">
                <a:solidFill>
                  <a:srgbClr val="990033"/>
                </a:solidFill>
                <a:latin typeface="標楷體" pitchFamily="65" charset="-120"/>
                <a:ea typeface="標楷體" pitchFamily="65" charset="-120"/>
              </a:rPr>
              <a:t>政府採購法的目標</a:t>
            </a:r>
            <a:r>
              <a:rPr lang="en-US" altLang="zh-TW" sz="2800" b="1" dirty="0" smtClean="0">
                <a:solidFill>
                  <a:srgbClr val="0000FF"/>
                </a:solidFill>
                <a:ea typeface="標楷體" pitchFamily="65" charset="-120"/>
              </a:rPr>
              <a:t>--</a:t>
            </a:r>
            <a:r>
              <a:rPr lang="zh-TW" altLang="en-US" sz="2800" b="1" dirty="0" smtClean="0">
                <a:solidFill>
                  <a:srgbClr val="0000FF"/>
                </a:solidFill>
                <a:ea typeface="標楷體" pitchFamily="65" charset="-120"/>
              </a:rPr>
              <a:t>節省公帑</a:t>
            </a:r>
            <a:endParaRPr lang="en-US" altLang="zh-TW" sz="2800" b="1" dirty="0" smtClean="0">
              <a:solidFill>
                <a:srgbClr val="0000FF"/>
              </a:solidFill>
              <a:ea typeface="標楷體" pitchFamily="65" charset="-120"/>
            </a:endParaRPr>
          </a:p>
          <a:p>
            <a:pPr marL="1046163" lvl="2" indent="-277813" eaLnBrk="1" hangingPunct="1">
              <a:buClr>
                <a:srgbClr val="9D8663"/>
              </a:buClr>
              <a:buSzPct val="70000"/>
              <a:buFont typeface="Wingdings" pitchFamily="2" charset="2"/>
              <a:buChar char="l"/>
            </a:pPr>
            <a:r>
              <a:rPr lang="zh-TW" altLang="en-US" sz="2400" dirty="0" smtClean="0">
                <a:latin typeface="標楷體" pitchFamily="65" charset="-120"/>
                <a:ea typeface="標楷體" pitchFamily="65" charset="-120"/>
              </a:rPr>
              <a:t>最低標：用最少的預算，得到適合的標的</a:t>
            </a:r>
          </a:p>
          <a:p>
            <a:pPr marL="1046163" lvl="2" indent="-277813" eaLnBrk="1" hangingPunct="1">
              <a:buClr>
                <a:srgbClr val="9D8663"/>
              </a:buClr>
              <a:buSzPct val="70000"/>
              <a:buFont typeface="Wingdings" pitchFamily="2" charset="2"/>
              <a:buChar char="l"/>
            </a:pPr>
            <a:r>
              <a:rPr lang="zh-TW" altLang="en-US" sz="2400" dirty="0" smtClean="0">
                <a:latin typeface="標楷體" pitchFamily="65" charset="-120"/>
                <a:ea typeface="標楷體" pitchFamily="65" charset="-120"/>
              </a:rPr>
              <a:t>最有利標：用合理的預算，得到最好的標的</a:t>
            </a:r>
            <a:endParaRPr lang="zh-TW" altLang="en-US" sz="2400" b="1" dirty="0" smtClean="0">
              <a:solidFill>
                <a:srgbClr val="0000FF"/>
              </a:solidFill>
              <a:ea typeface="標楷體" pitchFamily="65" charset="-120"/>
            </a:endParaRPr>
          </a:p>
          <a:p>
            <a:pPr marL="911225" lvl="1" indent="-457200" eaLnBrk="1" hangingPunct="1">
              <a:spcBef>
                <a:spcPts val="600"/>
              </a:spcBef>
              <a:buSzPct val="90000"/>
              <a:buFont typeface="Wingdings" pitchFamily="2" charset="2"/>
              <a:buChar char="n"/>
            </a:pPr>
            <a:r>
              <a:rPr lang="zh-TW" altLang="en-US" sz="2800" b="1" dirty="0" smtClean="0">
                <a:solidFill>
                  <a:srgbClr val="990033"/>
                </a:solidFill>
                <a:latin typeface="標楷體" pitchFamily="65" charset="-120"/>
                <a:ea typeface="標楷體" pitchFamily="65" charset="-120"/>
              </a:rPr>
              <a:t>依循法令處理程序</a:t>
            </a:r>
            <a:r>
              <a:rPr lang="zh-TW" altLang="en-US" sz="2800" b="1" dirty="0" smtClean="0">
                <a:solidFill>
                  <a:srgbClr val="0000FF"/>
                </a:solidFill>
                <a:ea typeface="標楷體" pitchFamily="65" charset="-120"/>
              </a:rPr>
              <a:t>：</a:t>
            </a:r>
            <a:endParaRPr lang="en-US" altLang="zh-TW" sz="2800" b="1" dirty="0" smtClean="0">
              <a:solidFill>
                <a:srgbClr val="0000FF"/>
              </a:solidFill>
              <a:ea typeface="標楷體" pitchFamily="65" charset="-120"/>
            </a:endParaRPr>
          </a:p>
          <a:p>
            <a:pPr marL="1046163" lvl="2" indent="-277813" eaLnBrk="1" hangingPunct="1">
              <a:buClr>
                <a:srgbClr val="9D8663"/>
              </a:buClr>
              <a:buSzPct val="80000"/>
              <a:buFont typeface="Wingdings" pitchFamily="2" charset="2"/>
              <a:buChar char="l"/>
            </a:pPr>
            <a:r>
              <a:rPr lang="zh-TW" altLang="en-US" sz="2400" dirty="0" smtClean="0">
                <a:latin typeface="標楷體" pitchFamily="65" charset="-120"/>
                <a:ea typeface="標楷體" pitchFamily="65" charset="-120"/>
              </a:rPr>
              <a:t>熟稔法令，記取別人經驗 </a:t>
            </a:r>
            <a:endParaRPr lang="en-US" altLang="zh-TW" sz="2400" dirty="0" smtClean="0">
              <a:latin typeface="標楷體" pitchFamily="65" charset="-120"/>
              <a:ea typeface="標楷體" pitchFamily="65" charset="-120"/>
            </a:endParaRPr>
          </a:p>
          <a:p>
            <a:pPr marL="1046163" lvl="2" indent="-277813" eaLnBrk="1" hangingPunct="1">
              <a:buClr>
                <a:srgbClr val="9D8663"/>
              </a:buClr>
              <a:buSzPct val="80000"/>
              <a:buFont typeface="Wingdings" pitchFamily="2" charset="2"/>
              <a:buChar char="l"/>
            </a:pPr>
            <a:r>
              <a:rPr lang="zh-TW" altLang="en-US" sz="2400" dirty="0" smtClean="0">
                <a:latin typeface="標楷體" pitchFamily="65" charset="-120"/>
                <a:ea typeface="標楷體" pitchFamily="65" charset="-120"/>
              </a:rPr>
              <a:t>勇於請益，路是長在嘴巴上</a:t>
            </a:r>
          </a:p>
          <a:p>
            <a:pPr marL="911225" lvl="1" indent="-457200" eaLnBrk="1" hangingPunct="1">
              <a:spcBef>
                <a:spcPts val="600"/>
              </a:spcBef>
              <a:buSzPct val="90000"/>
              <a:buFont typeface="Wingdings" pitchFamily="2" charset="2"/>
              <a:buChar char="n"/>
            </a:pPr>
            <a:r>
              <a:rPr lang="zh-TW" altLang="en-US" sz="2800" b="1" dirty="0" smtClean="0">
                <a:solidFill>
                  <a:srgbClr val="990033"/>
                </a:solidFill>
                <a:latin typeface="標楷體" pitchFamily="65" charset="-120"/>
                <a:ea typeface="標楷體" pitchFamily="65" charset="-120"/>
              </a:rPr>
              <a:t>依法辦理</a:t>
            </a:r>
            <a:r>
              <a:rPr lang="zh-TW" altLang="en-US" sz="2800" b="1" dirty="0" smtClean="0">
                <a:solidFill>
                  <a:srgbClr val="0000FF"/>
                </a:solidFill>
                <a:ea typeface="標楷體" pitchFamily="65" charset="-120"/>
              </a:rPr>
              <a:t>：勇敢拒絕不當關說</a:t>
            </a:r>
            <a:endParaRPr lang="en-US" altLang="zh-TW" sz="2800" b="1" dirty="0" smtClean="0">
              <a:solidFill>
                <a:srgbClr val="0000FF"/>
              </a:solidFill>
              <a:ea typeface="標楷體" pitchFamily="65" charset="-120"/>
            </a:endParaRPr>
          </a:p>
          <a:p>
            <a:pPr marL="911225" lvl="1" indent="-457200" eaLnBrk="1" hangingPunct="1">
              <a:spcBef>
                <a:spcPts val="1200"/>
              </a:spcBef>
              <a:buSzPct val="90000"/>
              <a:buFont typeface="Wingdings" pitchFamily="2" charset="2"/>
              <a:buChar char="n"/>
            </a:pPr>
            <a:r>
              <a:rPr lang="zh-TW" altLang="en-US" sz="2800" b="1" dirty="0" smtClean="0">
                <a:solidFill>
                  <a:srgbClr val="0000FF"/>
                </a:solidFill>
                <a:ea typeface="標楷體" pitchFamily="65" charset="-120"/>
              </a:rPr>
              <a:t>不違反採購法規定之範圍內，得基於</a:t>
            </a:r>
            <a:r>
              <a:rPr lang="zh-TW" altLang="en-US" sz="2800" b="1" dirty="0" smtClean="0">
                <a:solidFill>
                  <a:srgbClr val="C00000"/>
                </a:solidFill>
                <a:ea typeface="標楷體" pitchFamily="65" charset="-120"/>
              </a:rPr>
              <a:t>公共利益</a:t>
            </a:r>
            <a:r>
              <a:rPr lang="zh-TW" altLang="en-US" sz="2800" b="1" dirty="0" smtClean="0">
                <a:solidFill>
                  <a:srgbClr val="0000FF"/>
                </a:solidFill>
                <a:ea typeface="標楷體" pitchFamily="65" charset="-120"/>
              </a:rPr>
              <a:t>、</a:t>
            </a:r>
            <a:r>
              <a:rPr lang="zh-TW" altLang="en-US" sz="2800" b="1" dirty="0" smtClean="0">
                <a:solidFill>
                  <a:srgbClr val="C00000"/>
                </a:solidFill>
                <a:ea typeface="標楷體" pitchFamily="65" charset="-120"/>
              </a:rPr>
              <a:t>採購效益</a:t>
            </a:r>
            <a:r>
              <a:rPr lang="zh-TW" altLang="en-US" sz="2800" b="1" dirty="0" smtClean="0">
                <a:solidFill>
                  <a:srgbClr val="0000FF"/>
                </a:solidFill>
                <a:ea typeface="標楷體" pitchFamily="65" charset="-120"/>
              </a:rPr>
              <a:t>或</a:t>
            </a:r>
            <a:r>
              <a:rPr lang="zh-TW" altLang="en-US" sz="2800" b="1" dirty="0" smtClean="0">
                <a:solidFill>
                  <a:srgbClr val="C00000"/>
                </a:solidFill>
                <a:ea typeface="標楷體" pitchFamily="65" charset="-120"/>
              </a:rPr>
              <a:t>專業判斷</a:t>
            </a:r>
            <a:r>
              <a:rPr lang="zh-TW" altLang="en-US" sz="2800" b="1" dirty="0" smtClean="0">
                <a:solidFill>
                  <a:srgbClr val="0000FF"/>
                </a:solidFill>
                <a:ea typeface="標楷體" pitchFamily="65" charset="-120"/>
              </a:rPr>
              <a:t>之考量，為適當之</a:t>
            </a:r>
            <a:r>
              <a:rPr lang="zh-TW" altLang="en-US" sz="2800" b="1" dirty="0" smtClean="0">
                <a:solidFill>
                  <a:srgbClr val="C00000"/>
                </a:solidFill>
                <a:ea typeface="標楷體" pitchFamily="65" charset="-120"/>
              </a:rPr>
              <a:t>採購決定</a:t>
            </a:r>
            <a:r>
              <a:rPr lang="zh-TW" altLang="en-US" sz="2800" b="1" dirty="0" smtClean="0">
                <a:solidFill>
                  <a:srgbClr val="0000FF"/>
                </a:solidFill>
                <a:ea typeface="標楷體" pitchFamily="65" charset="-120"/>
              </a:rPr>
              <a:t>。</a:t>
            </a:r>
          </a:p>
        </p:txBody>
      </p:sp>
    </p:spTree>
    <p:extLst>
      <p:ext uri="{BB962C8B-B14F-4D97-AF65-F5344CB8AC3E}">
        <p14:creationId xmlns="" xmlns:p14="http://schemas.microsoft.com/office/powerpoint/2010/main" val="3622872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sz="quarter" idx="4294967295"/>
          </p:nvPr>
        </p:nvSpPr>
        <p:spPr>
          <a:xfrm>
            <a:off x="642910" y="1285860"/>
            <a:ext cx="7777163" cy="4929222"/>
          </a:xfrm>
        </p:spPr>
        <p:txBody>
          <a:bodyPr/>
          <a:lstStyle/>
          <a:p>
            <a:pPr marL="384175" indent="-384175" eaLnBrk="1" hangingPunct="1">
              <a:lnSpc>
                <a:spcPct val="95000"/>
              </a:lnSpc>
              <a:spcBef>
                <a:spcPct val="15000"/>
              </a:spcBef>
              <a:buFont typeface="Wingdings" pitchFamily="2" charset="2"/>
              <a:buChar char="p"/>
            </a:pPr>
            <a:r>
              <a:rPr lang="zh-TW" altLang="en-US" sz="2200" dirty="0" smtClean="0">
                <a:solidFill>
                  <a:srgbClr val="9900CC"/>
                </a:solidFill>
                <a:latin typeface="標楷體" pitchFamily="65" charset="-120"/>
                <a:ea typeface="標楷體" pitchFamily="65" charset="-120"/>
              </a:rPr>
              <a:t>政府採購觀念：採購本質是選擇權的遂行</a:t>
            </a:r>
          </a:p>
          <a:p>
            <a:pPr marL="860425" lvl="1" indent="-285750" eaLnBrk="1" hangingPunct="1">
              <a:lnSpc>
                <a:spcPct val="95000"/>
              </a:lnSpc>
              <a:spcBef>
                <a:spcPct val="15000"/>
              </a:spcBef>
              <a:buClr>
                <a:schemeClr val="tx2"/>
              </a:buClr>
              <a:buFont typeface="Wingdings" pitchFamily="2" charset="2"/>
              <a:buChar char="Ø"/>
            </a:pPr>
            <a:r>
              <a:rPr lang="zh-TW" altLang="en-US" sz="2200" dirty="0" smtClean="0">
                <a:solidFill>
                  <a:srgbClr val="008000"/>
                </a:solidFill>
                <a:latin typeface="標楷體" pitchFamily="65" charset="-120"/>
                <a:ea typeface="標楷體" pitchFamily="65" charset="-120"/>
              </a:rPr>
              <a:t>未能充分了解，謬誤及抱怨仍多</a:t>
            </a:r>
          </a:p>
          <a:p>
            <a:pPr marL="860425" lvl="1" indent="-285750" eaLnBrk="1" hangingPunct="1">
              <a:lnSpc>
                <a:spcPct val="95000"/>
              </a:lnSpc>
              <a:spcBef>
                <a:spcPct val="15000"/>
              </a:spcBef>
              <a:buClr>
                <a:schemeClr val="tx2"/>
              </a:buClr>
              <a:buFont typeface="Wingdings" pitchFamily="2" charset="2"/>
              <a:buChar char="Ø"/>
            </a:pPr>
            <a:r>
              <a:rPr lang="zh-TW" altLang="en-US" sz="2200" dirty="0" smtClean="0">
                <a:solidFill>
                  <a:srgbClr val="008000"/>
                </a:solidFill>
                <a:latin typeface="標楷體" pitchFamily="65" charset="-120"/>
                <a:ea typeface="標楷體" pitchFamily="65" charset="-120"/>
              </a:rPr>
              <a:t>對象應是在預算內的最佳外部資源</a:t>
            </a:r>
          </a:p>
          <a:p>
            <a:pPr marL="860425" lvl="1" indent="-285750" eaLnBrk="1" hangingPunct="1">
              <a:lnSpc>
                <a:spcPct val="95000"/>
              </a:lnSpc>
              <a:spcBef>
                <a:spcPct val="15000"/>
              </a:spcBef>
              <a:buClr>
                <a:schemeClr val="tx2"/>
              </a:buClr>
              <a:buFont typeface="Wingdings" pitchFamily="2" charset="2"/>
              <a:buChar char="Ø"/>
            </a:pPr>
            <a:r>
              <a:rPr lang="zh-TW" altLang="en-US" sz="2200" dirty="0" smtClean="0">
                <a:solidFill>
                  <a:srgbClr val="008000"/>
                </a:solidFill>
                <a:latin typeface="標楷體" pitchFamily="65" charset="-120"/>
                <a:ea typeface="標楷體" pitchFamily="65" charset="-120"/>
              </a:rPr>
              <a:t>競爭機制是在幫助買方選擇最佳對象</a:t>
            </a:r>
          </a:p>
          <a:p>
            <a:pPr marL="860425" lvl="1" indent="-285750" eaLnBrk="1" hangingPunct="1">
              <a:lnSpc>
                <a:spcPct val="95000"/>
              </a:lnSpc>
              <a:spcBef>
                <a:spcPct val="15000"/>
              </a:spcBef>
              <a:buClr>
                <a:schemeClr val="tx2"/>
              </a:buClr>
              <a:buFont typeface="Wingdings" pitchFamily="2" charset="2"/>
              <a:buChar char="Ø"/>
            </a:pPr>
            <a:r>
              <a:rPr lang="zh-TW" altLang="en-US" sz="2200" dirty="0" smtClean="0">
                <a:solidFill>
                  <a:srgbClr val="008000"/>
                </a:solidFill>
                <a:latin typeface="標楷體" pitchFamily="65" charset="-120"/>
                <a:ea typeface="標楷體" pitchFamily="65" charset="-120"/>
              </a:rPr>
              <a:t>選擇是權利也是責任 </a:t>
            </a:r>
            <a:endParaRPr lang="en-US" altLang="zh-TW" sz="2200" dirty="0" smtClean="0">
              <a:solidFill>
                <a:srgbClr val="008000"/>
              </a:solidFill>
              <a:latin typeface="標楷體" pitchFamily="65" charset="-120"/>
              <a:ea typeface="標楷體" pitchFamily="65" charset="-120"/>
            </a:endParaRPr>
          </a:p>
          <a:p>
            <a:pPr marL="860425" lvl="1" indent="-285750" eaLnBrk="1" hangingPunct="1">
              <a:lnSpc>
                <a:spcPct val="95000"/>
              </a:lnSpc>
              <a:spcBef>
                <a:spcPct val="15000"/>
              </a:spcBef>
              <a:buClr>
                <a:schemeClr val="tx2"/>
              </a:buClr>
              <a:buFont typeface="Wingdings" pitchFamily="2" charset="2"/>
              <a:buChar char="Ø"/>
            </a:pPr>
            <a:r>
              <a:rPr lang="zh-TW" altLang="en-US" sz="2200" dirty="0" smtClean="0">
                <a:solidFill>
                  <a:srgbClr val="008000"/>
                </a:solidFill>
                <a:latin typeface="標楷體" pitchFamily="65" charset="-120"/>
                <a:ea typeface="標楷體" pitchFamily="65" charset="-120"/>
              </a:rPr>
              <a:t>選擇必須公平無私</a:t>
            </a:r>
          </a:p>
          <a:p>
            <a:pPr marL="384175" indent="-384175" eaLnBrk="1" hangingPunct="1">
              <a:lnSpc>
                <a:spcPct val="95000"/>
              </a:lnSpc>
              <a:spcBef>
                <a:spcPct val="15000"/>
              </a:spcBef>
              <a:buFont typeface="Wingdings" pitchFamily="2" charset="2"/>
              <a:buChar char="p"/>
            </a:pPr>
            <a:r>
              <a:rPr lang="zh-TW" altLang="en-US" sz="2200" dirty="0" smtClean="0">
                <a:solidFill>
                  <a:srgbClr val="9900CC"/>
                </a:solidFill>
                <a:latin typeface="標楷體" pitchFamily="65" charset="-120"/>
                <a:ea typeface="標楷體" pitchFamily="65" charset="-120"/>
              </a:rPr>
              <a:t>熟悉政府採購法令</a:t>
            </a:r>
            <a:r>
              <a:rPr lang="en-US" altLang="zh-TW" sz="2200" dirty="0" smtClean="0">
                <a:solidFill>
                  <a:srgbClr val="9900CC"/>
                </a:solidFill>
                <a:latin typeface="標楷體" pitchFamily="65" charset="-120"/>
                <a:ea typeface="標楷體" pitchFamily="65" charset="-120"/>
              </a:rPr>
              <a:t>(</a:t>
            </a:r>
            <a:r>
              <a:rPr lang="zh-TW" altLang="en-US" sz="2200" dirty="0" smtClean="0">
                <a:solidFill>
                  <a:srgbClr val="9900CC"/>
                </a:solidFill>
                <a:latin typeface="標楷體" pitchFamily="65" charset="-120"/>
                <a:ea typeface="標楷體" pitchFamily="65" charset="-120"/>
              </a:rPr>
              <a:t>先利其器而後方能善其事</a:t>
            </a:r>
            <a:r>
              <a:rPr lang="en-US" altLang="zh-TW" sz="2200" dirty="0" smtClean="0">
                <a:solidFill>
                  <a:srgbClr val="9900CC"/>
                </a:solidFill>
                <a:latin typeface="標楷體" pitchFamily="65" charset="-120"/>
                <a:ea typeface="標楷體" pitchFamily="65" charset="-120"/>
              </a:rPr>
              <a:t>)</a:t>
            </a:r>
          </a:p>
          <a:p>
            <a:pPr marL="860425" lvl="1" indent="-285750" eaLnBrk="1" hangingPunct="1">
              <a:lnSpc>
                <a:spcPct val="95000"/>
              </a:lnSpc>
              <a:spcBef>
                <a:spcPct val="15000"/>
              </a:spcBef>
              <a:buClr>
                <a:schemeClr val="tx2"/>
              </a:buClr>
              <a:buFont typeface="Wingdings" pitchFamily="2" charset="2"/>
              <a:buChar char="Ø"/>
            </a:pPr>
            <a:r>
              <a:rPr lang="zh-TW" altLang="en-US" sz="2200" dirty="0" smtClean="0">
                <a:solidFill>
                  <a:srgbClr val="008000"/>
                </a:solidFill>
                <a:latin typeface="標楷體" pitchFamily="65" charset="-120"/>
                <a:ea typeface="標楷體" pitchFamily="65" charset="-120"/>
              </a:rPr>
              <a:t>政府採購法及其相關子法</a:t>
            </a:r>
          </a:p>
          <a:p>
            <a:pPr marL="860425" lvl="1" indent="-285750" eaLnBrk="1" hangingPunct="1">
              <a:lnSpc>
                <a:spcPct val="95000"/>
              </a:lnSpc>
              <a:spcBef>
                <a:spcPct val="15000"/>
              </a:spcBef>
              <a:buClr>
                <a:schemeClr val="tx2"/>
              </a:buClr>
              <a:buFont typeface="Wingdings" pitchFamily="2" charset="2"/>
              <a:buChar char="Ø"/>
            </a:pPr>
            <a:r>
              <a:rPr lang="zh-TW" altLang="en-US" sz="2200" dirty="0" smtClean="0">
                <a:solidFill>
                  <a:srgbClr val="008000"/>
                </a:solidFill>
                <a:latin typeface="標楷體" pitchFamily="65" charset="-120"/>
                <a:ea typeface="標楷體" pitchFamily="65" charset="-120"/>
              </a:rPr>
              <a:t>解釋令</a:t>
            </a:r>
            <a:r>
              <a:rPr lang="en-US" altLang="zh-TW" sz="2200" dirty="0" smtClean="0">
                <a:solidFill>
                  <a:srgbClr val="008000"/>
                </a:solidFill>
                <a:latin typeface="標楷體" pitchFamily="65" charset="-120"/>
                <a:ea typeface="標楷體" pitchFamily="65" charset="-120"/>
              </a:rPr>
              <a:t>(</a:t>
            </a:r>
            <a:r>
              <a:rPr lang="zh-TW" altLang="en-US" sz="2200" dirty="0" smtClean="0">
                <a:solidFill>
                  <a:srgbClr val="008000"/>
                </a:solidFill>
                <a:latin typeface="標楷體" pitchFamily="65" charset="-120"/>
                <a:ea typeface="標楷體" pitchFamily="65" charset="-120"/>
              </a:rPr>
              <a:t>函</a:t>
            </a:r>
            <a:r>
              <a:rPr lang="en-US" altLang="zh-TW" sz="2200" dirty="0" smtClean="0">
                <a:solidFill>
                  <a:srgbClr val="008000"/>
                </a:solidFill>
                <a:latin typeface="標楷體" pitchFamily="65" charset="-120"/>
                <a:ea typeface="標楷體" pitchFamily="65" charset="-120"/>
              </a:rPr>
              <a:t>)</a:t>
            </a:r>
          </a:p>
          <a:p>
            <a:pPr marL="860425" lvl="1" indent="-285750" eaLnBrk="1" hangingPunct="1">
              <a:lnSpc>
                <a:spcPct val="95000"/>
              </a:lnSpc>
              <a:spcBef>
                <a:spcPct val="15000"/>
              </a:spcBef>
              <a:buClr>
                <a:schemeClr val="tx2"/>
              </a:buClr>
              <a:buFont typeface="Wingdings" pitchFamily="2" charset="2"/>
              <a:buChar char="Ø"/>
            </a:pPr>
            <a:r>
              <a:rPr lang="zh-TW" altLang="en-US" sz="2200" dirty="0" smtClean="0">
                <a:solidFill>
                  <a:srgbClr val="008000"/>
                </a:solidFill>
                <a:latin typeface="標楷體" pitchFamily="65" charset="-120"/>
                <a:ea typeface="標楷體" pitchFamily="65" charset="-120"/>
              </a:rPr>
              <a:t>執行程序、一覽表、注意事項</a:t>
            </a:r>
          </a:p>
          <a:p>
            <a:pPr marL="860425" lvl="1" indent="-285750" eaLnBrk="1" hangingPunct="1">
              <a:lnSpc>
                <a:spcPct val="95000"/>
              </a:lnSpc>
              <a:spcBef>
                <a:spcPct val="15000"/>
              </a:spcBef>
              <a:buClr>
                <a:schemeClr val="tx2"/>
              </a:buClr>
              <a:buFont typeface="Wingdings" pitchFamily="2" charset="2"/>
              <a:buChar char="Ø"/>
            </a:pPr>
            <a:r>
              <a:rPr lang="zh-TW" altLang="en-US" sz="2200" dirty="0" smtClean="0">
                <a:solidFill>
                  <a:srgbClr val="008000"/>
                </a:solidFill>
                <a:latin typeface="標楷體" pitchFamily="65" charset="-120"/>
                <a:ea typeface="標楷體" pitchFamily="65" charset="-120"/>
              </a:rPr>
              <a:t>投標須知、契約範本、作業手冊</a:t>
            </a:r>
          </a:p>
          <a:p>
            <a:pPr marL="860425" lvl="1" indent="-285750" eaLnBrk="1" hangingPunct="1">
              <a:lnSpc>
                <a:spcPct val="95000"/>
              </a:lnSpc>
              <a:spcBef>
                <a:spcPct val="15000"/>
              </a:spcBef>
              <a:buClr>
                <a:schemeClr val="tx2"/>
              </a:buClr>
              <a:buFont typeface="Wingdings" pitchFamily="2" charset="2"/>
              <a:buChar char="Ø"/>
            </a:pPr>
            <a:r>
              <a:rPr lang="zh-TW" altLang="en-US" sz="2200" dirty="0" smtClean="0">
                <a:solidFill>
                  <a:srgbClr val="008000"/>
                </a:solidFill>
                <a:latin typeface="標楷體" pitchFamily="65" charset="-120"/>
                <a:ea typeface="標楷體" pitchFamily="65" charset="-120"/>
              </a:rPr>
              <a:t>政府採購錯誤行為態樣</a:t>
            </a:r>
            <a:endParaRPr lang="en-US" altLang="zh-TW" sz="2200" dirty="0" smtClean="0">
              <a:solidFill>
                <a:srgbClr val="008000"/>
              </a:solidFill>
              <a:latin typeface="標楷體" pitchFamily="65" charset="-120"/>
              <a:ea typeface="標楷體" pitchFamily="65" charset="-120"/>
            </a:endParaRPr>
          </a:p>
          <a:p>
            <a:pPr marL="860425" lvl="1" indent="-285750" eaLnBrk="1" hangingPunct="1">
              <a:lnSpc>
                <a:spcPct val="95000"/>
              </a:lnSpc>
              <a:spcBef>
                <a:spcPct val="15000"/>
              </a:spcBef>
              <a:buClr>
                <a:schemeClr val="tx2"/>
              </a:buClr>
              <a:buFont typeface="Wingdings" pitchFamily="2" charset="2"/>
              <a:buChar char="Ø"/>
            </a:pPr>
            <a:r>
              <a:rPr lang="zh-TW" altLang="en-US" sz="2200" dirty="0" smtClean="0">
                <a:solidFill>
                  <a:srgbClr val="008000"/>
                </a:solidFill>
                <a:latin typeface="標楷體" pitchFamily="65" charset="-120"/>
                <a:ea typeface="標楷體" pitchFamily="65" charset="-120"/>
              </a:rPr>
              <a:t>熟悉政府採購法令</a:t>
            </a:r>
            <a:r>
              <a:rPr lang="en-US" altLang="zh-TW" sz="2200" dirty="0" smtClean="0">
                <a:solidFill>
                  <a:srgbClr val="008000"/>
                </a:solidFill>
                <a:latin typeface="標楷體" pitchFamily="65" charset="-120"/>
                <a:ea typeface="標楷體" pitchFamily="65" charset="-120"/>
              </a:rPr>
              <a:t>(</a:t>
            </a:r>
            <a:r>
              <a:rPr lang="zh-TW" altLang="en-US" sz="2200" dirty="0" smtClean="0">
                <a:solidFill>
                  <a:srgbClr val="008000"/>
                </a:solidFill>
                <a:latin typeface="標楷體" pitchFamily="65" charset="-120"/>
                <a:ea typeface="標楷體" pitchFamily="65" charset="-120"/>
              </a:rPr>
              <a:t>先利其器而後方能善其事</a:t>
            </a:r>
            <a:r>
              <a:rPr lang="en-US" altLang="zh-TW" sz="2200" dirty="0" smtClean="0">
                <a:solidFill>
                  <a:srgbClr val="008000"/>
                </a:solidFill>
                <a:latin typeface="標楷體" pitchFamily="65" charset="-120"/>
                <a:ea typeface="標楷體" pitchFamily="65" charset="-120"/>
              </a:rPr>
              <a:t>)</a:t>
            </a:r>
          </a:p>
          <a:p>
            <a:pPr marL="384175" indent="-384175" eaLnBrk="1" hangingPunct="1">
              <a:lnSpc>
                <a:spcPct val="95000"/>
              </a:lnSpc>
              <a:spcBef>
                <a:spcPct val="15000"/>
              </a:spcBef>
              <a:buFont typeface="Wingdings" pitchFamily="2" charset="2"/>
              <a:buChar char="p"/>
            </a:pPr>
            <a:r>
              <a:rPr lang="zh-TW" altLang="en-US" sz="2200" dirty="0" smtClean="0">
                <a:solidFill>
                  <a:srgbClr val="9900CC"/>
                </a:solidFill>
                <a:latin typeface="標楷體" pitchFamily="65" charset="-120"/>
                <a:ea typeface="標楷體" pitchFamily="65" charset="-120"/>
              </a:rPr>
              <a:t>法律不是保護好人，而是保護懂的人。</a:t>
            </a:r>
            <a:endParaRPr lang="en-US" altLang="zh-TW" sz="2200" dirty="0" smtClean="0">
              <a:solidFill>
                <a:srgbClr val="9900CC"/>
              </a:solidFill>
              <a:latin typeface="標楷體" pitchFamily="65" charset="-120"/>
              <a:ea typeface="標楷體" pitchFamily="65" charset="-120"/>
            </a:endParaRPr>
          </a:p>
          <a:p>
            <a:pPr marL="384175" indent="-384175" eaLnBrk="1" hangingPunct="1">
              <a:lnSpc>
                <a:spcPct val="95000"/>
              </a:lnSpc>
              <a:spcBef>
                <a:spcPct val="15000"/>
              </a:spcBef>
              <a:buFont typeface="Wingdings" pitchFamily="2" charset="2"/>
              <a:buChar char="p"/>
            </a:pPr>
            <a:endParaRPr lang="en-US" altLang="zh-TW" sz="2200" dirty="0" smtClean="0">
              <a:solidFill>
                <a:srgbClr val="9900CC"/>
              </a:solidFill>
              <a:latin typeface="標楷體" pitchFamily="65" charset="-120"/>
              <a:ea typeface="標楷體" pitchFamily="65" charset="-120"/>
            </a:endParaRPr>
          </a:p>
          <a:p>
            <a:pPr marL="384175" indent="-384175" eaLnBrk="1" hangingPunct="1">
              <a:lnSpc>
                <a:spcPct val="95000"/>
              </a:lnSpc>
              <a:spcBef>
                <a:spcPct val="15000"/>
              </a:spcBef>
              <a:buFont typeface="Wingdings" pitchFamily="2" charset="2"/>
              <a:buChar char="p"/>
            </a:pPr>
            <a:endParaRPr lang="en-US" altLang="zh-TW" sz="2200" dirty="0" smtClean="0">
              <a:solidFill>
                <a:srgbClr val="9900CC"/>
              </a:solidFill>
              <a:latin typeface="標楷體" pitchFamily="65" charset="-120"/>
              <a:ea typeface="標楷體" pitchFamily="65" charset="-120"/>
            </a:endParaRPr>
          </a:p>
          <a:p>
            <a:pPr marL="384175" indent="-384175" eaLnBrk="1" hangingPunct="1">
              <a:lnSpc>
                <a:spcPct val="95000"/>
              </a:lnSpc>
              <a:spcBef>
                <a:spcPct val="15000"/>
              </a:spcBef>
              <a:buFont typeface="Wingdings" pitchFamily="2" charset="2"/>
              <a:buChar char="p"/>
            </a:pPr>
            <a:endParaRPr lang="en-US" altLang="zh-TW" sz="2200" dirty="0" smtClean="0">
              <a:solidFill>
                <a:srgbClr val="9900CC"/>
              </a:solidFill>
              <a:latin typeface="標楷體" pitchFamily="65" charset="-120"/>
              <a:ea typeface="標楷體" pitchFamily="65" charset="-120"/>
            </a:endParaRPr>
          </a:p>
          <a:p>
            <a:pPr marL="860425" lvl="1" indent="-285750" eaLnBrk="1" hangingPunct="1">
              <a:lnSpc>
                <a:spcPct val="95000"/>
              </a:lnSpc>
              <a:spcBef>
                <a:spcPct val="15000"/>
              </a:spcBef>
              <a:buClr>
                <a:schemeClr val="tx2"/>
              </a:buClr>
              <a:buFont typeface="Wingdings" pitchFamily="2" charset="2"/>
              <a:buChar char="Ø"/>
            </a:pPr>
            <a:endParaRPr lang="en-US" altLang="zh-TW" sz="2200" dirty="0" smtClean="0">
              <a:solidFill>
                <a:srgbClr val="008000"/>
              </a:solidFill>
              <a:latin typeface="標楷體" pitchFamily="65" charset="-120"/>
              <a:ea typeface="標楷體" pitchFamily="65" charset="-120"/>
            </a:endParaRPr>
          </a:p>
        </p:txBody>
      </p:sp>
      <p:sp>
        <p:nvSpPr>
          <p:cNvPr id="4" name="Rectangle 2"/>
          <p:cNvSpPr txBox="1">
            <a:spLocks noChangeArrowheads="1"/>
          </p:cNvSpPr>
          <p:nvPr/>
        </p:nvSpPr>
        <p:spPr bwMode="auto">
          <a:xfrm>
            <a:off x="1071538" y="642918"/>
            <a:ext cx="4786346"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4000" b="0" i="0" u="none" strike="noStrike" kern="0" cap="none" spc="0" normalizeH="0" baseline="0" noProof="0" dirty="0" smtClean="0">
                <a:ln>
                  <a:noFill/>
                </a:ln>
                <a:solidFill>
                  <a:srgbClr val="000099"/>
                </a:solidFill>
                <a:effectLst/>
                <a:uLnTx/>
                <a:uFillTx/>
                <a:latin typeface="+mj-lt"/>
                <a:ea typeface="標楷體" pitchFamily="65" charset="-120"/>
                <a:cs typeface="+mj-cs"/>
              </a:rPr>
              <a:t>採購法</a:t>
            </a:r>
            <a:r>
              <a:rPr kumimoji="0" lang="en-US" altLang="zh-TW" sz="4000" b="0" i="0" u="none" strike="noStrike" kern="0" cap="none" spc="0" normalizeH="0" baseline="0" noProof="0" dirty="0" smtClean="0">
                <a:ln>
                  <a:noFill/>
                </a:ln>
                <a:solidFill>
                  <a:srgbClr val="000099"/>
                </a:solidFill>
                <a:effectLst/>
                <a:uLnTx/>
                <a:uFillTx/>
                <a:latin typeface="+mj-lt"/>
                <a:ea typeface="標楷體" pitchFamily="65" charset="-120"/>
                <a:cs typeface="+mj-cs"/>
              </a:rPr>
              <a:t>--</a:t>
            </a:r>
            <a:r>
              <a:rPr kumimoji="0" lang="zh-TW" altLang="en-US" sz="4000" b="1" i="0" u="none" strike="noStrike" kern="0" cap="none" spc="0" normalizeH="0" baseline="0" noProof="0" dirty="0" smtClean="0">
                <a:ln>
                  <a:noFill/>
                </a:ln>
                <a:solidFill>
                  <a:srgbClr val="FF0000"/>
                </a:solidFill>
                <a:effectLst/>
                <a:uLnTx/>
                <a:uFillTx/>
                <a:latin typeface="+mj-lt"/>
                <a:ea typeface="標楷體" pitchFamily="65" charset="-120"/>
                <a:cs typeface="+mj-cs"/>
              </a:rPr>
              <a:t>本質是興利</a:t>
            </a:r>
            <a:endParaRPr kumimoji="0" lang="zh-TW" altLang="en-US" sz="4000" b="0" i="0" u="none" strike="noStrike" kern="0" cap="none" spc="0" normalizeH="0" baseline="0" noProof="0" dirty="0" smtClean="0">
              <a:ln>
                <a:noFill/>
              </a:ln>
              <a:solidFill>
                <a:srgbClr val="000099"/>
              </a:solidFill>
              <a:effectLst/>
              <a:uLnTx/>
              <a:uFillTx/>
              <a:latin typeface="+mj-lt"/>
              <a:ea typeface="標楷體" pitchFamily="65" charset="-120"/>
              <a:cs typeface="+mj-cs"/>
            </a:endParaRPr>
          </a:p>
        </p:txBody>
      </p:sp>
    </p:spTree>
    <p:extLst>
      <p:ext uri="{BB962C8B-B14F-4D97-AF65-F5344CB8AC3E}">
        <p14:creationId xmlns="" xmlns:p14="http://schemas.microsoft.com/office/powerpoint/2010/main" val="2602645355"/>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3486</TotalTime>
  <Words>8182</Words>
  <Application>Microsoft Office PowerPoint</Application>
  <PresentationFormat>如螢幕大小 (4:3)</PresentationFormat>
  <Paragraphs>619</Paragraphs>
  <Slides>79</Slides>
  <Notes>18</Notes>
  <HiddenSlides>0</HiddenSlides>
  <MMClips>0</MMClips>
  <ScaleCrop>false</ScaleCrop>
  <HeadingPairs>
    <vt:vector size="4" baseType="variant">
      <vt:variant>
        <vt:lpstr>佈景主題</vt:lpstr>
      </vt:variant>
      <vt:variant>
        <vt:i4>1</vt:i4>
      </vt:variant>
      <vt:variant>
        <vt:lpstr>投影片標題</vt:lpstr>
      </vt:variant>
      <vt:variant>
        <vt:i4>79</vt:i4>
      </vt:variant>
    </vt:vector>
  </HeadingPairs>
  <TitlesOfParts>
    <vt:vector size="80" baseType="lpstr">
      <vt:lpstr>Edge</vt:lpstr>
      <vt:lpstr>採購招標實務</vt:lpstr>
      <vt:lpstr>講師簡歷</vt:lpstr>
      <vt:lpstr>教育局幼兒園專案書面審查</vt:lpstr>
      <vt:lpstr>教育局幼兒園專案實地會勘</vt:lpstr>
      <vt:lpstr>教育局幼兒園專案實地會勘</vt:lpstr>
      <vt:lpstr>總務/採購的角色與責任</vt:lpstr>
      <vt:lpstr>投影片 7</vt:lpstr>
      <vt:lpstr>辦理政府採購之準則</vt:lpstr>
      <vt:lpstr>投影片 9</vt:lpstr>
      <vt:lpstr>辦理採購前規劃</vt:lpstr>
      <vt:lpstr>採購標的屬性分類</vt:lpstr>
      <vt:lpstr>採購標的屬性分類</vt:lpstr>
      <vt:lpstr>採購作業程序：</vt:lpstr>
      <vt:lpstr>確認需辦理招標採購?</vt:lpstr>
      <vt:lpstr>投影片 15</vt:lpstr>
      <vt:lpstr>本年度幼兒園補助採購要領及步驟</vt:lpstr>
      <vt:lpstr>年度幼兒園補助採購要領及步驟</vt:lpstr>
      <vt:lpstr>年度幼兒園補助採購要領及步驟</vt:lpstr>
      <vt:lpstr>投影片 19</vt:lpstr>
      <vt:lpstr>不得意圖規避分批辦理採購 </vt:lpstr>
      <vt:lpstr>「分批」與「分別」採購？</vt:lpstr>
      <vt:lpstr>分批辦理或分別(案)辦理？</vt:lpstr>
      <vt:lpstr>規劃設計及監造勞務採購招標實務</vt:lpstr>
      <vt:lpstr>委託規劃設計以設計監造費10萬元以下為例</vt:lpstr>
      <vt:lpstr>投影片 25</vt:lpstr>
      <vt:lpstr>財物招標實務</vt:lpstr>
      <vt:lpstr>最低標決標原則</vt:lpstr>
      <vt:lpstr>投影片 28</vt:lpstr>
      <vt:lpstr>財物採購異質採購—評審作業—取最有利標精神</vt:lpstr>
      <vt:lpstr>最低標及最有利標評選/審規格怎麼寫比較適當？</vt:lpstr>
      <vt:lpstr>建議方式  </vt:lpstr>
      <vt:lpstr>使用進口品  </vt:lpstr>
      <vt:lpstr>關於進口品規定</vt:lpstr>
      <vt:lpstr>大陸地區產品規定</vt:lpstr>
      <vt:lpstr>招標須知第13條</vt:lpstr>
      <vt:lpstr>招標須知第13條</vt:lpstr>
      <vt:lpstr>招標須知第13條</vt:lpstr>
      <vt:lpstr>簽約履約注意事項</vt:lpstr>
      <vt:lpstr>受理廠商請求釋疑及處置</vt:lpstr>
      <vt:lpstr>注意事項</vt:lpstr>
      <vt:lpstr>機關辦理財物採購前自我檢核表 </vt:lpstr>
      <vt:lpstr>擬定規格 </vt:lpstr>
      <vt:lpstr>訂定規格之常見方式</vt:lpstr>
      <vt:lpstr>訂定規格之常見方式</vt:lpstr>
      <vt:lpstr>訂定規格之常見方式</vt:lpstr>
      <vt:lpstr>政府採購法對規格之規定</vt:lpstr>
      <vt:lpstr>採購法第26條執行注意事項 （重點摘要）</vt:lpstr>
      <vt:lpstr>擬訂規格基本要求</vt:lpstr>
      <vt:lpstr>規格限制競爭錯誤態樣</vt:lpstr>
      <vt:lpstr>規格限制競爭錯誤態樣(續)</vt:lpstr>
      <vt:lpstr>建築物室內裝修及申請許可證</vt:lpstr>
      <vt:lpstr>工程技術規格可能涉及綁標情形  </vt:lpstr>
      <vt:lpstr>工程技術規格可能涉及綁標情形  </vt:lpstr>
      <vt:lpstr>建議方式  </vt:lpstr>
      <vt:lpstr>驗收作業  </vt:lpstr>
      <vt:lpstr>驗收建議用語: </vt:lpstr>
      <vt:lpstr>查驗或驗收有瑕疵時之處理 </vt:lpstr>
      <vt:lpstr>履約管理及驗收應注意事項</vt:lpstr>
      <vt:lpstr>總務資源</vt:lpstr>
      <vt:lpstr>製作招標文件注意事項</vt:lpstr>
      <vt:lpstr>製作招標文件注意事項</vt:lpstr>
      <vt:lpstr>開標決標注意事項</vt:lpstr>
      <vt:lpstr>簽約履約注意事項</vt:lpstr>
      <vt:lpstr>受理廠商請求釋疑及處置</vt:lpstr>
      <vt:lpstr>投影片 65</vt:lpstr>
      <vt:lpstr>執行原則</vt:lpstr>
      <vt:lpstr>投影片 67</vt:lpstr>
      <vt:lpstr>投影片 68</vt:lpstr>
      <vt:lpstr>重大異常關連  </vt:lpstr>
      <vt:lpstr>可認定為重大異常：  </vt:lpstr>
      <vt:lpstr>重大異常處置</vt:lpstr>
      <vt:lpstr>注意事項</vt:lpstr>
      <vt:lpstr>Q ＆A</vt:lpstr>
      <vt:lpstr>Q ＆A</vt:lpstr>
      <vt:lpstr>Q ＆A</vt:lpstr>
      <vt:lpstr>Q ＆A</vt:lpstr>
      <vt:lpstr>結語</vt:lpstr>
      <vt:lpstr>寫在最後</vt:lpstr>
      <vt:lpstr>  敬請指教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財物及勞務採購實務研討</dc:title>
  <dc:creator>CCLAW</dc:creator>
  <cp:lastModifiedBy>user</cp:lastModifiedBy>
  <cp:revision>448</cp:revision>
  <cp:lastPrinted>2013-06-21T05:30:30Z</cp:lastPrinted>
  <dcterms:created xsi:type="dcterms:W3CDTF">2006-09-21T14:21:13Z</dcterms:created>
  <dcterms:modified xsi:type="dcterms:W3CDTF">2017-06-27T14:47:02Z</dcterms:modified>
</cp:coreProperties>
</file>