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emf" Extension="emf"/>
  <Default ContentType="application/vnd.openxmlformats-package.relationships+xml" Extension="rels"/>
  <Default ContentType="application/xml" Extension="xml"/>
  <Default ContentType="application/x-fontdata" Extension="fntdata"/>
  <Default ContentType="application/vnd.openxmlformats-officedocument.wordprocessingml.document" Extension="docx"/>
  <Default ContentType="image/vnd.ms-photo" Extension="wdp"/>
  <Default ContentType="application/vnd.openxmlformats-officedocument.vmlDrawing" Extension="v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drawingml.chart+xml" PartName="/ppt/charts/chart1.xml"/>
  <Override ContentType="application/vnd.openxmlformats-officedocument.themeOverride+xml" PartName="/ppt/theme/themeOverride1.xml"/>
  <Override ContentType="application/vnd.openxmlformats-officedocument.drawingml.chartshapes+xml" PartName="/ppt/drawings/drawing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9.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inkml+xml" PartName="/ppt/ink/ink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 id="2147483966" r:id="rId2"/>
  </p:sldMasterIdLst>
  <p:notesMasterIdLst>
    <p:notesMasterId r:id="rId87"/>
  </p:notesMasterIdLst>
  <p:sldIdLst>
    <p:sldId id="256" r:id="rId3"/>
    <p:sldId id="335" r:id="rId4"/>
    <p:sldId id="364" r:id="rId5"/>
    <p:sldId id="258" r:id="rId6"/>
    <p:sldId id="259" r:id="rId7"/>
    <p:sldId id="260" r:id="rId8"/>
    <p:sldId id="363" r:id="rId9"/>
    <p:sldId id="261" r:id="rId10"/>
    <p:sldId id="359" r:id="rId11"/>
    <p:sldId id="360" r:id="rId12"/>
    <p:sldId id="361" r:id="rId13"/>
    <p:sldId id="362" r:id="rId14"/>
    <p:sldId id="263" r:id="rId15"/>
    <p:sldId id="264" r:id="rId16"/>
    <p:sldId id="329" r:id="rId17"/>
    <p:sldId id="265" r:id="rId18"/>
    <p:sldId id="266" r:id="rId19"/>
    <p:sldId id="267" r:id="rId20"/>
    <p:sldId id="268" r:id="rId21"/>
    <p:sldId id="269" r:id="rId22"/>
    <p:sldId id="270" r:id="rId23"/>
    <p:sldId id="271" r:id="rId24"/>
    <p:sldId id="331" r:id="rId25"/>
    <p:sldId id="273" r:id="rId26"/>
    <p:sldId id="350" r:id="rId27"/>
    <p:sldId id="275" r:id="rId28"/>
    <p:sldId id="276" r:id="rId29"/>
    <p:sldId id="277" r:id="rId30"/>
    <p:sldId id="278" r:id="rId31"/>
    <p:sldId id="279" r:id="rId32"/>
    <p:sldId id="280" r:id="rId33"/>
    <p:sldId id="281" r:id="rId34"/>
    <p:sldId id="282" r:id="rId35"/>
    <p:sldId id="352" r:id="rId36"/>
    <p:sldId id="353" r:id="rId37"/>
    <p:sldId id="354" r:id="rId38"/>
    <p:sldId id="355" r:id="rId39"/>
    <p:sldId id="356" r:id="rId40"/>
    <p:sldId id="357" r:id="rId41"/>
    <p:sldId id="358" r:id="rId42"/>
    <p:sldId id="283" r:id="rId43"/>
    <p:sldId id="284" r:id="rId44"/>
    <p:sldId id="330"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34" r:id="rId81"/>
    <p:sldId id="333" r:id="rId82"/>
    <p:sldId id="320" r:id="rId83"/>
    <p:sldId id="321" r:id="rId84"/>
    <p:sldId id="322" r:id="rId85"/>
    <p:sldId id="323" r:id="rId86"/>
  </p:sldIdLst>
  <p:sldSz cx="12192000" cy="6858000"/>
  <p:notesSz cx="6807200" cy="9939338"/>
  <p:embeddedFontLst>
    <p:embeddedFont>
      <p:font typeface="微軟正黑體" panose="020B0604030504040204" pitchFamily="34" charset="-120"/>
      <p:regular r:id="rId88"/>
      <p:bold r:id="rId89"/>
    </p:embeddedFont>
    <p:embeddedFont>
      <p:font typeface="Century Gothic" panose="020B0502020202020204" pitchFamily="34" charset="0"/>
      <p:regular r:id="rId90"/>
      <p:bold r:id="rId91"/>
      <p:italic r:id="rId92"/>
      <p:boldItalic r:id="rId93"/>
    </p:embeddedFont>
    <p:embeddedFont>
      <p:font typeface="Arial Black" panose="020B0A04020102020204" pitchFamily="34" charset="0"/>
      <p:bold r:id="rId94"/>
    </p:embeddedFont>
    <p:embeddedFont>
      <p:font typeface="華康行楷體W5" panose="03000509000000000000" pitchFamily="65" charset="-120"/>
      <p:regular r:id="rId95"/>
    </p:embeddedFont>
    <p:embeddedFont>
      <p:font typeface="華康正顏楷體W5" panose="03000509000000000000" pitchFamily="65" charset="-120"/>
      <p:regular r:id="rId96"/>
    </p:embeddedFont>
    <p:embeddedFont>
      <p:font typeface="幼圆" panose="02010509060101010101" pitchFamily="49" charset="-122"/>
      <p:regular r:id="rId97"/>
    </p:embeddedFont>
    <p:embeddedFont>
      <p:font typeface="標楷體" panose="03000509000000000000" pitchFamily="65" charset="-120"/>
      <p:regular r:id="rId98"/>
    </p:embeddedFont>
    <p:embeddedFont>
      <p:font typeface="Microsoft YaHei" panose="020B0503020204020204" pitchFamily="34" charset="-122"/>
      <p:regular r:id="rId99"/>
      <p:bold r:id="rId100"/>
    </p:embeddedFont>
    <p:embeddedFont>
      <p:font typeface="宋体" panose="02010600030101010101" pitchFamily="2" charset="-122"/>
      <p:regular r:id="rId101"/>
    </p:embeddedFont>
    <p:embeddedFont>
      <p:font typeface="Microsoft YaHei" panose="020B0503020204020204" pitchFamily="34" charset="-122"/>
      <p:regular r:id="rId99"/>
      <p:bold r:id="rId100"/>
    </p:embeddedFont>
    <p:embeddedFont>
      <p:font typeface="Calibri" panose="020F0502020204030204" pitchFamily="34" charset="0"/>
      <p:regular r:id="rId102"/>
      <p:bold r:id="rId103"/>
      <p:italic r:id="rId104"/>
      <p:boldItalic r:id="rId105"/>
    </p:embeddedFont>
    <p:embeddedFont>
      <p:font typeface="華康海報體W9" panose="040B0909000000000000" pitchFamily="81" charset="-120"/>
      <p:regular r:id="rId106"/>
    </p:embeddedFont>
    <p:embeddedFont>
      <p:font typeface="Broadway" panose="04040905080B02020502" pitchFamily="82" charset="0"/>
      <p:regular r:id="rId107"/>
    </p:embeddedFont>
  </p:embeddedFontLst>
  <p:defaultTextStyle>
    <a:defPPr lvl="0">
      <a:defRPr lang="zh-TW"/>
    </a:defPPr>
    <a:lvl1pPr lvl="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lvl="1"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CCCC00"/>
    <a:srgbClr val="0066FF"/>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4" autoAdjust="0"/>
    <p:restoredTop sz="70249" autoAdjust="0"/>
  </p:normalViewPr>
  <p:slideViewPr>
    <p:cSldViewPr snapToGrid="0">
      <p:cViewPr varScale="1">
        <p:scale>
          <a:sx n="48" d="100"/>
          <a:sy n="48" d="100"/>
        </p:scale>
        <p:origin x="9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2.fntdata"/><Relationship Id="rId16" Type="http://schemas.openxmlformats.org/officeDocument/2006/relationships/slide" Target="slides/slide14.xml"/><Relationship Id="rId107" Type="http://schemas.openxmlformats.org/officeDocument/2006/relationships/font" Target="fonts/font20.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5.fntdata"/><Relationship Id="rId5" Type="http://schemas.openxmlformats.org/officeDocument/2006/relationships/slide" Target="slides/slide3.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16.fntdata"/><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13.fntdata"/><Relationship Id="rId105"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font" Target="fonts/font1.fntdata"/><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244711981154601E-2"/>
          <c:y val="0.10780305196044999"/>
          <c:w val="0.889985740755735"/>
          <c:h val="0.744435194299084"/>
        </c:manualLayout>
      </c:layout>
      <c:barChart>
        <c:barDir val="col"/>
        <c:grouping val="clustered"/>
        <c:varyColors val="0"/>
        <c:ser>
          <c:idx val="1"/>
          <c:order val="1"/>
          <c:tx>
            <c:strRef>
              <c:f>'[y7s700000 (1).xls]資料'!$C$1</c:f>
              <c:strCache>
                <c:ptCount val="1"/>
                <c:pt idx="0">
                  <c:v>嬰兒出生數(萬人)</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Pt>
            <c:idx val="25"/>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1-F61B-4EA1-89EC-21DC334A6704}"/>
              </c:ext>
            </c:extLst>
          </c:dPt>
          <c:dPt>
            <c:idx val="26"/>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3-F61B-4EA1-89EC-21DC334A6704}"/>
              </c:ext>
            </c:extLst>
          </c:dPt>
          <c:dPt>
            <c:idx val="27"/>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5-F61B-4EA1-89EC-21DC334A6704}"/>
              </c:ext>
            </c:extLst>
          </c:dPt>
          <c:dPt>
            <c:idx val="28"/>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7-F61B-4EA1-89EC-21DC334A6704}"/>
              </c:ext>
            </c:extLst>
          </c:dPt>
          <c:dPt>
            <c:idx val="29"/>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9-F61B-4EA1-89EC-21DC334A6704}"/>
              </c:ext>
            </c:extLst>
          </c:dPt>
          <c:dPt>
            <c:idx val="30"/>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B-F61B-4EA1-89EC-21DC334A6704}"/>
              </c:ext>
            </c:extLst>
          </c:dPt>
          <c:dPt>
            <c:idx val="31"/>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D-F61B-4EA1-89EC-21DC334A6704}"/>
              </c:ext>
            </c:extLst>
          </c:dPt>
          <c:dPt>
            <c:idx val="32"/>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F-F61B-4EA1-89EC-21DC334A6704}"/>
              </c:ext>
            </c:extLst>
          </c:dPt>
          <c:dPt>
            <c:idx val="33"/>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11-F61B-4EA1-89EC-21DC334A6704}"/>
              </c:ext>
            </c:extLst>
          </c:dPt>
          <c:dPt>
            <c:idx val="34"/>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3-F61B-4EA1-89EC-21DC334A6704}"/>
              </c:ext>
            </c:extLst>
          </c:dPt>
          <c:dPt>
            <c:idx val="35"/>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5-F61B-4EA1-89EC-21DC334A6704}"/>
              </c:ext>
            </c:extLst>
          </c:dPt>
          <c:dPt>
            <c:idx val="36"/>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7-F61B-4EA1-89EC-21DC334A6704}"/>
              </c:ext>
            </c:extLst>
          </c:dPt>
          <c:dPt>
            <c:idx val="37"/>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9-F61B-4EA1-89EC-21DC334A6704}"/>
              </c:ext>
            </c:extLst>
          </c:dPt>
          <c:dPt>
            <c:idx val="38"/>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B-F61B-4EA1-89EC-21DC334A6704}"/>
              </c:ext>
            </c:extLst>
          </c:dPt>
          <c:dPt>
            <c:idx val="39"/>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D-F61B-4EA1-89EC-21DC334A6704}"/>
              </c:ext>
            </c:extLst>
          </c:dPt>
          <c:dPt>
            <c:idx val="40"/>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F-F61B-4EA1-89EC-21DC334A6704}"/>
              </c:ext>
            </c:extLst>
          </c:dPt>
          <c:dPt>
            <c:idx val="41"/>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1-F61B-4EA1-89EC-21DC334A6704}"/>
              </c:ext>
            </c:extLst>
          </c:dPt>
          <c:dPt>
            <c:idx val="42"/>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3-F61B-4EA1-89EC-21DC334A6704}"/>
              </c:ext>
            </c:extLst>
          </c:dPt>
          <c:dPt>
            <c:idx val="43"/>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5-F61B-4EA1-89EC-21DC334A6704}"/>
              </c:ext>
            </c:extLst>
          </c:dPt>
          <c:dPt>
            <c:idx val="44"/>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7-F61B-4EA1-89EC-21DC334A6704}"/>
              </c:ext>
            </c:extLst>
          </c:dPt>
          <c:dPt>
            <c:idx val="45"/>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9-F61B-4EA1-89EC-21DC334A6704}"/>
              </c:ext>
            </c:extLst>
          </c:dPt>
          <c:dPt>
            <c:idx val="46"/>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B-F61B-4EA1-89EC-21DC334A6704}"/>
              </c:ext>
            </c:extLst>
          </c:dPt>
          <c:dPt>
            <c:idx val="47"/>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2D-F61B-4EA1-89EC-21DC334A6704}"/>
              </c:ext>
            </c:extLst>
          </c:dPt>
          <c:dPt>
            <c:idx val="48"/>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2F-F61B-4EA1-89EC-21DC334A6704}"/>
              </c:ext>
            </c:extLst>
          </c:dPt>
          <c:dPt>
            <c:idx val="49"/>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1-F61B-4EA1-89EC-21DC334A6704}"/>
              </c:ext>
            </c:extLst>
          </c:dPt>
          <c:dPt>
            <c:idx val="50"/>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3-F61B-4EA1-89EC-21DC334A6704}"/>
              </c:ext>
            </c:extLst>
          </c:dPt>
          <c:dPt>
            <c:idx val="51"/>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5-F61B-4EA1-89EC-21DC334A6704}"/>
              </c:ext>
            </c:extLst>
          </c:dPt>
          <c:dPt>
            <c:idx val="52"/>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7-F61B-4EA1-89EC-21DC334A6704}"/>
              </c:ext>
            </c:extLst>
          </c:dPt>
          <c:dPt>
            <c:idx val="53"/>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9-F61B-4EA1-89EC-21DC334A6704}"/>
              </c:ext>
            </c:extLst>
          </c:dPt>
          <c:dPt>
            <c:idx val="54"/>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B-F61B-4EA1-89EC-21DC334A6704}"/>
              </c:ext>
            </c:extLst>
          </c:dPt>
          <c:dPt>
            <c:idx val="55"/>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D-F61B-4EA1-89EC-21DC334A6704}"/>
              </c:ext>
            </c:extLst>
          </c:dPt>
          <c:dPt>
            <c:idx val="56"/>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F-F61B-4EA1-89EC-21DC334A6704}"/>
              </c:ext>
            </c:extLst>
          </c:dPt>
          <c:dPt>
            <c:idx val="57"/>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41-F61B-4EA1-89EC-21DC334A6704}"/>
              </c:ext>
            </c:extLst>
          </c:dPt>
          <c:dPt>
            <c:idx val="58"/>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43-F61B-4EA1-89EC-21DC334A6704}"/>
              </c:ext>
            </c:extLst>
          </c:dPt>
          <c:dPt>
            <c:idx val="59"/>
            <c:invertIfNegative val="0"/>
            <c:bubble3D val="0"/>
            <c:spPr>
              <a:solidFill>
                <a:srgbClr val="C00000"/>
              </a:solidFill>
              <a:ln w="9525" cap="flat" cmpd="sng" algn="ctr">
                <a:solidFill>
                  <a:schemeClr val="accent3">
                    <a:shade val="95000"/>
                  </a:schemeClr>
                </a:solidFill>
                <a:round/>
              </a:ln>
              <a:effectLst/>
            </c:spPr>
            <c:extLst>
              <c:ext xmlns:c16="http://schemas.microsoft.com/office/drawing/2014/chart" uri="{C3380CC4-5D6E-409C-BE32-E72D297353CC}">
                <c16:uniqueId val="{00000045-F61B-4EA1-89EC-21DC334A6704}"/>
              </c:ext>
            </c:extLst>
          </c:dPt>
          <c:dPt>
            <c:idx val="60"/>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7-F61B-4EA1-89EC-21DC334A6704}"/>
              </c:ext>
            </c:extLst>
          </c:dPt>
          <c:dPt>
            <c:idx val="61"/>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9-F61B-4EA1-89EC-21DC334A6704}"/>
              </c:ext>
            </c:extLst>
          </c:dPt>
          <c:dPt>
            <c:idx val="62"/>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B-F61B-4EA1-89EC-21DC334A6704}"/>
              </c:ext>
            </c:extLst>
          </c:dPt>
          <c:dPt>
            <c:idx val="63"/>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D-F61B-4EA1-89EC-21DC334A6704}"/>
              </c:ext>
            </c:extLst>
          </c:dPt>
          <c:dPt>
            <c:idx val="64"/>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F-F61B-4EA1-89EC-21DC334A6704}"/>
              </c:ext>
            </c:extLst>
          </c:dPt>
          <c:dPt>
            <c:idx val="65"/>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51-F61B-4EA1-89EC-21DC334A6704}"/>
              </c:ext>
            </c:extLst>
          </c:dPt>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(1).xls]資料'!$C$2:$C$67</c:f>
              <c:numCache>
                <c:formatCode>0.0</c:formatCode>
                <c:ptCount val="66"/>
                <c:pt idx="0">
                  <c:v>38.5</c:v>
                </c:pt>
                <c:pt idx="1">
                  <c:v>37.300000000000011</c:v>
                </c:pt>
                <c:pt idx="2">
                  <c:v>37.5</c:v>
                </c:pt>
                <c:pt idx="3">
                  <c:v>38.4</c:v>
                </c:pt>
                <c:pt idx="4">
                  <c:v>40.4</c:v>
                </c:pt>
                <c:pt idx="5">
                  <c:v>41.4</c:v>
                </c:pt>
                <c:pt idx="6">
                  <c:v>39.5</c:v>
                </c:pt>
                <c:pt idx="7">
                  <c:v>41.4</c:v>
                </c:pt>
                <c:pt idx="8">
                  <c:v>42.4</c:v>
                </c:pt>
                <c:pt idx="9">
                  <c:v>42.2</c:v>
                </c:pt>
                <c:pt idx="10">
                  <c:v>42.3</c:v>
                </c:pt>
                <c:pt idx="11">
                  <c:v>42.6</c:v>
                </c:pt>
                <c:pt idx="12">
                  <c:v>42.7</c:v>
                </c:pt>
                <c:pt idx="13">
                  <c:v>42</c:v>
                </c:pt>
                <c:pt idx="14">
                  <c:v>41</c:v>
                </c:pt>
                <c:pt idx="15">
                  <c:v>41.8</c:v>
                </c:pt>
                <c:pt idx="16">
                  <c:v>37.700000000000003</c:v>
                </c:pt>
                <c:pt idx="17">
                  <c:v>39.700000000000003</c:v>
                </c:pt>
                <c:pt idx="18">
                  <c:v>39.300000000000011</c:v>
                </c:pt>
                <c:pt idx="19">
                  <c:v>39.6</c:v>
                </c:pt>
                <c:pt idx="20">
                  <c:v>38.300000000000011</c:v>
                </c:pt>
                <c:pt idx="21">
                  <c:v>36.800000000000011</c:v>
                </c:pt>
                <c:pt idx="22">
                  <c:v>36.9</c:v>
                </c:pt>
                <c:pt idx="23">
                  <c:v>37</c:v>
                </c:pt>
                <c:pt idx="24">
                  <c:v>36.9</c:v>
                </c:pt>
                <c:pt idx="25">
                  <c:v>42.5</c:v>
                </c:pt>
                <c:pt idx="26">
                  <c:v>39.700000000000003</c:v>
                </c:pt>
                <c:pt idx="27">
                  <c:v>41.1</c:v>
                </c:pt>
                <c:pt idx="28">
                  <c:v>42.4</c:v>
                </c:pt>
                <c:pt idx="29">
                  <c:v>41.4</c:v>
                </c:pt>
                <c:pt idx="30">
                  <c:v>41.4</c:v>
                </c:pt>
                <c:pt idx="31">
                  <c:v>40.5</c:v>
                </c:pt>
                <c:pt idx="32">
                  <c:v>38.300000000000011</c:v>
                </c:pt>
                <c:pt idx="33">
                  <c:v>37.1</c:v>
                </c:pt>
                <c:pt idx="34">
                  <c:v>34.6</c:v>
                </c:pt>
                <c:pt idx="35">
                  <c:v>30.9</c:v>
                </c:pt>
                <c:pt idx="36">
                  <c:v>31.4</c:v>
                </c:pt>
                <c:pt idx="37">
                  <c:v>34.200000000000003</c:v>
                </c:pt>
                <c:pt idx="38">
                  <c:v>31.5</c:v>
                </c:pt>
                <c:pt idx="39">
                  <c:v>33.6</c:v>
                </c:pt>
                <c:pt idx="40">
                  <c:v>32.200000000000003</c:v>
                </c:pt>
                <c:pt idx="41">
                  <c:v>32.200000000000003</c:v>
                </c:pt>
                <c:pt idx="42">
                  <c:v>32.6</c:v>
                </c:pt>
                <c:pt idx="43">
                  <c:v>32.300000000000011</c:v>
                </c:pt>
                <c:pt idx="44">
                  <c:v>33</c:v>
                </c:pt>
                <c:pt idx="45">
                  <c:v>32.6</c:v>
                </c:pt>
                <c:pt idx="46">
                  <c:v>32.6</c:v>
                </c:pt>
                <c:pt idx="47">
                  <c:v>27.1</c:v>
                </c:pt>
                <c:pt idx="48">
                  <c:v>28.4</c:v>
                </c:pt>
                <c:pt idx="49">
                  <c:v>30.5</c:v>
                </c:pt>
                <c:pt idx="50">
                  <c:v>26</c:v>
                </c:pt>
                <c:pt idx="51">
                  <c:v>24.8</c:v>
                </c:pt>
                <c:pt idx="52">
                  <c:v>22.7</c:v>
                </c:pt>
                <c:pt idx="53">
                  <c:v>21.6</c:v>
                </c:pt>
                <c:pt idx="54">
                  <c:v>20.6</c:v>
                </c:pt>
                <c:pt idx="55">
                  <c:v>20.399999999999999</c:v>
                </c:pt>
                <c:pt idx="56">
                  <c:v>20.399999999999999</c:v>
                </c:pt>
                <c:pt idx="57">
                  <c:v>19.899999999999999</c:v>
                </c:pt>
                <c:pt idx="58">
                  <c:v>19.100000000000001</c:v>
                </c:pt>
                <c:pt idx="59">
                  <c:v>16.7</c:v>
                </c:pt>
                <c:pt idx="60">
                  <c:v>19.7</c:v>
                </c:pt>
                <c:pt idx="61">
                  <c:v>22.9</c:v>
                </c:pt>
                <c:pt idx="62">
                  <c:v>19.899999999999999</c:v>
                </c:pt>
                <c:pt idx="63">
                  <c:v>20.100000000000001</c:v>
                </c:pt>
                <c:pt idx="64">
                  <c:v>21.4</c:v>
                </c:pt>
                <c:pt idx="65">
                  <c:v>20.8</c:v>
                </c:pt>
              </c:numCache>
            </c:numRef>
          </c:val>
          <c:extLst>
            <c:ext xmlns:c16="http://schemas.microsoft.com/office/drawing/2014/chart" uri="{C3380CC4-5D6E-409C-BE32-E72D297353CC}">
              <c16:uniqueId val="{00000000-8923-4D6C-BFFF-DE8ED95485E7}"/>
            </c:ext>
          </c:extLst>
        </c:ser>
        <c:dLbls>
          <c:showLegendKey val="0"/>
          <c:showVal val="0"/>
          <c:showCatName val="0"/>
          <c:showSerName val="0"/>
          <c:showPercent val="0"/>
          <c:showBubbleSize val="0"/>
        </c:dLbls>
        <c:gapWidth val="80"/>
        <c:axId val="265932800"/>
        <c:axId val="264159808"/>
      </c:barChart>
      <c:lineChart>
        <c:grouping val="standard"/>
        <c:varyColors val="0"/>
        <c:ser>
          <c:idx val="0"/>
          <c:order val="0"/>
          <c:tx>
            <c:strRef>
              <c:f>'[y7s700000 (1).xls]資料'!$B$1</c:f>
              <c:strCache>
                <c:ptCount val="1"/>
                <c:pt idx="0">
                  <c:v>總生育率(人)</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(1).xls]資料'!$B$2:$B$67</c:f>
              <c:numCache>
                <c:formatCode>0.00</c:formatCode>
                <c:ptCount val="66"/>
                <c:pt idx="0">
                  <c:v>7.04</c:v>
                </c:pt>
                <c:pt idx="1">
                  <c:v>6.6149999999999656</c:v>
                </c:pt>
                <c:pt idx="2">
                  <c:v>6.47</c:v>
                </c:pt>
                <c:pt idx="3">
                  <c:v>6.4249999999999927</c:v>
                </c:pt>
                <c:pt idx="4">
                  <c:v>6.53</c:v>
                </c:pt>
                <c:pt idx="5">
                  <c:v>6.5049999999999946</c:v>
                </c:pt>
                <c:pt idx="6">
                  <c:v>6</c:v>
                </c:pt>
                <c:pt idx="7">
                  <c:v>6.0549999999999846</c:v>
                </c:pt>
                <c:pt idx="8">
                  <c:v>5.99</c:v>
                </c:pt>
                <c:pt idx="9">
                  <c:v>5.75</c:v>
                </c:pt>
                <c:pt idx="10">
                  <c:v>5.585</c:v>
                </c:pt>
                <c:pt idx="11">
                  <c:v>5.4649999999999928</c:v>
                </c:pt>
                <c:pt idx="12">
                  <c:v>5.35</c:v>
                </c:pt>
                <c:pt idx="13">
                  <c:v>5.0999999999999996</c:v>
                </c:pt>
                <c:pt idx="14">
                  <c:v>4.8249999999999664</c:v>
                </c:pt>
                <c:pt idx="15">
                  <c:v>4.8149999999999746</c:v>
                </c:pt>
                <c:pt idx="16">
                  <c:v>4.22</c:v>
                </c:pt>
                <c:pt idx="17">
                  <c:v>4.3249999999999664</c:v>
                </c:pt>
                <c:pt idx="18">
                  <c:v>4.1199999999999974</c:v>
                </c:pt>
                <c:pt idx="19">
                  <c:v>4</c:v>
                </c:pt>
                <c:pt idx="20">
                  <c:v>3.7050000000000001</c:v>
                </c:pt>
                <c:pt idx="21">
                  <c:v>3.3650000000000002</c:v>
                </c:pt>
                <c:pt idx="22">
                  <c:v>3.21</c:v>
                </c:pt>
                <c:pt idx="23">
                  <c:v>2.94</c:v>
                </c:pt>
                <c:pt idx="24">
                  <c:v>2.7650000000000001</c:v>
                </c:pt>
                <c:pt idx="25">
                  <c:v>3.085</c:v>
                </c:pt>
                <c:pt idx="26">
                  <c:v>2.7</c:v>
                </c:pt>
                <c:pt idx="27">
                  <c:v>2.7149999999999999</c:v>
                </c:pt>
                <c:pt idx="28">
                  <c:v>2.67</c:v>
                </c:pt>
                <c:pt idx="29">
                  <c:v>2.5150000000000001</c:v>
                </c:pt>
                <c:pt idx="30">
                  <c:v>2.4550000000000001</c:v>
                </c:pt>
                <c:pt idx="31">
                  <c:v>2.3199999999999981</c:v>
                </c:pt>
                <c:pt idx="32">
                  <c:v>2.17</c:v>
                </c:pt>
                <c:pt idx="33">
                  <c:v>2.0550000000000002</c:v>
                </c:pt>
                <c:pt idx="34">
                  <c:v>1.88</c:v>
                </c:pt>
                <c:pt idx="35">
                  <c:v>1.68</c:v>
                </c:pt>
                <c:pt idx="36">
                  <c:v>1.7</c:v>
                </c:pt>
                <c:pt idx="37">
                  <c:v>1.855</c:v>
                </c:pt>
                <c:pt idx="38">
                  <c:v>1.68</c:v>
                </c:pt>
                <c:pt idx="39">
                  <c:v>1.81</c:v>
                </c:pt>
                <c:pt idx="40">
                  <c:v>1.72</c:v>
                </c:pt>
                <c:pt idx="41">
                  <c:v>1.73</c:v>
                </c:pt>
                <c:pt idx="42">
                  <c:v>1.76</c:v>
                </c:pt>
                <c:pt idx="43">
                  <c:v>1.7549999999999999</c:v>
                </c:pt>
                <c:pt idx="44">
                  <c:v>1.7749999999999999</c:v>
                </c:pt>
                <c:pt idx="45">
                  <c:v>1.76</c:v>
                </c:pt>
                <c:pt idx="46">
                  <c:v>1.77</c:v>
                </c:pt>
                <c:pt idx="47">
                  <c:v>1.4650000000000001</c:v>
                </c:pt>
                <c:pt idx="48">
                  <c:v>1.5549999999999999</c:v>
                </c:pt>
                <c:pt idx="49">
                  <c:v>1.68</c:v>
                </c:pt>
                <c:pt idx="50">
                  <c:v>1.4</c:v>
                </c:pt>
                <c:pt idx="51">
                  <c:v>1.34</c:v>
                </c:pt>
                <c:pt idx="52">
                  <c:v>1.2350000000000001</c:v>
                </c:pt>
                <c:pt idx="53">
                  <c:v>1.18</c:v>
                </c:pt>
                <c:pt idx="54">
                  <c:v>1.115</c:v>
                </c:pt>
                <c:pt idx="55">
                  <c:v>1.115</c:v>
                </c:pt>
                <c:pt idx="56">
                  <c:v>1.1000000000000001</c:v>
                </c:pt>
                <c:pt idx="57">
                  <c:v>1.05</c:v>
                </c:pt>
                <c:pt idx="58">
                  <c:v>1.03</c:v>
                </c:pt>
                <c:pt idx="59">
                  <c:v>0.89500000000000002</c:v>
                </c:pt>
                <c:pt idx="60">
                  <c:v>1.0649999999999999</c:v>
                </c:pt>
                <c:pt idx="61">
                  <c:v>1.27</c:v>
                </c:pt>
                <c:pt idx="62">
                  <c:v>1.0649999999999999</c:v>
                </c:pt>
                <c:pt idx="63">
                  <c:v>1.165</c:v>
                </c:pt>
                <c:pt idx="64">
                  <c:v>1.175</c:v>
                </c:pt>
                <c:pt idx="65">
                  <c:v>1.17</c:v>
                </c:pt>
              </c:numCache>
            </c:numRef>
          </c:val>
          <c:smooth val="0"/>
          <c:extLst>
            <c:ext xmlns:c16="http://schemas.microsoft.com/office/drawing/2014/chart" uri="{C3380CC4-5D6E-409C-BE32-E72D297353CC}">
              <c16:uniqueId val="{00000005-8923-4D6C-BFFF-DE8ED95485E7}"/>
            </c:ext>
          </c:extLst>
        </c:ser>
        <c:dLbls>
          <c:showLegendKey val="0"/>
          <c:showVal val="0"/>
          <c:showCatName val="0"/>
          <c:showSerName val="0"/>
          <c:showPercent val="0"/>
          <c:showBubbleSize val="0"/>
        </c:dLbls>
        <c:marker val="1"/>
        <c:smooth val="0"/>
        <c:axId val="265690624"/>
        <c:axId val="264159232"/>
      </c:lineChart>
      <c:catAx>
        <c:axId val="2656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264159232"/>
        <c:crosses val="autoZero"/>
        <c:auto val="1"/>
        <c:lblAlgn val="ctr"/>
        <c:lblOffset val="200"/>
        <c:tickLblSkip val="5"/>
        <c:tickMarkSkip val="5"/>
        <c:noMultiLvlLbl val="0"/>
      </c:catAx>
      <c:valAx>
        <c:axId val="26415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265690624"/>
        <c:crosses val="autoZero"/>
        <c:crossBetween val="between"/>
      </c:valAx>
      <c:catAx>
        <c:axId val="265932800"/>
        <c:scaling>
          <c:orientation val="minMax"/>
        </c:scaling>
        <c:delete val="1"/>
        <c:axPos val="b"/>
        <c:numFmt formatCode="General" sourceLinked="1"/>
        <c:majorTickMark val="none"/>
        <c:minorTickMark val="none"/>
        <c:tickLblPos val="nextTo"/>
        <c:crossAx val="264159808"/>
        <c:crosses val="autoZero"/>
        <c:auto val="1"/>
        <c:lblAlgn val="ctr"/>
        <c:lblOffset val="100"/>
        <c:noMultiLvlLbl val="0"/>
      </c:catAx>
      <c:valAx>
        <c:axId val="264159808"/>
        <c:scaling>
          <c:orientation val="minMax"/>
          <c:max val="5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265932800"/>
        <c:crosses val="max"/>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dgm:t>
        <a:bodyPr/>
        <a:lstStyle/>
        <a:p>
          <a:r>
            <a:rPr lang="zh-TW" altLang="en-US" sz="2400" b="1" dirty="0">
              <a:latin typeface="微軟正黑體" pitchFamily="34" charset="-120"/>
              <a:ea typeface="微軟正黑體" pitchFamily="34" charset="-120"/>
            </a:rPr>
            <a:t>國家教育研究院</a:t>
          </a: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dgm:t>
        <a:bodyPr/>
        <a:lstStyle/>
        <a:p>
          <a:r>
            <a:rPr lang="zh-TW" altLang="en-US" sz="2200" b="0" dirty="0" smtClean="0">
              <a:effectLst>
                <a:outerShdw blurRad="38100" dist="38100" dir="2700000" algn="tl">
                  <a:srgbClr val="000000">
                    <a:alpha val="43137"/>
                  </a:srgbClr>
                </a:outerShdw>
              </a:effectLst>
              <a:latin typeface="標楷體" pitchFamily="65" charset="-120"/>
              <a:ea typeface="標楷體" pitchFamily="65" charset="-120"/>
            </a:rPr>
            <a:t>十二年</a:t>
          </a:r>
          <a:r>
            <a:rPr lang="zh-TW" altLang="en-US" sz="2200" b="0" dirty="0">
              <a:effectLst>
                <a:outerShdw blurRad="38100" dist="38100" dir="2700000" algn="tl">
                  <a:srgbClr val="000000">
                    <a:alpha val="43137"/>
                  </a:srgbClr>
                </a:outerShdw>
              </a:effectLst>
              <a:latin typeface="標楷體" pitchFamily="65" charset="-120"/>
              <a:ea typeface="標楷體" pitchFamily="65" charset="-120"/>
            </a:rPr>
            <a:t>國民</a:t>
          </a:r>
          <a:r>
            <a:rPr lang="en-US" altLang="zh-TW" sz="2200" b="0" dirty="0">
              <a:effectLst>
                <a:outerShdw blurRad="38100" dist="38100" dir="2700000" algn="tl">
                  <a:srgbClr val="000000">
                    <a:alpha val="43137"/>
                  </a:srgbClr>
                </a:outerShdw>
              </a:effectLst>
              <a:latin typeface="標楷體" pitchFamily="65" charset="-120"/>
              <a:ea typeface="標楷體" pitchFamily="65" charset="-120"/>
            </a:rPr>
            <a:t/>
          </a:r>
          <a:br>
            <a:rPr lang="en-US" altLang="zh-TW" sz="2200" b="0" dirty="0">
              <a:effectLst>
                <a:outerShdw blurRad="38100" dist="38100" dir="2700000" algn="tl">
                  <a:srgbClr val="000000">
                    <a:alpha val="43137"/>
                  </a:srgbClr>
                </a:outerShdw>
              </a:effectLst>
              <a:latin typeface="標楷體" pitchFamily="65" charset="-120"/>
              <a:ea typeface="標楷體" pitchFamily="65" charset="-120"/>
            </a:rPr>
          </a:br>
          <a:r>
            <a:rPr lang="zh-TW" altLang="en-US" sz="2200" b="0" dirty="0">
              <a:effectLst>
                <a:outerShdw blurRad="38100" dist="38100" dir="2700000" algn="tl">
                  <a:srgbClr val="000000">
                    <a:alpha val="43137"/>
                  </a:srgbClr>
                </a:outerShdw>
              </a:effectLst>
              <a:latin typeface="標楷體" pitchFamily="65" charset="-120"/>
              <a:ea typeface="標楷體" pitchFamily="65" charset="-120"/>
            </a:rPr>
            <a:t>基本教育課程</a:t>
          </a:r>
          <a:r>
            <a:rPr lang="en-US" altLang="zh-TW" sz="2200" b="0" dirty="0">
              <a:effectLst>
                <a:outerShdw blurRad="38100" dist="38100" dir="2700000" algn="tl">
                  <a:srgbClr val="000000">
                    <a:alpha val="43137"/>
                  </a:srgbClr>
                </a:outerShdw>
              </a:effectLst>
              <a:latin typeface="標楷體" pitchFamily="65" charset="-120"/>
              <a:ea typeface="標楷體" pitchFamily="65" charset="-120"/>
            </a:rPr>
            <a:t/>
          </a:r>
          <a:br>
            <a:rPr lang="en-US" altLang="zh-TW" sz="2200" b="0" dirty="0">
              <a:effectLst>
                <a:outerShdw blurRad="38100" dist="38100" dir="2700000" algn="tl">
                  <a:srgbClr val="000000">
                    <a:alpha val="43137"/>
                  </a:srgbClr>
                </a:outerShdw>
              </a:effectLst>
              <a:latin typeface="標楷體" pitchFamily="65" charset="-120"/>
              <a:ea typeface="標楷體" pitchFamily="65" charset="-120"/>
            </a:rPr>
          </a:br>
          <a:r>
            <a:rPr lang="zh-TW" altLang="en-US" sz="2200" b="0" dirty="0">
              <a:effectLst>
                <a:outerShdw blurRad="38100" dist="38100" dir="2700000" algn="tl">
                  <a:srgbClr val="000000">
                    <a:alpha val="43137"/>
                  </a:srgbClr>
                </a:outerShdw>
              </a:effectLst>
              <a:latin typeface="標楷體" pitchFamily="65" charset="-120"/>
              <a:ea typeface="標楷體" pitchFamily="65"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dgm:t>
        <a:bodyPr/>
        <a:lstStyle/>
        <a:p>
          <a:r>
            <a:rPr lang="zh-TW" altLang="en-US" sz="2200" dirty="0" smtClean="0">
              <a:latin typeface="標楷體" panose="03000509000000000000" pitchFamily="65" charset="-120"/>
              <a:ea typeface="標楷體" panose="03000509000000000000" pitchFamily="65" charset="-120"/>
            </a:rPr>
            <a:t>高級</a:t>
          </a:r>
          <a:r>
            <a:rPr lang="zh-TW" altLang="en-US" sz="2200" dirty="0">
              <a:latin typeface="標楷體" panose="03000509000000000000" pitchFamily="65" charset="-120"/>
              <a:ea typeface="標楷體" panose="03000509000000000000" pitchFamily="65" charset="-120"/>
            </a:rPr>
            <a:t>中等</a:t>
          </a:r>
          <a:r>
            <a:rPr lang="en-US" altLang="zh-TW" sz="2200" dirty="0">
              <a:latin typeface="標楷體" panose="03000509000000000000" pitchFamily="65" charset="-120"/>
              <a:ea typeface="標楷體" panose="03000509000000000000" pitchFamily="65" charset="-120"/>
            </a:rPr>
            <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以下學校</a:t>
          </a:r>
          <a:r>
            <a:rPr lang="en-US" altLang="zh-TW" sz="2200" dirty="0">
              <a:latin typeface="標楷體" panose="03000509000000000000" pitchFamily="65" charset="-120"/>
              <a:ea typeface="標楷體" panose="03000509000000000000" pitchFamily="65" charset="-120"/>
            </a:rPr>
            <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dgm:t>
        <a:bodyPr/>
        <a:lstStyle/>
        <a:p>
          <a:pPr>
            <a:lnSpc>
              <a:spcPts val="2880"/>
            </a:lnSpc>
            <a:spcAft>
              <a:spcPts val="0"/>
            </a:spcAft>
          </a:pPr>
          <a:r>
            <a:rPr lang="zh-TW" altLang="en-US" sz="2400" b="1" dirty="0">
              <a:latin typeface="微軟正黑體" pitchFamily="34" charset="-120"/>
              <a:ea typeface="微軟正黑體" pitchFamily="34" charset="-120"/>
            </a:rPr>
            <a:t>推動支持系統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dgm:t>
        <a:bodyPr/>
        <a:lstStyle/>
        <a:p>
          <a:r>
            <a:rPr lang="zh-TW" altLang="en-US" sz="2200" b="1"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課程推動與實施系統</a:t>
          </a:r>
          <a:endParaRPr lang="zh-TW" altLang="en-US" sz="2200" dirty="0">
            <a:effectLst>
              <a:outerShdw blurRad="38100" dist="38100" dir="2700000" algn="tl">
                <a:srgbClr val="000000">
                  <a:alpha val="43137"/>
                </a:srgbClr>
              </a:outerShdw>
            </a:effectLst>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dgm:t>
        <a:bodyPr/>
        <a:lstStyle/>
        <a:p>
          <a:r>
            <a:rPr lang="en-US" sz="2200" b="1" dirty="0" err="1">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師資培育與教師專業發展系統</a:t>
          </a:r>
          <a:endParaRPr lang="zh-TW" altLang="en-US" sz="2200" b="1"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dgm:t>
        <a:bodyPr/>
        <a:lstStyle/>
        <a:p>
          <a:r>
            <a:rPr lang="en-US" sz="2200" b="1" dirty="0" err="1">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評量與入學制度系統</a:t>
          </a:r>
          <a:endParaRPr lang="zh-TW" altLang="en-US" sz="2200" b="1"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t>
        <a:bodyPr/>
        <a:lstStyle/>
        <a:p>
          <a:endParaRPr lang="zh-TW" altLang="en-US"/>
        </a:p>
      </dgm:t>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t>
        <a:bodyPr/>
        <a:lstStyle/>
        <a:p>
          <a:endParaRPr lang="zh-TW" altLang="en-US"/>
        </a:p>
      </dgm:t>
    </dgm:pt>
    <dgm:pt modelId="{2B567FEB-DF13-4295-801D-41BB0D63E85B}" type="pres">
      <dgm:prSet presAssocID="{82C9833E-CFC6-4F24-9EF0-5379B6335108}" presName="theInnerList" presStyleCnt="0"/>
      <dgm:spPr/>
      <dgm:t>
        <a:bodyPr/>
        <a:lstStyle/>
        <a:p>
          <a:endParaRPr lang="zh-TW" altLang="en-US"/>
        </a:p>
      </dgm:t>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t>
        <a:bodyPr/>
        <a:lstStyle/>
        <a:p>
          <a:endParaRPr lang="zh-TW" altLang="en-US"/>
        </a:p>
      </dgm:t>
    </dgm:pt>
    <dgm:pt modelId="{2B53493C-34B8-4FCF-AC30-A217B9C8FA60}" type="pres">
      <dgm:prSet presAssocID="{E9DE5E82-576B-45FC-8C03-55B97AE41FC7}" presName="compNode" presStyleCnt="0"/>
      <dgm:spPr/>
      <dgm:t>
        <a:bodyPr/>
        <a:lstStyle/>
        <a:p>
          <a:endParaRPr lang="zh-TW" altLang="en-US"/>
        </a:p>
      </dgm:t>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t>
        <a:bodyPr/>
        <a:lstStyle/>
        <a:p>
          <a:endParaRPr lang="zh-TW" altLang="en-US"/>
        </a:p>
      </dgm:t>
    </dgm:pt>
    <dgm:pt modelId="{FA1458A3-B4E8-4453-876D-47DEC376BE5D}" type="pres">
      <dgm:prSet presAssocID="{E9DE5E82-576B-45FC-8C03-55B97AE41FC7}" presName="theInnerList" presStyleCnt="0"/>
      <dgm:spPr/>
      <dgm:t>
        <a:bodyPr/>
        <a:lstStyle/>
        <a:p>
          <a:endParaRPr lang="zh-TW" altLang="en-US"/>
        </a:p>
      </dgm:t>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t>
        <a:bodyPr/>
        <a:lstStyle/>
        <a:p>
          <a:endParaRPr lang="zh-TW" altLang="en-US"/>
        </a:p>
      </dgm:t>
    </dgm:pt>
    <dgm:pt modelId="{200A5961-7E35-4246-8A47-01D969F46454}" type="pres">
      <dgm:prSet presAssocID="{50F9AD58-C6F9-4B26-9A44-099E8C7B9991}" presName="compNode" presStyleCnt="0"/>
      <dgm:spPr/>
      <dgm:t>
        <a:bodyPr/>
        <a:lstStyle/>
        <a:p>
          <a:endParaRPr lang="zh-TW" altLang="en-US"/>
        </a:p>
      </dgm:t>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t>
        <a:bodyPr/>
        <a:lstStyle/>
        <a:p>
          <a:endParaRPr lang="zh-TW" altLang="en-US"/>
        </a:p>
      </dgm:t>
    </dgm:pt>
    <dgm:pt modelId="{D7E2590C-93F4-47A8-9DD5-17AD371A5906}" type="pres">
      <dgm:prSet presAssocID="{50F9AD58-C6F9-4B26-9A44-099E8C7B9991}" presName="theInnerList" presStyleCnt="0"/>
      <dgm:spPr/>
      <dgm:t>
        <a:bodyPr/>
        <a:lstStyle/>
        <a:p>
          <a:endParaRPr lang="zh-TW" altLang="en-US"/>
        </a:p>
      </dgm:t>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t>
        <a:bodyPr/>
        <a:lstStyle/>
        <a:p>
          <a:endParaRPr lang="zh-TW" altLang="en-US"/>
        </a:p>
      </dgm:t>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t>
        <a:bodyPr/>
        <a:lstStyle/>
        <a:p>
          <a:endParaRPr lang="zh-TW" altLang="en-US"/>
        </a:p>
      </dgm:t>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303F4-19D0-4EB8-B231-4829023FA40F}" type="doc">
      <dgm:prSet loTypeId="urn:microsoft.com/office/officeart/2009/3/layout/RandomtoResultProcess" loCatId="process" qsTypeId="urn:microsoft.com/office/officeart/2005/8/quickstyle/3d1" qsCatId="3D" csTypeId="urn:microsoft.com/office/officeart/2005/8/colors/colorful1#9" csCatId="colorful" phldr="1"/>
      <dgm:spPr/>
      <dgm:t>
        <a:bodyPr/>
        <a:lstStyle/>
        <a:p>
          <a:endParaRPr lang="zh-TW" altLang="en-US"/>
        </a:p>
      </dgm:t>
    </dgm:pt>
    <dgm:pt modelId="{AB80F13D-C99F-47F8-9A43-A6F7011CEDC9}">
      <dgm:prSet phldrT="[文字]" custT="1"/>
      <dgm:spPr/>
      <dgm:t>
        <a:bodyPr/>
        <a:lstStyle/>
        <a:p>
          <a:pPr>
            <a:lnSpc>
              <a:spcPts val="2880"/>
            </a:lnSpc>
            <a:spcBef>
              <a:spcPts val="0"/>
            </a:spcBef>
            <a:spcAft>
              <a:spcPts val="0"/>
            </a:spcAft>
          </a:pPr>
          <a:r>
            <a:rPr lang="zh-TW" altLang="en-US" sz="2400" b="1" smtClean="0">
              <a:latin typeface="微軟正黑體" pitchFamily="34" charset="-120"/>
              <a:ea typeface="微軟正黑體" pitchFamily="34" charset="-120"/>
            </a:rPr>
            <a:t>嚴謹專業</a:t>
          </a:r>
          <a:endParaRPr lang="en-US" altLang="zh-TW" sz="2400" b="1" smtClean="0">
            <a:latin typeface="微軟正黑體" pitchFamily="34" charset="-120"/>
            <a:ea typeface="微軟正黑體" pitchFamily="34" charset="-120"/>
          </a:endParaRPr>
        </a:p>
        <a:p>
          <a:pPr>
            <a:lnSpc>
              <a:spcPts val="2880"/>
            </a:lnSpc>
            <a:spcBef>
              <a:spcPts val="0"/>
            </a:spcBef>
            <a:spcAft>
              <a:spcPts val="0"/>
            </a:spcAft>
          </a:pPr>
          <a:r>
            <a:rPr lang="zh-TW" altLang="en-US" sz="2400" b="1" smtClean="0">
              <a:latin typeface="微軟正黑體" pitchFamily="34" charset="-120"/>
              <a:ea typeface="微軟正黑體" pitchFamily="34" charset="-120"/>
            </a:rPr>
            <a:t>系統整合</a:t>
          </a:r>
          <a:endParaRPr lang="en-US" altLang="zh-TW" sz="2400" b="1" smtClean="0">
            <a:latin typeface="微軟正黑體" pitchFamily="34" charset="-120"/>
            <a:ea typeface="微軟正黑體" pitchFamily="34" charset="-120"/>
          </a:endParaRPr>
        </a:p>
        <a:p>
          <a:pPr>
            <a:lnSpc>
              <a:spcPts val="2880"/>
            </a:lnSpc>
            <a:spcBef>
              <a:spcPts val="0"/>
            </a:spcBef>
            <a:spcAft>
              <a:spcPts val="0"/>
            </a:spcAft>
          </a:pPr>
          <a:r>
            <a:rPr lang="zh-TW" altLang="en-US" sz="2400" b="1" smtClean="0">
              <a:latin typeface="微軟正黑體" pitchFamily="34" charset="-120"/>
              <a:ea typeface="微軟正黑體" pitchFamily="34" charset="-120"/>
            </a:rPr>
            <a:t>開誠布公</a:t>
          </a:r>
          <a:endParaRPr lang="zh-TW" altLang="en-US" sz="2400" b="1" dirty="0">
            <a:latin typeface="微軟正黑體" pitchFamily="34" charset="-120"/>
            <a:ea typeface="微軟正黑體" pitchFamily="34" charset="-120"/>
          </a:endParaRPr>
        </a:p>
      </dgm:t>
    </dgm:pt>
    <dgm:pt modelId="{68D3A619-CFBB-42BC-8B87-A56D385BB2CF}" type="parTrans" cxnId="{A7A2EB15-45EB-4613-BCA6-946BF2383AD8}">
      <dgm:prSet/>
      <dgm:spPr/>
      <dgm:t>
        <a:bodyPr/>
        <a:lstStyle/>
        <a:p>
          <a:endParaRPr lang="zh-TW" altLang="en-US"/>
        </a:p>
      </dgm:t>
    </dgm:pt>
    <dgm:pt modelId="{D58844A2-FB00-46FA-A5A2-C2B86BA86D0A}" type="sibTrans" cxnId="{A7A2EB15-45EB-4613-BCA6-946BF2383AD8}">
      <dgm:prSet/>
      <dgm:spPr/>
      <dgm:t>
        <a:bodyPr/>
        <a:lstStyle/>
        <a:p>
          <a:endParaRPr lang="zh-TW" altLang="en-US"/>
        </a:p>
      </dgm:t>
    </dgm:pt>
    <dgm:pt modelId="{3A8658B2-2C3D-4BAF-9B7A-48DDD7CDC007}">
      <dgm:prSet phldrT="[文字]" custT="1"/>
      <dgm:spPr/>
      <dgm:t>
        <a:bodyPr/>
        <a:lstStyle/>
        <a:p>
          <a:r>
            <a:rPr lang="zh-TW" altLang="en-US" sz="36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a:t>
          </a:r>
          <a:endPar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15B0390-BA00-4E25-8FF3-D24ACA140AC5}" type="parTrans" cxnId="{1E2FC117-5B2F-4811-BC6B-E229F6DD803D}">
      <dgm:prSet/>
      <dgm:spPr/>
      <dgm:t>
        <a:bodyPr/>
        <a:lstStyle/>
        <a:p>
          <a:endParaRPr lang="zh-TW" altLang="en-US"/>
        </a:p>
      </dgm:t>
    </dgm:pt>
    <dgm:pt modelId="{A180DB2D-4F9F-423D-8702-8864D82F6823}" type="sibTrans" cxnId="{1E2FC117-5B2F-4811-BC6B-E229F6DD803D}">
      <dgm:prSet/>
      <dgm:spPr/>
      <dgm:t>
        <a:bodyPr/>
        <a:lstStyle/>
        <a:p>
          <a:endParaRPr lang="zh-TW" altLang="en-US"/>
        </a:p>
      </dgm:t>
    </dgm:pt>
    <dgm:pt modelId="{F9FECA5C-40C2-4CF6-9832-0BBABB5B6444}" type="pres">
      <dgm:prSet presAssocID="{E1D303F4-19D0-4EB8-B231-4829023FA40F}" presName="Name0" presStyleCnt="0">
        <dgm:presLayoutVars>
          <dgm:dir/>
          <dgm:animOne val="branch"/>
          <dgm:animLvl val="lvl"/>
        </dgm:presLayoutVars>
      </dgm:prSet>
      <dgm:spPr/>
      <dgm:t>
        <a:bodyPr/>
        <a:lstStyle/>
        <a:p>
          <a:endParaRPr lang="zh-TW" altLang="en-US"/>
        </a:p>
      </dgm:t>
    </dgm:pt>
    <dgm:pt modelId="{11ADA1A1-15D6-4807-9200-795A68F5D8BE}" type="pres">
      <dgm:prSet presAssocID="{AB80F13D-C99F-47F8-9A43-A6F7011CEDC9}" presName="chaos" presStyleCnt="0"/>
      <dgm:spPr/>
      <dgm:t>
        <a:bodyPr/>
        <a:lstStyle/>
        <a:p>
          <a:endParaRPr lang="zh-TW" altLang="en-US"/>
        </a:p>
      </dgm:t>
    </dgm:pt>
    <dgm:pt modelId="{30D9CC71-24AF-436F-8E46-F20863FFCB91}" type="pres">
      <dgm:prSet presAssocID="{AB80F13D-C99F-47F8-9A43-A6F7011CEDC9}" presName="parTx1" presStyleLbl="revTx" presStyleIdx="0" presStyleCnt="1" custLinFactNeighborX="-46" custLinFactNeighborY="15053"/>
      <dgm:spPr/>
      <dgm:t>
        <a:bodyPr/>
        <a:lstStyle/>
        <a:p>
          <a:endParaRPr lang="zh-TW" altLang="en-US"/>
        </a:p>
      </dgm:t>
    </dgm:pt>
    <dgm:pt modelId="{3901905D-5B6F-46B2-A499-C2B561E8D4ED}" type="pres">
      <dgm:prSet presAssocID="{AB80F13D-C99F-47F8-9A43-A6F7011CEDC9}" presName="c1" presStyleLbl="node1" presStyleIdx="0" presStyleCnt="19"/>
      <dgm:spPr/>
      <dgm:t>
        <a:bodyPr/>
        <a:lstStyle/>
        <a:p>
          <a:endParaRPr lang="zh-TW" altLang="en-US"/>
        </a:p>
      </dgm:t>
    </dgm:pt>
    <dgm:pt modelId="{6432ABD4-6925-4FCF-901E-714166495A6B}" type="pres">
      <dgm:prSet presAssocID="{AB80F13D-C99F-47F8-9A43-A6F7011CEDC9}" presName="c2" presStyleLbl="node1" presStyleIdx="1" presStyleCnt="19"/>
      <dgm:spPr/>
      <dgm:t>
        <a:bodyPr/>
        <a:lstStyle/>
        <a:p>
          <a:endParaRPr lang="zh-TW" altLang="en-US"/>
        </a:p>
      </dgm:t>
    </dgm:pt>
    <dgm:pt modelId="{2B4647A8-3843-456B-ABCE-66C87EA79DB2}" type="pres">
      <dgm:prSet presAssocID="{AB80F13D-C99F-47F8-9A43-A6F7011CEDC9}" presName="c3" presStyleLbl="node1" presStyleIdx="2" presStyleCnt="19"/>
      <dgm:spPr/>
      <dgm:t>
        <a:bodyPr/>
        <a:lstStyle/>
        <a:p>
          <a:endParaRPr lang="zh-TW" altLang="en-US"/>
        </a:p>
      </dgm:t>
    </dgm:pt>
    <dgm:pt modelId="{D27CDF63-D7A4-4DC3-A3C7-D0EF5A8A9065}" type="pres">
      <dgm:prSet presAssocID="{AB80F13D-C99F-47F8-9A43-A6F7011CEDC9}" presName="c4" presStyleLbl="node1" presStyleIdx="3" presStyleCnt="19"/>
      <dgm:spPr/>
      <dgm:t>
        <a:bodyPr/>
        <a:lstStyle/>
        <a:p>
          <a:endParaRPr lang="zh-TW" altLang="en-US"/>
        </a:p>
      </dgm:t>
    </dgm:pt>
    <dgm:pt modelId="{2ED7911F-5D2E-4591-88A1-DFAC93930469}" type="pres">
      <dgm:prSet presAssocID="{AB80F13D-C99F-47F8-9A43-A6F7011CEDC9}" presName="c5" presStyleLbl="node1" presStyleIdx="4" presStyleCnt="19"/>
      <dgm:spPr/>
      <dgm:t>
        <a:bodyPr/>
        <a:lstStyle/>
        <a:p>
          <a:endParaRPr lang="zh-TW" altLang="en-US"/>
        </a:p>
      </dgm:t>
    </dgm:pt>
    <dgm:pt modelId="{6C906EBA-4D85-473A-A899-863857C055C4}" type="pres">
      <dgm:prSet presAssocID="{AB80F13D-C99F-47F8-9A43-A6F7011CEDC9}" presName="c6" presStyleLbl="node1" presStyleIdx="5" presStyleCnt="19"/>
      <dgm:spPr/>
      <dgm:t>
        <a:bodyPr/>
        <a:lstStyle/>
        <a:p>
          <a:endParaRPr lang="zh-TW" altLang="en-US"/>
        </a:p>
      </dgm:t>
    </dgm:pt>
    <dgm:pt modelId="{9041E33B-F421-4D01-B274-CA9B8D994A44}" type="pres">
      <dgm:prSet presAssocID="{AB80F13D-C99F-47F8-9A43-A6F7011CEDC9}" presName="c7" presStyleLbl="node1" presStyleIdx="6" presStyleCnt="19"/>
      <dgm:spPr/>
      <dgm:t>
        <a:bodyPr/>
        <a:lstStyle/>
        <a:p>
          <a:endParaRPr lang="zh-TW" altLang="en-US"/>
        </a:p>
      </dgm:t>
    </dgm:pt>
    <dgm:pt modelId="{E1A8C850-1BB9-4CB9-8AE7-6EF4D01C5761}" type="pres">
      <dgm:prSet presAssocID="{AB80F13D-C99F-47F8-9A43-A6F7011CEDC9}" presName="c8" presStyleLbl="node1" presStyleIdx="7" presStyleCnt="19"/>
      <dgm:spPr/>
      <dgm:t>
        <a:bodyPr/>
        <a:lstStyle/>
        <a:p>
          <a:endParaRPr lang="zh-TW" altLang="en-US"/>
        </a:p>
      </dgm:t>
    </dgm:pt>
    <dgm:pt modelId="{5F58EE7C-B54F-4CEC-B516-E7BF70F0DDE0}" type="pres">
      <dgm:prSet presAssocID="{AB80F13D-C99F-47F8-9A43-A6F7011CEDC9}" presName="c9" presStyleLbl="node1" presStyleIdx="8" presStyleCnt="19"/>
      <dgm:spPr/>
      <dgm:t>
        <a:bodyPr/>
        <a:lstStyle/>
        <a:p>
          <a:endParaRPr lang="zh-TW" altLang="en-US"/>
        </a:p>
      </dgm:t>
    </dgm:pt>
    <dgm:pt modelId="{E01E041B-B462-4D7F-9EBC-3A3D4F00088F}" type="pres">
      <dgm:prSet presAssocID="{AB80F13D-C99F-47F8-9A43-A6F7011CEDC9}" presName="c10" presStyleLbl="node1" presStyleIdx="9" presStyleCnt="19"/>
      <dgm:spPr/>
      <dgm:t>
        <a:bodyPr/>
        <a:lstStyle/>
        <a:p>
          <a:endParaRPr lang="zh-TW" altLang="en-US"/>
        </a:p>
      </dgm:t>
    </dgm:pt>
    <dgm:pt modelId="{6EA2FBF5-29F2-4397-9967-43410A100C42}" type="pres">
      <dgm:prSet presAssocID="{AB80F13D-C99F-47F8-9A43-A6F7011CEDC9}" presName="c11" presStyleLbl="node1" presStyleIdx="10" presStyleCnt="19"/>
      <dgm:spPr/>
      <dgm:t>
        <a:bodyPr/>
        <a:lstStyle/>
        <a:p>
          <a:endParaRPr lang="zh-TW" altLang="en-US"/>
        </a:p>
      </dgm:t>
    </dgm:pt>
    <dgm:pt modelId="{8A376C35-3CF1-416F-B64B-FCFE46548D1B}" type="pres">
      <dgm:prSet presAssocID="{AB80F13D-C99F-47F8-9A43-A6F7011CEDC9}" presName="c12" presStyleLbl="node1" presStyleIdx="11" presStyleCnt="19"/>
      <dgm:spPr/>
      <dgm:t>
        <a:bodyPr/>
        <a:lstStyle/>
        <a:p>
          <a:endParaRPr lang="zh-TW" altLang="en-US"/>
        </a:p>
      </dgm:t>
    </dgm:pt>
    <dgm:pt modelId="{44E9AE6D-97BC-448B-85F3-1C1AC5B37689}" type="pres">
      <dgm:prSet presAssocID="{AB80F13D-C99F-47F8-9A43-A6F7011CEDC9}" presName="c13" presStyleLbl="node1" presStyleIdx="12" presStyleCnt="19"/>
      <dgm:spPr/>
      <dgm:t>
        <a:bodyPr/>
        <a:lstStyle/>
        <a:p>
          <a:endParaRPr lang="zh-TW" altLang="en-US"/>
        </a:p>
      </dgm:t>
    </dgm:pt>
    <dgm:pt modelId="{D3C50EF1-6A2E-44D6-952C-6A5A392B82FB}" type="pres">
      <dgm:prSet presAssocID="{AB80F13D-C99F-47F8-9A43-A6F7011CEDC9}" presName="c14" presStyleLbl="node1" presStyleIdx="13" presStyleCnt="19"/>
      <dgm:spPr/>
      <dgm:t>
        <a:bodyPr/>
        <a:lstStyle/>
        <a:p>
          <a:endParaRPr lang="zh-TW" altLang="en-US"/>
        </a:p>
      </dgm:t>
    </dgm:pt>
    <dgm:pt modelId="{0E1F9BE2-898B-4844-9B03-82A665DB2011}" type="pres">
      <dgm:prSet presAssocID="{AB80F13D-C99F-47F8-9A43-A6F7011CEDC9}" presName="c15" presStyleLbl="node1" presStyleIdx="14" presStyleCnt="19"/>
      <dgm:spPr/>
      <dgm:t>
        <a:bodyPr/>
        <a:lstStyle/>
        <a:p>
          <a:endParaRPr lang="zh-TW" altLang="en-US"/>
        </a:p>
      </dgm:t>
    </dgm:pt>
    <dgm:pt modelId="{C2138546-93DF-4D42-AD25-E9461F445E9F}" type="pres">
      <dgm:prSet presAssocID="{AB80F13D-C99F-47F8-9A43-A6F7011CEDC9}" presName="c16" presStyleLbl="node1" presStyleIdx="15" presStyleCnt="19"/>
      <dgm:spPr/>
      <dgm:t>
        <a:bodyPr/>
        <a:lstStyle/>
        <a:p>
          <a:endParaRPr lang="zh-TW" altLang="en-US"/>
        </a:p>
      </dgm:t>
    </dgm:pt>
    <dgm:pt modelId="{31C88413-6685-49AD-A80A-731F8741F10E}" type="pres">
      <dgm:prSet presAssocID="{AB80F13D-C99F-47F8-9A43-A6F7011CEDC9}" presName="c17" presStyleLbl="node1" presStyleIdx="16" presStyleCnt="19"/>
      <dgm:spPr/>
      <dgm:t>
        <a:bodyPr/>
        <a:lstStyle/>
        <a:p>
          <a:endParaRPr lang="zh-TW" altLang="en-US"/>
        </a:p>
      </dgm:t>
    </dgm:pt>
    <dgm:pt modelId="{9CA28B24-AF3C-4CB3-888F-5955B0C144C5}" type="pres">
      <dgm:prSet presAssocID="{AB80F13D-C99F-47F8-9A43-A6F7011CEDC9}" presName="c18" presStyleLbl="node1" presStyleIdx="17" presStyleCnt="19"/>
      <dgm:spPr/>
      <dgm:t>
        <a:bodyPr/>
        <a:lstStyle/>
        <a:p>
          <a:endParaRPr lang="zh-TW" altLang="en-US"/>
        </a:p>
      </dgm:t>
    </dgm:pt>
    <dgm:pt modelId="{3006B031-2286-41FD-8808-ABB0DA392705}" type="pres">
      <dgm:prSet presAssocID="{D58844A2-FB00-46FA-A5A2-C2B86BA86D0A}" presName="chevronComposite1" presStyleCnt="0"/>
      <dgm:spPr/>
      <dgm:t>
        <a:bodyPr/>
        <a:lstStyle/>
        <a:p>
          <a:endParaRPr lang="zh-TW" altLang="en-US"/>
        </a:p>
      </dgm:t>
    </dgm:pt>
    <dgm:pt modelId="{07C57825-65C0-47F2-8001-46A074C3447F}" type="pres">
      <dgm:prSet presAssocID="{D58844A2-FB00-46FA-A5A2-C2B86BA86D0A}" presName="chevron1" presStyleLbl="sibTrans2D1" presStyleIdx="0" presStyleCnt="2"/>
      <dgm:spPr/>
      <dgm:t>
        <a:bodyPr/>
        <a:lstStyle/>
        <a:p>
          <a:endParaRPr lang="zh-TW" altLang="en-US"/>
        </a:p>
      </dgm:t>
    </dgm:pt>
    <dgm:pt modelId="{CE8D53AF-4EF9-4FCB-B601-CC4FD417771E}" type="pres">
      <dgm:prSet presAssocID="{D58844A2-FB00-46FA-A5A2-C2B86BA86D0A}" presName="spChevron1" presStyleCnt="0"/>
      <dgm:spPr/>
      <dgm:t>
        <a:bodyPr/>
        <a:lstStyle/>
        <a:p>
          <a:endParaRPr lang="zh-TW" altLang="en-US"/>
        </a:p>
      </dgm:t>
    </dgm:pt>
    <dgm:pt modelId="{B9A1B02E-35F4-4266-83A1-A55AEA7F9033}" type="pres">
      <dgm:prSet presAssocID="{D58844A2-FB00-46FA-A5A2-C2B86BA86D0A}" presName="overlap" presStyleCnt="0"/>
      <dgm:spPr/>
      <dgm:t>
        <a:bodyPr/>
        <a:lstStyle/>
        <a:p>
          <a:endParaRPr lang="zh-TW" altLang="en-US"/>
        </a:p>
      </dgm:t>
    </dgm:pt>
    <dgm:pt modelId="{AC926261-ED81-42DB-916B-8A5EAAE475D7}" type="pres">
      <dgm:prSet presAssocID="{D58844A2-FB00-46FA-A5A2-C2B86BA86D0A}" presName="chevronComposite2" presStyleCnt="0"/>
      <dgm:spPr/>
      <dgm:t>
        <a:bodyPr/>
        <a:lstStyle/>
        <a:p>
          <a:endParaRPr lang="zh-TW" altLang="en-US"/>
        </a:p>
      </dgm:t>
    </dgm:pt>
    <dgm:pt modelId="{38088168-1769-42A8-AB91-67D05A7D47A0}" type="pres">
      <dgm:prSet presAssocID="{D58844A2-FB00-46FA-A5A2-C2B86BA86D0A}" presName="chevron2" presStyleLbl="sibTrans2D1" presStyleIdx="1" presStyleCnt="2"/>
      <dgm:spPr/>
      <dgm:t>
        <a:bodyPr/>
        <a:lstStyle/>
        <a:p>
          <a:endParaRPr lang="zh-TW" altLang="en-US"/>
        </a:p>
      </dgm:t>
    </dgm:pt>
    <dgm:pt modelId="{3D50946A-CFA9-4FBC-81ED-15CEDF975DA1}" type="pres">
      <dgm:prSet presAssocID="{D58844A2-FB00-46FA-A5A2-C2B86BA86D0A}" presName="spChevron2" presStyleCnt="0"/>
      <dgm:spPr/>
      <dgm:t>
        <a:bodyPr/>
        <a:lstStyle/>
        <a:p>
          <a:endParaRPr lang="zh-TW" altLang="en-US"/>
        </a:p>
      </dgm:t>
    </dgm:pt>
    <dgm:pt modelId="{3F1E859B-C11E-4F2D-8CD8-41F2101FA5A1}" type="pres">
      <dgm:prSet presAssocID="{3A8658B2-2C3D-4BAF-9B7A-48DDD7CDC007}" presName="last" presStyleCnt="0"/>
      <dgm:spPr/>
      <dgm:t>
        <a:bodyPr/>
        <a:lstStyle/>
        <a:p>
          <a:endParaRPr lang="zh-TW" altLang="en-US"/>
        </a:p>
      </dgm:t>
    </dgm:pt>
    <dgm:pt modelId="{ECDB279E-EB24-494C-B606-E51DD4D561E0}" type="pres">
      <dgm:prSet presAssocID="{3A8658B2-2C3D-4BAF-9B7A-48DDD7CDC007}" presName="circleTx" presStyleLbl="node1" presStyleIdx="18" presStyleCnt="19" custLinFactNeighborX="-1538" custLinFactNeighborY="-2001"/>
      <dgm:spPr/>
      <dgm:t>
        <a:bodyPr/>
        <a:lstStyle/>
        <a:p>
          <a:endParaRPr lang="zh-TW" altLang="en-US"/>
        </a:p>
      </dgm:t>
    </dgm:pt>
    <dgm:pt modelId="{38DDF748-99FA-4E99-B2AD-856C1C9ADDD4}" type="pres">
      <dgm:prSet presAssocID="{3A8658B2-2C3D-4BAF-9B7A-48DDD7CDC007}" presName="spN" presStyleCnt="0"/>
      <dgm:spPr/>
      <dgm:t>
        <a:bodyPr/>
        <a:lstStyle/>
        <a:p>
          <a:endParaRPr lang="zh-TW" altLang="en-US"/>
        </a:p>
      </dgm:t>
    </dgm:pt>
  </dgm:ptLst>
  <dgm:cxnLst>
    <dgm:cxn modelId="{0151957C-F752-4422-A2F2-DD971696D038}" type="presOf" srcId="{E1D303F4-19D0-4EB8-B231-4829023FA40F}" destId="{F9FECA5C-40C2-4CF6-9832-0BBABB5B6444}" srcOrd="0" destOrd="0" presId="urn:microsoft.com/office/officeart/2009/3/layout/RandomtoResultProcess"/>
    <dgm:cxn modelId="{1E2FC117-5B2F-4811-BC6B-E229F6DD803D}" srcId="{E1D303F4-19D0-4EB8-B231-4829023FA40F}" destId="{3A8658B2-2C3D-4BAF-9B7A-48DDD7CDC007}" srcOrd="1" destOrd="0" parTransId="{915B0390-BA00-4E25-8FF3-D24ACA140AC5}" sibTransId="{A180DB2D-4F9F-423D-8702-8864D82F6823}"/>
    <dgm:cxn modelId="{5F426B01-4C6A-47F1-A7B6-0AE9BA274B75}" type="presOf" srcId="{3A8658B2-2C3D-4BAF-9B7A-48DDD7CDC007}" destId="{ECDB279E-EB24-494C-B606-E51DD4D561E0}" srcOrd="0" destOrd="0" presId="urn:microsoft.com/office/officeart/2009/3/layout/RandomtoResultProcess"/>
    <dgm:cxn modelId="{A7A2EB15-45EB-4613-BCA6-946BF2383AD8}" srcId="{E1D303F4-19D0-4EB8-B231-4829023FA40F}" destId="{AB80F13D-C99F-47F8-9A43-A6F7011CEDC9}" srcOrd="0" destOrd="0" parTransId="{68D3A619-CFBB-42BC-8B87-A56D385BB2CF}" sibTransId="{D58844A2-FB00-46FA-A5A2-C2B86BA86D0A}"/>
    <dgm:cxn modelId="{1806383E-11D7-460B-AF99-B615A86557F1}" type="presOf" srcId="{AB80F13D-C99F-47F8-9A43-A6F7011CEDC9}" destId="{30D9CC71-24AF-436F-8E46-F20863FFCB91}" srcOrd="0" destOrd="0" presId="urn:microsoft.com/office/officeart/2009/3/layout/RandomtoResultProcess"/>
    <dgm:cxn modelId="{7AB4AC39-7C8E-46A6-93C1-D07DF7503CA8}" type="presParOf" srcId="{F9FECA5C-40C2-4CF6-9832-0BBABB5B6444}" destId="{11ADA1A1-15D6-4807-9200-795A68F5D8BE}" srcOrd="0" destOrd="0" presId="urn:microsoft.com/office/officeart/2009/3/layout/RandomtoResultProcess"/>
    <dgm:cxn modelId="{04D0ECBD-0E9B-48B1-90A0-1F3D183FFB1B}" type="presParOf" srcId="{11ADA1A1-15D6-4807-9200-795A68F5D8BE}" destId="{30D9CC71-24AF-436F-8E46-F20863FFCB91}" srcOrd="0" destOrd="0" presId="urn:microsoft.com/office/officeart/2009/3/layout/RandomtoResultProcess"/>
    <dgm:cxn modelId="{A04667C8-985F-442A-BE6F-361320F3C0FC}" type="presParOf" srcId="{11ADA1A1-15D6-4807-9200-795A68F5D8BE}" destId="{3901905D-5B6F-46B2-A499-C2B561E8D4ED}" srcOrd="1" destOrd="0" presId="urn:microsoft.com/office/officeart/2009/3/layout/RandomtoResultProcess"/>
    <dgm:cxn modelId="{E3684EBF-65AF-4428-AF28-F6C981DDAC73}" type="presParOf" srcId="{11ADA1A1-15D6-4807-9200-795A68F5D8BE}" destId="{6432ABD4-6925-4FCF-901E-714166495A6B}" srcOrd="2" destOrd="0" presId="urn:microsoft.com/office/officeart/2009/3/layout/RandomtoResultProcess"/>
    <dgm:cxn modelId="{7A521738-A8E3-487F-AA6A-5DDA5003CEF0}" type="presParOf" srcId="{11ADA1A1-15D6-4807-9200-795A68F5D8BE}" destId="{2B4647A8-3843-456B-ABCE-66C87EA79DB2}" srcOrd="3" destOrd="0" presId="urn:microsoft.com/office/officeart/2009/3/layout/RandomtoResultProcess"/>
    <dgm:cxn modelId="{5C2E65D9-77E4-4BE1-BC6F-7D87FABA2EEC}" type="presParOf" srcId="{11ADA1A1-15D6-4807-9200-795A68F5D8BE}" destId="{D27CDF63-D7A4-4DC3-A3C7-D0EF5A8A9065}" srcOrd="4" destOrd="0" presId="urn:microsoft.com/office/officeart/2009/3/layout/RandomtoResultProcess"/>
    <dgm:cxn modelId="{5953632D-0E52-4ECA-9123-966AE4ECB3F2}" type="presParOf" srcId="{11ADA1A1-15D6-4807-9200-795A68F5D8BE}" destId="{2ED7911F-5D2E-4591-88A1-DFAC93930469}" srcOrd="5" destOrd="0" presId="urn:microsoft.com/office/officeart/2009/3/layout/RandomtoResultProcess"/>
    <dgm:cxn modelId="{B5CC54AF-F903-4425-A077-13596AE664B0}" type="presParOf" srcId="{11ADA1A1-15D6-4807-9200-795A68F5D8BE}" destId="{6C906EBA-4D85-473A-A899-863857C055C4}" srcOrd="6" destOrd="0" presId="urn:microsoft.com/office/officeart/2009/3/layout/RandomtoResultProcess"/>
    <dgm:cxn modelId="{0B44B459-9ABB-4220-A1FE-22DC24E326DF}" type="presParOf" srcId="{11ADA1A1-15D6-4807-9200-795A68F5D8BE}" destId="{9041E33B-F421-4D01-B274-CA9B8D994A44}" srcOrd="7" destOrd="0" presId="urn:microsoft.com/office/officeart/2009/3/layout/RandomtoResultProcess"/>
    <dgm:cxn modelId="{A3AED50D-7345-42FA-B8E9-2A5E99E6249D}" type="presParOf" srcId="{11ADA1A1-15D6-4807-9200-795A68F5D8BE}" destId="{E1A8C850-1BB9-4CB9-8AE7-6EF4D01C5761}" srcOrd="8" destOrd="0" presId="urn:microsoft.com/office/officeart/2009/3/layout/RandomtoResultProcess"/>
    <dgm:cxn modelId="{A7B2834D-F0C6-45D9-8346-626A65C06C0A}" type="presParOf" srcId="{11ADA1A1-15D6-4807-9200-795A68F5D8BE}" destId="{5F58EE7C-B54F-4CEC-B516-E7BF70F0DDE0}" srcOrd="9" destOrd="0" presId="urn:microsoft.com/office/officeart/2009/3/layout/RandomtoResultProcess"/>
    <dgm:cxn modelId="{C5EED36D-4C80-47DB-8C33-F0FDEFDEC782}" type="presParOf" srcId="{11ADA1A1-15D6-4807-9200-795A68F5D8BE}" destId="{E01E041B-B462-4D7F-9EBC-3A3D4F00088F}" srcOrd="10" destOrd="0" presId="urn:microsoft.com/office/officeart/2009/3/layout/RandomtoResultProcess"/>
    <dgm:cxn modelId="{9C6358DE-252C-4BE2-BD1E-9A1AA4BB00BA}" type="presParOf" srcId="{11ADA1A1-15D6-4807-9200-795A68F5D8BE}" destId="{6EA2FBF5-29F2-4397-9967-43410A100C42}" srcOrd="11" destOrd="0" presId="urn:microsoft.com/office/officeart/2009/3/layout/RandomtoResultProcess"/>
    <dgm:cxn modelId="{8CB2192B-D708-4C81-A7ED-0E0674177A0A}" type="presParOf" srcId="{11ADA1A1-15D6-4807-9200-795A68F5D8BE}" destId="{8A376C35-3CF1-416F-B64B-FCFE46548D1B}" srcOrd="12" destOrd="0" presId="urn:microsoft.com/office/officeart/2009/3/layout/RandomtoResultProcess"/>
    <dgm:cxn modelId="{937352A6-0311-42A2-8775-B1655DF53C6B}" type="presParOf" srcId="{11ADA1A1-15D6-4807-9200-795A68F5D8BE}" destId="{44E9AE6D-97BC-448B-85F3-1C1AC5B37689}" srcOrd="13" destOrd="0" presId="urn:microsoft.com/office/officeart/2009/3/layout/RandomtoResultProcess"/>
    <dgm:cxn modelId="{0BF08A20-89AF-4939-A07A-1D6B76551C81}" type="presParOf" srcId="{11ADA1A1-15D6-4807-9200-795A68F5D8BE}" destId="{D3C50EF1-6A2E-44D6-952C-6A5A392B82FB}" srcOrd="14" destOrd="0" presId="urn:microsoft.com/office/officeart/2009/3/layout/RandomtoResultProcess"/>
    <dgm:cxn modelId="{41A4C071-E797-4E3A-A2D4-E0EBD1987778}" type="presParOf" srcId="{11ADA1A1-15D6-4807-9200-795A68F5D8BE}" destId="{0E1F9BE2-898B-4844-9B03-82A665DB2011}" srcOrd="15" destOrd="0" presId="urn:microsoft.com/office/officeart/2009/3/layout/RandomtoResultProcess"/>
    <dgm:cxn modelId="{53D968D1-E9D5-40D5-817A-73237FA215B8}" type="presParOf" srcId="{11ADA1A1-15D6-4807-9200-795A68F5D8BE}" destId="{C2138546-93DF-4D42-AD25-E9461F445E9F}" srcOrd="16" destOrd="0" presId="urn:microsoft.com/office/officeart/2009/3/layout/RandomtoResultProcess"/>
    <dgm:cxn modelId="{4E0E04C4-8801-4FB8-AA8F-5428607AA2AF}" type="presParOf" srcId="{11ADA1A1-15D6-4807-9200-795A68F5D8BE}" destId="{31C88413-6685-49AD-A80A-731F8741F10E}" srcOrd="17" destOrd="0" presId="urn:microsoft.com/office/officeart/2009/3/layout/RandomtoResultProcess"/>
    <dgm:cxn modelId="{243AB351-BCC3-47AA-AF6E-CA57B2CD352C}" type="presParOf" srcId="{11ADA1A1-15D6-4807-9200-795A68F5D8BE}" destId="{9CA28B24-AF3C-4CB3-888F-5955B0C144C5}" srcOrd="18" destOrd="0" presId="urn:microsoft.com/office/officeart/2009/3/layout/RandomtoResultProcess"/>
    <dgm:cxn modelId="{CE67D485-CB4F-4F31-AC80-40CBAB958708}" type="presParOf" srcId="{F9FECA5C-40C2-4CF6-9832-0BBABB5B6444}" destId="{3006B031-2286-41FD-8808-ABB0DA392705}" srcOrd="1" destOrd="0" presId="urn:microsoft.com/office/officeart/2009/3/layout/RandomtoResultProcess"/>
    <dgm:cxn modelId="{76414589-3180-4DD9-8119-1BCC1825AEE5}" type="presParOf" srcId="{3006B031-2286-41FD-8808-ABB0DA392705}" destId="{07C57825-65C0-47F2-8001-46A074C3447F}" srcOrd="0" destOrd="0" presId="urn:microsoft.com/office/officeart/2009/3/layout/RandomtoResultProcess"/>
    <dgm:cxn modelId="{9745326C-9751-43AD-8DEA-9534CCF6EEE5}" type="presParOf" srcId="{3006B031-2286-41FD-8808-ABB0DA392705}" destId="{CE8D53AF-4EF9-4FCB-B601-CC4FD417771E}" srcOrd="1" destOrd="0" presId="urn:microsoft.com/office/officeart/2009/3/layout/RandomtoResultProcess"/>
    <dgm:cxn modelId="{7E0A521F-C6FB-4E68-8234-59832FCEB9E0}" type="presParOf" srcId="{F9FECA5C-40C2-4CF6-9832-0BBABB5B6444}" destId="{B9A1B02E-35F4-4266-83A1-A55AEA7F9033}" srcOrd="2" destOrd="0" presId="urn:microsoft.com/office/officeart/2009/3/layout/RandomtoResultProcess"/>
    <dgm:cxn modelId="{7C43CB98-DBA6-4E14-B7E9-263B6923ED87}" type="presParOf" srcId="{F9FECA5C-40C2-4CF6-9832-0BBABB5B6444}" destId="{AC926261-ED81-42DB-916B-8A5EAAE475D7}" srcOrd="3" destOrd="0" presId="urn:microsoft.com/office/officeart/2009/3/layout/RandomtoResultProcess"/>
    <dgm:cxn modelId="{15563C48-8C68-400F-B312-B2AA2EFC0401}" type="presParOf" srcId="{AC926261-ED81-42DB-916B-8A5EAAE475D7}" destId="{38088168-1769-42A8-AB91-67D05A7D47A0}" srcOrd="0" destOrd="0" presId="urn:microsoft.com/office/officeart/2009/3/layout/RandomtoResultProcess"/>
    <dgm:cxn modelId="{3936F332-06CA-4637-887C-B4362558C47C}" type="presParOf" srcId="{AC926261-ED81-42DB-916B-8A5EAAE475D7}" destId="{3D50946A-CFA9-4FBC-81ED-15CEDF975DA1}" srcOrd="1" destOrd="0" presId="urn:microsoft.com/office/officeart/2009/3/layout/RandomtoResultProcess"/>
    <dgm:cxn modelId="{7D081AB4-6CD3-4E4E-A0B4-40E21C245453}" type="presParOf" srcId="{F9FECA5C-40C2-4CF6-9832-0BBABB5B6444}" destId="{3F1E859B-C11E-4F2D-8CD8-41F2101FA5A1}" srcOrd="4" destOrd="0" presId="urn:microsoft.com/office/officeart/2009/3/layout/RandomtoResultProcess"/>
    <dgm:cxn modelId="{3FB23FF6-7A05-4B1B-B57E-4C086F77D343}" type="presParOf" srcId="{3F1E859B-C11E-4F2D-8CD8-41F2101FA5A1}" destId="{ECDB279E-EB24-494C-B606-E51DD4D561E0}" srcOrd="0" destOrd="0" presId="urn:microsoft.com/office/officeart/2009/3/layout/RandomtoResultProcess"/>
    <dgm:cxn modelId="{82F0AFA7-A9EE-44C8-BA0D-C5F13655D731}" type="presParOf" srcId="{3F1E859B-C11E-4F2D-8CD8-41F2101FA5A1}" destId="{38DDF748-99FA-4E99-B2AD-856C1C9ADDD4}"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B9E6B-FDD3-4385-9C08-4B5A860F674E}" type="doc">
      <dgm:prSet loTypeId="urn:microsoft.com/office/officeart/2005/8/layout/chevron1" loCatId="process" qsTypeId="urn:microsoft.com/office/officeart/2005/8/quickstyle/3d7" qsCatId="3D" csTypeId="urn:microsoft.com/office/officeart/2005/8/colors/colorful5" csCatId="colorful" phldr="1"/>
      <dgm:spPr/>
    </dgm:pt>
    <dgm:pt modelId="{E97CCA8B-69FA-40DF-853A-D27803F1394F}">
      <dgm:prSet phldrT="[文字]"/>
      <dgm:spPr/>
      <dgm:t>
        <a:bodyPr/>
        <a:lstStyle/>
        <a:p>
          <a:r>
            <a:rPr lang="zh-TW" altLang="en-US" b="0" dirty="0">
              <a:latin typeface="標楷體" pitchFamily="65" charset="-120"/>
              <a:ea typeface="標楷體" pitchFamily="65" charset="-120"/>
            </a:rPr>
            <a:t>四大面向</a:t>
          </a:r>
        </a:p>
      </dgm:t>
    </dgm:pt>
    <dgm:pt modelId="{30DF2DB3-EF67-40DA-994B-1DAC150284A8}" type="parTrans" cxnId="{FE34D30D-2F29-41FE-977A-2B52A3397DC3}">
      <dgm:prSet/>
      <dgm:spPr/>
      <dgm:t>
        <a:bodyPr/>
        <a:lstStyle/>
        <a:p>
          <a:endParaRPr lang="zh-TW" altLang="en-US"/>
        </a:p>
      </dgm:t>
    </dgm:pt>
    <dgm:pt modelId="{C905F848-4D43-4C39-ADBE-DDB05471E6BA}" type="sibTrans" cxnId="{FE34D30D-2F29-41FE-977A-2B52A3397DC3}">
      <dgm:prSet/>
      <dgm:spPr/>
      <dgm:t>
        <a:bodyPr/>
        <a:lstStyle/>
        <a:p>
          <a:endParaRPr lang="zh-TW" altLang="en-US"/>
        </a:p>
      </dgm:t>
    </dgm:pt>
    <dgm:pt modelId="{CE1A5EB8-3B5C-4EF0-B383-77E026E5EFF6}">
      <dgm:prSet phldrT="[文字]"/>
      <dgm:spPr/>
      <dgm:t>
        <a:bodyPr/>
        <a:lstStyle/>
        <a:p>
          <a:r>
            <a:rPr lang="zh-TW" altLang="en-US" b="0" dirty="0" smtClean="0">
              <a:latin typeface="標楷體" pitchFamily="65" charset="-120"/>
              <a:ea typeface="標楷體" pitchFamily="65" charset="-120"/>
            </a:rPr>
            <a:t>九項</a:t>
          </a:r>
          <a:r>
            <a:rPr lang="zh-TW" altLang="en-US" b="0" dirty="0">
              <a:latin typeface="標楷體" pitchFamily="65" charset="-120"/>
              <a:ea typeface="標楷體" pitchFamily="65" charset="-120"/>
            </a:rPr>
            <a:t>核心工作</a:t>
          </a:r>
        </a:p>
      </dgm:t>
    </dgm:pt>
    <dgm:pt modelId="{7ED6D973-4BA1-4692-BE4E-668A5660D746}" type="parTrans" cxnId="{3AA0F6F9-89A3-4508-B5C4-D38249E71019}">
      <dgm:prSet/>
      <dgm:spPr/>
      <dgm:t>
        <a:bodyPr/>
        <a:lstStyle/>
        <a:p>
          <a:endParaRPr lang="zh-TW" altLang="en-US"/>
        </a:p>
      </dgm:t>
    </dgm:pt>
    <dgm:pt modelId="{62878517-1559-4F2A-A5DB-057DAF7E6233}" type="sibTrans" cxnId="{3AA0F6F9-89A3-4508-B5C4-D38249E71019}">
      <dgm:prSet/>
      <dgm:spPr/>
      <dgm:t>
        <a:bodyPr/>
        <a:lstStyle/>
        <a:p>
          <a:endParaRPr lang="zh-TW" altLang="en-US"/>
        </a:p>
      </dgm:t>
    </dgm:pt>
    <dgm:pt modelId="{D3DC2C4C-AA73-454C-B792-81FD8D3B1FCE}">
      <dgm:prSet phldrT="[文字]"/>
      <dgm:spPr/>
      <dgm:t>
        <a:bodyPr/>
        <a:lstStyle/>
        <a:p>
          <a:r>
            <a:rPr lang="zh-TW" altLang="en-US" b="0" dirty="0" smtClean="0">
              <a:latin typeface="標楷體" pitchFamily="65" charset="-120"/>
              <a:ea typeface="標楷體" pitchFamily="65" charset="-120"/>
            </a:rPr>
            <a:t>二十一個</a:t>
          </a:r>
          <a:r>
            <a:rPr lang="zh-TW" altLang="en-US" b="0" dirty="0">
              <a:latin typeface="標楷體" pitchFamily="65" charset="-120"/>
              <a:ea typeface="標楷體" pitchFamily="65" charset="-120"/>
            </a:rPr>
            <a:t>工作項目</a:t>
          </a:r>
        </a:p>
      </dgm:t>
    </dgm:pt>
    <dgm:pt modelId="{58CDADD2-1740-41D2-B98C-59AB38C46533}" type="parTrans" cxnId="{61E52A92-7E41-4537-A05D-44B3621484D7}">
      <dgm:prSet/>
      <dgm:spPr/>
      <dgm:t>
        <a:bodyPr/>
        <a:lstStyle/>
        <a:p>
          <a:endParaRPr lang="zh-TW" altLang="en-US"/>
        </a:p>
      </dgm:t>
    </dgm:pt>
    <dgm:pt modelId="{27871CB0-A6A9-42EB-99AD-3AB519A545AB}" type="sibTrans" cxnId="{61E52A92-7E41-4537-A05D-44B3621484D7}">
      <dgm:prSet/>
      <dgm:spPr/>
      <dgm:t>
        <a:bodyPr/>
        <a:lstStyle/>
        <a:p>
          <a:endParaRPr lang="zh-TW" altLang="en-US"/>
        </a:p>
      </dgm:t>
    </dgm:pt>
    <dgm:pt modelId="{B371A949-809C-4B9E-B735-DFC80FEEBAAA}" type="pres">
      <dgm:prSet presAssocID="{28EB9E6B-FDD3-4385-9C08-4B5A860F674E}" presName="Name0" presStyleCnt="0">
        <dgm:presLayoutVars>
          <dgm:dir/>
          <dgm:animLvl val="lvl"/>
          <dgm:resizeHandles val="exact"/>
        </dgm:presLayoutVars>
      </dgm:prSet>
      <dgm:spPr/>
    </dgm:pt>
    <dgm:pt modelId="{C0022FDA-B6C3-423E-95AB-AEBF8FCFA227}" type="pres">
      <dgm:prSet presAssocID="{E97CCA8B-69FA-40DF-853A-D27803F1394F}" presName="parTxOnly" presStyleLbl="node1" presStyleIdx="0" presStyleCnt="3">
        <dgm:presLayoutVars>
          <dgm:chMax val="0"/>
          <dgm:chPref val="0"/>
          <dgm:bulletEnabled val="1"/>
        </dgm:presLayoutVars>
      </dgm:prSet>
      <dgm:spPr/>
      <dgm:t>
        <a:bodyPr/>
        <a:lstStyle/>
        <a:p>
          <a:endParaRPr lang="zh-TW" altLang="en-US"/>
        </a:p>
      </dgm:t>
    </dgm:pt>
    <dgm:pt modelId="{B95EB27E-4D39-4414-BAFB-B778B8D33223}" type="pres">
      <dgm:prSet presAssocID="{C905F848-4D43-4C39-ADBE-DDB05471E6BA}" presName="parTxOnlySpace" presStyleCnt="0"/>
      <dgm:spPr/>
    </dgm:pt>
    <dgm:pt modelId="{D38DDE4D-FE33-4D44-AA06-7EAF59CD5DE9}" type="pres">
      <dgm:prSet presAssocID="{CE1A5EB8-3B5C-4EF0-B383-77E026E5EFF6}" presName="parTxOnly" presStyleLbl="node1" presStyleIdx="1" presStyleCnt="3" custLinFactNeighborX="-7736" custLinFactNeighborY="4259">
        <dgm:presLayoutVars>
          <dgm:chMax val="0"/>
          <dgm:chPref val="0"/>
          <dgm:bulletEnabled val="1"/>
        </dgm:presLayoutVars>
      </dgm:prSet>
      <dgm:spPr/>
      <dgm:t>
        <a:bodyPr/>
        <a:lstStyle/>
        <a:p>
          <a:endParaRPr lang="zh-TW" altLang="en-US"/>
        </a:p>
      </dgm:t>
    </dgm:pt>
    <dgm:pt modelId="{85B11351-7942-4A0C-A513-C3FF52895185}" type="pres">
      <dgm:prSet presAssocID="{62878517-1559-4F2A-A5DB-057DAF7E6233}" presName="parTxOnlySpace" presStyleCnt="0"/>
      <dgm:spPr/>
    </dgm:pt>
    <dgm:pt modelId="{912F2315-0BFF-476B-9A1A-DF7170BC796B}" type="pres">
      <dgm:prSet presAssocID="{D3DC2C4C-AA73-454C-B792-81FD8D3B1FCE}" presName="parTxOnly" presStyleLbl="node1" presStyleIdx="2" presStyleCnt="3" custAng="0" custLinFactNeighborX="-2685" custLinFactNeighborY="4259">
        <dgm:presLayoutVars>
          <dgm:chMax val="0"/>
          <dgm:chPref val="0"/>
          <dgm:bulletEnabled val="1"/>
        </dgm:presLayoutVars>
      </dgm:prSet>
      <dgm:spPr/>
      <dgm:t>
        <a:bodyPr/>
        <a:lstStyle/>
        <a:p>
          <a:endParaRPr lang="zh-TW" altLang="en-US"/>
        </a:p>
      </dgm:t>
    </dgm:pt>
  </dgm:ptLst>
  <dgm:cxnLst>
    <dgm:cxn modelId="{2F20EB61-6768-4527-AA34-52B891279B6A}" type="presOf" srcId="{E97CCA8B-69FA-40DF-853A-D27803F1394F}" destId="{C0022FDA-B6C3-423E-95AB-AEBF8FCFA227}" srcOrd="0" destOrd="0" presId="urn:microsoft.com/office/officeart/2005/8/layout/chevron1"/>
    <dgm:cxn modelId="{6F270FC0-7685-4A4C-9C20-A4358CEF3E8A}" type="presOf" srcId="{D3DC2C4C-AA73-454C-B792-81FD8D3B1FCE}" destId="{912F2315-0BFF-476B-9A1A-DF7170BC796B}" srcOrd="0" destOrd="0" presId="urn:microsoft.com/office/officeart/2005/8/layout/chevron1"/>
    <dgm:cxn modelId="{3AA0F6F9-89A3-4508-B5C4-D38249E71019}" srcId="{28EB9E6B-FDD3-4385-9C08-4B5A860F674E}" destId="{CE1A5EB8-3B5C-4EF0-B383-77E026E5EFF6}" srcOrd="1" destOrd="0" parTransId="{7ED6D973-4BA1-4692-BE4E-668A5660D746}" sibTransId="{62878517-1559-4F2A-A5DB-057DAF7E6233}"/>
    <dgm:cxn modelId="{D0B20F5B-F8CE-4A24-B8F2-42FF0DDBEDC8}" type="presOf" srcId="{CE1A5EB8-3B5C-4EF0-B383-77E026E5EFF6}" destId="{D38DDE4D-FE33-4D44-AA06-7EAF59CD5DE9}" srcOrd="0" destOrd="0" presId="urn:microsoft.com/office/officeart/2005/8/layout/chevron1"/>
    <dgm:cxn modelId="{61E52A92-7E41-4537-A05D-44B3621484D7}" srcId="{28EB9E6B-FDD3-4385-9C08-4B5A860F674E}" destId="{D3DC2C4C-AA73-454C-B792-81FD8D3B1FCE}" srcOrd="2" destOrd="0" parTransId="{58CDADD2-1740-41D2-B98C-59AB38C46533}" sibTransId="{27871CB0-A6A9-42EB-99AD-3AB519A545AB}"/>
    <dgm:cxn modelId="{BC7CBFDF-F683-454A-8F16-A18A76BA9591}" type="presOf" srcId="{28EB9E6B-FDD3-4385-9C08-4B5A860F674E}" destId="{B371A949-809C-4B9E-B735-DFC80FEEBAAA}" srcOrd="0" destOrd="0" presId="urn:microsoft.com/office/officeart/2005/8/layout/chevron1"/>
    <dgm:cxn modelId="{FE34D30D-2F29-41FE-977A-2B52A3397DC3}" srcId="{28EB9E6B-FDD3-4385-9C08-4B5A860F674E}" destId="{E97CCA8B-69FA-40DF-853A-D27803F1394F}" srcOrd="0" destOrd="0" parTransId="{30DF2DB3-EF67-40DA-994B-1DAC150284A8}" sibTransId="{C905F848-4D43-4C39-ADBE-DDB05471E6BA}"/>
    <dgm:cxn modelId="{C33B993D-1557-473C-963F-F43FEA84D1F8}" type="presParOf" srcId="{B371A949-809C-4B9E-B735-DFC80FEEBAAA}" destId="{C0022FDA-B6C3-423E-95AB-AEBF8FCFA227}" srcOrd="0" destOrd="0" presId="urn:microsoft.com/office/officeart/2005/8/layout/chevron1"/>
    <dgm:cxn modelId="{E700FB72-183B-46EB-B6A8-2E178B677916}" type="presParOf" srcId="{B371A949-809C-4B9E-B735-DFC80FEEBAAA}" destId="{B95EB27E-4D39-4414-BAFB-B778B8D33223}" srcOrd="1" destOrd="0" presId="urn:microsoft.com/office/officeart/2005/8/layout/chevron1"/>
    <dgm:cxn modelId="{8609BCAE-8B39-46C1-B727-5AB66F9AB7BE}" type="presParOf" srcId="{B371A949-809C-4B9E-B735-DFC80FEEBAAA}" destId="{D38DDE4D-FE33-4D44-AA06-7EAF59CD5DE9}" srcOrd="2" destOrd="0" presId="urn:microsoft.com/office/officeart/2005/8/layout/chevron1"/>
    <dgm:cxn modelId="{2A440834-BB8E-4970-B034-8A078BCC906A}" type="presParOf" srcId="{B371A949-809C-4B9E-B735-DFC80FEEBAAA}" destId="{85B11351-7942-4A0C-A513-C3FF52895185}" srcOrd="3" destOrd="0" presId="urn:microsoft.com/office/officeart/2005/8/layout/chevron1"/>
    <dgm:cxn modelId="{A31DDC63-3C14-4FF6-941D-740C22916BB3}" type="presParOf" srcId="{B371A949-809C-4B9E-B735-DFC80FEEBAAA}" destId="{912F2315-0BFF-476B-9A1A-DF7170BC796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EECE19-B47B-4142-8ADA-42D37F3FD64B}" type="doc">
      <dgm:prSet loTypeId="urn:microsoft.com/office/officeart/2005/8/layout/process2" loCatId="process" qsTypeId="urn:microsoft.com/office/officeart/2005/8/quickstyle/simple2" qsCatId="simple" csTypeId="urn:microsoft.com/office/officeart/2005/8/colors/colorful3" csCatId="colorful" phldr="1"/>
      <dgm:spPr/>
    </dgm:pt>
    <dgm:pt modelId="{7AA3AD20-42C0-408F-A44B-690EBCE83B95}">
      <dgm:prSet phldrT="[文字]" custT="1"/>
      <dgm:spPr>
        <a:solidFill>
          <a:schemeClr val="accent2">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組織與法規</a:t>
          </a:r>
        </a:p>
      </dgm:t>
    </dgm:pt>
    <dgm:pt modelId="{49FE9695-2519-4783-A299-916E403BF3BD}" type="parTrans" cxnId="{B06C5FFC-7FC9-4A67-8F99-C7CD827F9E2A}">
      <dgm:prSet/>
      <dgm:spPr/>
      <dgm:t>
        <a:bodyPr/>
        <a:lstStyle/>
        <a:p>
          <a:endParaRPr lang="zh-TW" altLang="en-US"/>
        </a:p>
      </dgm:t>
    </dgm:pt>
    <dgm:pt modelId="{764B2CDF-F147-4BA8-BE14-1DEFAE0EB99D}" type="sibTrans" cxnId="{B06C5FFC-7FC9-4A67-8F99-C7CD827F9E2A}">
      <dgm:prSet/>
      <dgm:spPr>
        <a:solidFill>
          <a:schemeClr val="accent2">
            <a:lumMod val="60000"/>
            <a:lumOff val="40000"/>
          </a:schemeClr>
        </a:solidFill>
      </dgm:spPr>
      <dgm:t>
        <a:bodyPr/>
        <a:lstStyle/>
        <a:p>
          <a:endParaRPr lang="zh-TW" altLang="en-US"/>
        </a:p>
      </dgm:t>
    </dgm:pt>
    <dgm:pt modelId="{7C6DB660-8FC1-4F64-A19E-3723F6EBD065}">
      <dgm:prSet phldrT="[文字]" custT="1"/>
      <dgm:spPr>
        <a:solidFill>
          <a:schemeClr val="accent3">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宣導與增能</a:t>
          </a:r>
        </a:p>
      </dgm:t>
    </dgm:pt>
    <dgm:pt modelId="{12F8F3CA-F30D-4446-83F4-83F74CAD3901}" type="parTrans" cxnId="{6FB6A169-2BE4-4C59-8D1F-3A7FFD4CDE8C}">
      <dgm:prSet/>
      <dgm:spPr/>
      <dgm:t>
        <a:bodyPr/>
        <a:lstStyle/>
        <a:p>
          <a:endParaRPr lang="zh-TW" altLang="en-US"/>
        </a:p>
      </dgm:t>
    </dgm:pt>
    <dgm:pt modelId="{B7BD5A2A-5658-4BA4-B46B-6D4997707EA8}" type="sibTrans" cxnId="{6FB6A169-2BE4-4C59-8D1F-3A7FFD4CDE8C}">
      <dgm:prSet/>
      <dgm:spPr>
        <a:solidFill>
          <a:schemeClr val="accent3">
            <a:lumMod val="60000"/>
            <a:lumOff val="40000"/>
          </a:schemeClr>
        </a:solidFill>
      </dgm:spPr>
      <dgm:t>
        <a:bodyPr/>
        <a:lstStyle/>
        <a:p>
          <a:endParaRPr lang="zh-TW" altLang="en-US"/>
        </a:p>
      </dgm:t>
    </dgm:pt>
    <dgm:pt modelId="{DEA2A07E-8734-4712-93DF-1762B4589C17}">
      <dgm:prSet phldrT="[文字]" custT="1"/>
      <dgm:spPr>
        <a:solidFill>
          <a:schemeClr val="accent1">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資源與設備</a:t>
          </a:r>
        </a:p>
      </dgm:t>
    </dgm:pt>
    <dgm:pt modelId="{B66E58E5-7ECF-4942-A1A8-680721F02FB4}" type="parTrans" cxnId="{FD5B2502-F038-43F7-BAC5-67945B9D8227}">
      <dgm:prSet/>
      <dgm:spPr/>
      <dgm:t>
        <a:bodyPr/>
        <a:lstStyle/>
        <a:p>
          <a:endParaRPr lang="zh-TW" altLang="en-US"/>
        </a:p>
      </dgm:t>
    </dgm:pt>
    <dgm:pt modelId="{067F2DFD-7C0C-4269-80E6-A07B3A52BA45}" type="sibTrans" cxnId="{FD5B2502-F038-43F7-BAC5-67945B9D8227}">
      <dgm:prSet/>
      <dgm:spPr/>
      <dgm:t>
        <a:bodyPr/>
        <a:lstStyle/>
        <a:p>
          <a:endParaRPr lang="zh-TW" altLang="en-US"/>
        </a:p>
      </dgm:t>
    </dgm:pt>
    <dgm:pt modelId="{713D3D19-59E7-49E5-8E40-035EE68B670F}">
      <dgm:prSet phldrT="[文字]" custT="1"/>
      <dgm:spPr>
        <a:solidFill>
          <a:schemeClr val="accent4">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課程與教學</a:t>
          </a:r>
        </a:p>
      </dgm:t>
    </dgm:pt>
    <dgm:pt modelId="{CEDCF10C-6DE3-4F98-B171-0024EA9BB9C6}" type="parTrans" cxnId="{04E1CA37-121A-4A96-88D2-8C347BC951DD}">
      <dgm:prSet/>
      <dgm:spPr/>
      <dgm:t>
        <a:bodyPr/>
        <a:lstStyle/>
        <a:p>
          <a:endParaRPr lang="zh-TW" altLang="en-US"/>
        </a:p>
      </dgm:t>
    </dgm:pt>
    <dgm:pt modelId="{251232D5-6251-4FF9-B514-3F75C22D190A}" type="sibTrans" cxnId="{04E1CA37-121A-4A96-88D2-8C347BC951DD}">
      <dgm:prSet/>
      <dgm:spPr>
        <a:solidFill>
          <a:schemeClr val="accent4">
            <a:lumMod val="60000"/>
            <a:lumOff val="40000"/>
          </a:schemeClr>
        </a:solidFill>
      </dgm:spPr>
      <dgm:t>
        <a:bodyPr/>
        <a:lstStyle/>
        <a:p>
          <a:endParaRPr lang="zh-TW" altLang="en-US"/>
        </a:p>
      </dgm:t>
    </dgm:pt>
    <dgm:pt modelId="{FDF4F176-9141-49D1-8DA1-63B9477C9E93}" type="pres">
      <dgm:prSet presAssocID="{A3EECE19-B47B-4142-8ADA-42D37F3FD64B}" presName="linearFlow" presStyleCnt="0">
        <dgm:presLayoutVars>
          <dgm:resizeHandles val="exact"/>
        </dgm:presLayoutVars>
      </dgm:prSet>
      <dgm:spPr/>
    </dgm:pt>
    <dgm:pt modelId="{59631CB8-0106-4478-AB48-407BBEEBF079}" type="pres">
      <dgm:prSet presAssocID="{7AA3AD20-42C0-408F-A44B-690EBCE83B95}" presName="node" presStyleLbl="node1" presStyleIdx="0" presStyleCnt="4" custScaleY="76829" custLinFactNeighborX="-13488" custLinFactNeighborY="4121">
        <dgm:presLayoutVars>
          <dgm:bulletEnabled val="1"/>
        </dgm:presLayoutVars>
      </dgm:prSet>
      <dgm:spPr/>
      <dgm:t>
        <a:bodyPr/>
        <a:lstStyle/>
        <a:p>
          <a:endParaRPr lang="zh-TW" altLang="en-US"/>
        </a:p>
      </dgm:t>
    </dgm:pt>
    <dgm:pt modelId="{4AF59921-B87A-402A-BB0B-7AD80338B739}" type="pres">
      <dgm:prSet presAssocID="{764B2CDF-F147-4BA8-BE14-1DEFAE0EB99D}" presName="sibTrans" presStyleLbl="sibTrans2D1" presStyleIdx="0" presStyleCnt="3"/>
      <dgm:spPr/>
      <dgm:t>
        <a:bodyPr/>
        <a:lstStyle/>
        <a:p>
          <a:endParaRPr lang="zh-TW" altLang="en-US"/>
        </a:p>
      </dgm:t>
    </dgm:pt>
    <dgm:pt modelId="{C85D2EE2-9F42-4E7F-89BD-9D2C1B7B7E03}" type="pres">
      <dgm:prSet presAssocID="{764B2CDF-F147-4BA8-BE14-1DEFAE0EB99D}" presName="connectorText" presStyleLbl="sibTrans2D1" presStyleIdx="0" presStyleCnt="3"/>
      <dgm:spPr/>
      <dgm:t>
        <a:bodyPr/>
        <a:lstStyle/>
        <a:p>
          <a:endParaRPr lang="zh-TW" altLang="en-US"/>
        </a:p>
      </dgm:t>
    </dgm:pt>
    <dgm:pt modelId="{C3FCFC7C-7BA9-4452-8B4E-28B4E7497C6D}" type="pres">
      <dgm:prSet presAssocID="{713D3D19-59E7-49E5-8E40-035EE68B670F}" presName="node" presStyleLbl="node1" presStyleIdx="1" presStyleCnt="4" custScaleY="84028" custLinFactNeighborX="-11378" custLinFactNeighborY="-11788">
        <dgm:presLayoutVars>
          <dgm:bulletEnabled val="1"/>
        </dgm:presLayoutVars>
      </dgm:prSet>
      <dgm:spPr/>
      <dgm:t>
        <a:bodyPr/>
        <a:lstStyle/>
        <a:p>
          <a:endParaRPr lang="zh-TW" altLang="en-US"/>
        </a:p>
      </dgm:t>
    </dgm:pt>
    <dgm:pt modelId="{234F7FC7-E9F8-4C83-9885-EAAD7454518D}" type="pres">
      <dgm:prSet presAssocID="{251232D5-6251-4FF9-B514-3F75C22D190A}" presName="sibTrans" presStyleLbl="sibTrans2D1" presStyleIdx="1" presStyleCnt="3"/>
      <dgm:spPr/>
      <dgm:t>
        <a:bodyPr/>
        <a:lstStyle/>
        <a:p>
          <a:endParaRPr lang="zh-TW" altLang="en-US"/>
        </a:p>
      </dgm:t>
    </dgm:pt>
    <dgm:pt modelId="{C2A9C8ED-5978-4B1F-918E-34CE41FFDD36}" type="pres">
      <dgm:prSet presAssocID="{251232D5-6251-4FF9-B514-3F75C22D190A}" presName="connectorText" presStyleLbl="sibTrans2D1" presStyleIdx="1" presStyleCnt="3"/>
      <dgm:spPr/>
      <dgm:t>
        <a:bodyPr/>
        <a:lstStyle/>
        <a:p>
          <a:endParaRPr lang="zh-TW" altLang="en-US"/>
        </a:p>
      </dgm:t>
    </dgm:pt>
    <dgm:pt modelId="{36E7C767-AA04-4D2B-A58E-2367A73C6EF9}" type="pres">
      <dgm:prSet presAssocID="{7C6DB660-8FC1-4F64-A19E-3723F6EBD065}" presName="node" presStyleLbl="node1" presStyleIdx="2" presStyleCnt="4" custScaleY="76147" custLinFactNeighborX="-12766" custLinFactNeighborY="-2519">
        <dgm:presLayoutVars>
          <dgm:bulletEnabled val="1"/>
        </dgm:presLayoutVars>
      </dgm:prSet>
      <dgm:spPr/>
      <dgm:t>
        <a:bodyPr/>
        <a:lstStyle/>
        <a:p>
          <a:endParaRPr lang="zh-TW" altLang="en-US"/>
        </a:p>
      </dgm:t>
    </dgm:pt>
    <dgm:pt modelId="{51FD9E04-9422-41AF-95BF-9377F3F4A97B}" type="pres">
      <dgm:prSet presAssocID="{B7BD5A2A-5658-4BA4-B46B-6D4997707EA8}" presName="sibTrans" presStyleLbl="sibTrans2D1" presStyleIdx="2" presStyleCnt="3" custAng="205556"/>
      <dgm:spPr/>
      <dgm:t>
        <a:bodyPr/>
        <a:lstStyle/>
        <a:p>
          <a:endParaRPr lang="zh-TW" altLang="en-US"/>
        </a:p>
      </dgm:t>
    </dgm:pt>
    <dgm:pt modelId="{5CDB7FF1-E895-40BD-8B8E-865A0D83035B}" type="pres">
      <dgm:prSet presAssocID="{B7BD5A2A-5658-4BA4-B46B-6D4997707EA8}" presName="connectorText" presStyleLbl="sibTrans2D1" presStyleIdx="2" presStyleCnt="3"/>
      <dgm:spPr/>
      <dgm:t>
        <a:bodyPr/>
        <a:lstStyle/>
        <a:p>
          <a:endParaRPr lang="zh-TW" altLang="en-US"/>
        </a:p>
      </dgm:t>
    </dgm:pt>
    <dgm:pt modelId="{F95D7863-F725-49E7-9FA4-F946C5CA2741}" type="pres">
      <dgm:prSet presAssocID="{DEA2A07E-8734-4712-93DF-1762B4589C17}" presName="node" presStyleLbl="node1" presStyleIdx="3" presStyleCnt="4" custScaleY="74114" custLinFactNeighborX="-11334" custLinFactNeighborY="-10954">
        <dgm:presLayoutVars>
          <dgm:bulletEnabled val="1"/>
        </dgm:presLayoutVars>
      </dgm:prSet>
      <dgm:spPr/>
      <dgm:t>
        <a:bodyPr/>
        <a:lstStyle/>
        <a:p>
          <a:endParaRPr lang="zh-TW" altLang="en-US"/>
        </a:p>
      </dgm:t>
    </dgm:pt>
  </dgm:ptLst>
  <dgm:cxnLst>
    <dgm:cxn modelId="{FD6D50F4-C0F1-4696-9E7C-F1D5C4C5AAB4}" type="presOf" srcId="{B7BD5A2A-5658-4BA4-B46B-6D4997707EA8}" destId="{51FD9E04-9422-41AF-95BF-9377F3F4A97B}" srcOrd="0" destOrd="0" presId="urn:microsoft.com/office/officeart/2005/8/layout/process2"/>
    <dgm:cxn modelId="{4DA90174-4705-409A-9925-F1A89A748D9F}" type="presOf" srcId="{7C6DB660-8FC1-4F64-A19E-3723F6EBD065}" destId="{36E7C767-AA04-4D2B-A58E-2367A73C6EF9}" srcOrd="0" destOrd="0" presId="urn:microsoft.com/office/officeart/2005/8/layout/process2"/>
    <dgm:cxn modelId="{04E1CA37-121A-4A96-88D2-8C347BC951DD}" srcId="{A3EECE19-B47B-4142-8ADA-42D37F3FD64B}" destId="{713D3D19-59E7-49E5-8E40-035EE68B670F}" srcOrd="1" destOrd="0" parTransId="{CEDCF10C-6DE3-4F98-B171-0024EA9BB9C6}" sibTransId="{251232D5-6251-4FF9-B514-3F75C22D190A}"/>
    <dgm:cxn modelId="{3F2B8ABA-D1D4-4D92-A481-09C6B245213B}" type="presOf" srcId="{713D3D19-59E7-49E5-8E40-035EE68B670F}" destId="{C3FCFC7C-7BA9-4452-8B4E-28B4E7497C6D}" srcOrd="0" destOrd="0" presId="urn:microsoft.com/office/officeart/2005/8/layout/process2"/>
    <dgm:cxn modelId="{6FB6A169-2BE4-4C59-8D1F-3A7FFD4CDE8C}" srcId="{A3EECE19-B47B-4142-8ADA-42D37F3FD64B}" destId="{7C6DB660-8FC1-4F64-A19E-3723F6EBD065}" srcOrd="2" destOrd="0" parTransId="{12F8F3CA-F30D-4446-83F4-83F74CAD3901}" sibTransId="{B7BD5A2A-5658-4BA4-B46B-6D4997707EA8}"/>
    <dgm:cxn modelId="{0E7C7041-BEA5-4D2B-A90A-8F96F3BD9707}" type="presOf" srcId="{DEA2A07E-8734-4712-93DF-1762B4589C17}" destId="{F95D7863-F725-49E7-9FA4-F946C5CA2741}" srcOrd="0" destOrd="0" presId="urn:microsoft.com/office/officeart/2005/8/layout/process2"/>
    <dgm:cxn modelId="{B9033B89-983B-4F6F-813F-58DFD0F18678}" type="presOf" srcId="{7AA3AD20-42C0-408F-A44B-690EBCE83B95}" destId="{59631CB8-0106-4478-AB48-407BBEEBF079}" srcOrd="0" destOrd="0" presId="urn:microsoft.com/office/officeart/2005/8/layout/process2"/>
    <dgm:cxn modelId="{06531828-CBBB-4C64-AFA0-3E4AD1B5BAAE}" type="presOf" srcId="{A3EECE19-B47B-4142-8ADA-42D37F3FD64B}" destId="{FDF4F176-9141-49D1-8DA1-63B9477C9E93}" srcOrd="0" destOrd="0" presId="urn:microsoft.com/office/officeart/2005/8/layout/process2"/>
    <dgm:cxn modelId="{0DD2BB59-8B6A-496F-9159-F56FE204D126}" type="presOf" srcId="{251232D5-6251-4FF9-B514-3F75C22D190A}" destId="{234F7FC7-E9F8-4C83-9885-EAAD7454518D}" srcOrd="0" destOrd="0" presId="urn:microsoft.com/office/officeart/2005/8/layout/process2"/>
    <dgm:cxn modelId="{3EDCF9DE-4CC3-465D-9341-F0E23491F856}" type="presOf" srcId="{764B2CDF-F147-4BA8-BE14-1DEFAE0EB99D}" destId="{4AF59921-B87A-402A-BB0B-7AD80338B739}" srcOrd="0" destOrd="0" presId="urn:microsoft.com/office/officeart/2005/8/layout/process2"/>
    <dgm:cxn modelId="{C1B76F9C-978D-4692-AFCD-0CBC1A5110F4}" type="presOf" srcId="{B7BD5A2A-5658-4BA4-B46B-6D4997707EA8}" destId="{5CDB7FF1-E895-40BD-8B8E-865A0D83035B}" srcOrd="1" destOrd="0" presId="urn:microsoft.com/office/officeart/2005/8/layout/process2"/>
    <dgm:cxn modelId="{FD5B2502-F038-43F7-BAC5-67945B9D8227}" srcId="{A3EECE19-B47B-4142-8ADA-42D37F3FD64B}" destId="{DEA2A07E-8734-4712-93DF-1762B4589C17}" srcOrd="3" destOrd="0" parTransId="{B66E58E5-7ECF-4942-A1A8-680721F02FB4}" sibTransId="{067F2DFD-7C0C-4269-80E6-A07B3A52BA45}"/>
    <dgm:cxn modelId="{B06C5FFC-7FC9-4A67-8F99-C7CD827F9E2A}" srcId="{A3EECE19-B47B-4142-8ADA-42D37F3FD64B}" destId="{7AA3AD20-42C0-408F-A44B-690EBCE83B95}" srcOrd="0" destOrd="0" parTransId="{49FE9695-2519-4783-A299-916E403BF3BD}" sibTransId="{764B2CDF-F147-4BA8-BE14-1DEFAE0EB99D}"/>
    <dgm:cxn modelId="{F0F2557B-3059-405B-9C12-1FFC11EEA9C3}" type="presOf" srcId="{764B2CDF-F147-4BA8-BE14-1DEFAE0EB99D}" destId="{C85D2EE2-9F42-4E7F-89BD-9D2C1B7B7E03}" srcOrd="1" destOrd="0" presId="urn:microsoft.com/office/officeart/2005/8/layout/process2"/>
    <dgm:cxn modelId="{0EEB434F-FD27-4B0B-93EC-7686BD340396}" type="presOf" srcId="{251232D5-6251-4FF9-B514-3F75C22D190A}" destId="{C2A9C8ED-5978-4B1F-918E-34CE41FFDD36}" srcOrd="1" destOrd="0" presId="urn:microsoft.com/office/officeart/2005/8/layout/process2"/>
    <dgm:cxn modelId="{27D4D4F4-EFDF-4647-A5E8-AF162332E68B}" type="presParOf" srcId="{FDF4F176-9141-49D1-8DA1-63B9477C9E93}" destId="{59631CB8-0106-4478-AB48-407BBEEBF079}" srcOrd="0" destOrd="0" presId="urn:microsoft.com/office/officeart/2005/8/layout/process2"/>
    <dgm:cxn modelId="{73D7544D-5F6F-4C89-B7FD-8DA90B84AA0E}" type="presParOf" srcId="{FDF4F176-9141-49D1-8DA1-63B9477C9E93}" destId="{4AF59921-B87A-402A-BB0B-7AD80338B739}" srcOrd="1" destOrd="0" presId="urn:microsoft.com/office/officeart/2005/8/layout/process2"/>
    <dgm:cxn modelId="{F144B4C0-011D-453B-BF18-64C610A8AF6C}" type="presParOf" srcId="{4AF59921-B87A-402A-BB0B-7AD80338B739}" destId="{C85D2EE2-9F42-4E7F-89BD-9D2C1B7B7E03}" srcOrd="0" destOrd="0" presId="urn:microsoft.com/office/officeart/2005/8/layout/process2"/>
    <dgm:cxn modelId="{3E887DDB-A575-49D5-B64F-3FE32711A210}" type="presParOf" srcId="{FDF4F176-9141-49D1-8DA1-63B9477C9E93}" destId="{C3FCFC7C-7BA9-4452-8B4E-28B4E7497C6D}" srcOrd="2" destOrd="0" presId="urn:microsoft.com/office/officeart/2005/8/layout/process2"/>
    <dgm:cxn modelId="{D48FB3CA-DABB-435C-9C73-46C4961B1FA3}" type="presParOf" srcId="{FDF4F176-9141-49D1-8DA1-63B9477C9E93}" destId="{234F7FC7-E9F8-4C83-9885-EAAD7454518D}" srcOrd="3" destOrd="0" presId="urn:microsoft.com/office/officeart/2005/8/layout/process2"/>
    <dgm:cxn modelId="{940DE078-7475-44A6-B6DC-BE03C47DB2B5}" type="presParOf" srcId="{234F7FC7-E9F8-4C83-9885-EAAD7454518D}" destId="{C2A9C8ED-5978-4B1F-918E-34CE41FFDD36}" srcOrd="0" destOrd="0" presId="urn:microsoft.com/office/officeart/2005/8/layout/process2"/>
    <dgm:cxn modelId="{5109CFDA-DB15-47AE-8BA2-00225A78E5F9}" type="presParOf" srcId="{FDF4F176-9141-49D1-8DA1-63B9477C9E93}" destId="{36E7C767-AA04-4D2B-A58E-2367A73C6EF9}" srcOrd="4" destOrd="0" presId="urn:microsoft.com/office/officeart/2005/8/layout/process2"/>
    <dgm:cxn modelId="{93E1AC9C-4011-475A-A980-24BB64D596D5}" type="presParOf" srcId="{FDF4F176-9141-49D1-8DA1-63B9477C9E93}" destId="{51FD9E04-9422-41AF-95BF-9377F3F4A97B}" srcOrd="5" destOrd="0" presId="urn:microsoft.com/office/officeart/2005/8/layout/process2"/>
    <dgm:cxn modelId="{4C9107E1-F974-4273-95D5-26963DE5389A}" type="presParOf" srcId="{51FD9E04-9422-41AF-95BF-9377F3F4A97B}" destId="{5CDB7FF1-E895-40BD-8B8E-865A0D83035B}" srcOrd="0" destOrd="0" presId="urn:microsoft.com/office/officeart/2005/8/layout/process2"/>
    <dgm:cxn modelId="{1EAEC406-E078-4CE3-BF15-B1471D67EE98}" type="presParOf" srcId="{FDF4F176-9141-49D1-8DA1-63B9477C9E93}" destId="{F95D7863-F725-49E7-9FA4-F946C5CA2741}"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A2DDFF-B64C-43E5-9C0A-5728C802EC80}"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zh-TW" altLang="en-US"/>
        </a:p>
      </dgm:t>
    </dgm:pt>
    <dgm:pt modelId="{A25191D1-E7F4-47D0-B8AB-BD3642A2A1F7}">
      <dgm:prSet phldrT="[文字]" custT="1"/>
      <dgm:spPr>
        <a:solidFill>
          <a:srgbClr val="C00000"/>
        </a:solidFill>
      </dgm:spPr>
      <dgm:t>
        <a:bodyPr/>
        <a:lstStyle/>
        <a:p>
          <a:r>
            <a:rPr lang="zh-TW" altLang="en-US" sz="2000" b="1" i="0" dirty="0" smtClean="0">
              <a:effectLst>
                <a:outerShdw blurRad="38100" dist="38100" dir="2700000" algn="tl">
                  <a:srgbClr val="000000">
                    <a:alpha val="43137"/>
                  </a:srgbClr>
                </a:outerShdw>
              </a:effectLst>
              <a:latin typeface="微軟正黑體" pitchFamily="34" charset="-120"/>
              <a:ea typeface="微軟正黑體" pitchFamily="34" charset="-120"/>
            </a:rPr>
            <a:t>師資培育</a:t>
          </a:r>
          <a:endParaRPr lang="zh-TW" altLang="en-US" sz="2000" b="1" i="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FA1B923C-70A1-4B85-8834-627319A8BEA6}" type="parTrans" cxnId="{245E0B8A-36C0-4E58-A8DF-7306A1D0DAE5}">
      <dgm:prSet/>
      <dgm:spPr/>
      <dgm:t>
        <a:bodyPr/>
        <a:lstStyle/>
        <a:p>
          <a:endParaRPr lang="zh-TW" altLang="en-US"/>
        </a:p>
      </dgm:t>
    </dgm:pt>
    <dgm:pt modelId="{27DAC51C-69B7-41C8-8230-293776F6A12F}" type="sibTrans" cxnId="{245E0B8A-36C0-4E58-A8DF-7306A1D0DAE5}">
      <dgm:prSet/>
      <dgm:spPr/>
      <dgm:t>
        <a:bodyPr/>
        <a:lstStyle/>
        <a:p>
          <a:endParaRPr lang="zh-TW" altLang="en-US"/>
        </a:p>
      </dgm:t>
    </dgm:pt>
    <dgm:pt modelId="{5BCD7FD7-E153-47B9-BA98-2781A7A3FFC1}">
      <dgm:prSet phldrT="[文字]" custT="1"/>
      <dgm:spPr>
        <a:solidFill>
          <a:srgbClr val="006600"/>
        </a:solidFill>
      </dgm:spPr>
      <dgm:t>
        <a:bodyPr/>
        <a:lstStyle/>
        <a:p>
          <a:r>
            <a:rPr lang="zh-TW" altLang="en-US" sz="2000" b="1" i="0" dirty="0" smtClean="0">
              <a:effectLst>
                <a:outerShdw blurRad="38100" dist="38100" dir="2700000" algn="tl">
                  <a:srgbClr val="000000">
                    <a:alpha val="43137"/>
                  </a:srgbClr>
                </a:outerShdw>
              </a:effectLst>
              <a:latin typeface="微軟正黑體" pitchFamily="34" charset="-120"/>
              <a:ea typeface="微軟正黑體" pitchFamily="34" charset="-120"/>
            </a:rPr>
            <a:t>專業支持</a:t>
          </a:r>
          <a:endParaRPr lang="zh-TW" altLang="en-US" sz="2000" b="1" i="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29693C1D-AE3A-48AD-A3E0-9C44A29378A7}" type="parTrans" cxnId="{97D8024D-D187-4F49-A509-1ABDEE0EFFDE}">
      <dgm:prSet/>
      <dgm:spPr/>
      <dgm:t>
        <a:bodyPr/>
        <a:lstStyle/>
        <a:p>
          <a:endParaRPr lang="zh-TW" altLang="en-US"/>
        </a:p>
      </dgm:t>
    </dgm:pt>
    <dgm:pt modelId="{1E53AAA7-472E-4137-97FC-87E2A89A733F}" type="sibTrans" cxnId="{97D8024D-D187-4F49-A509-1ABDEE0EFFDE}">
      <dgm:prSet/>
      <dgm:spPr/>
      <dgm:t>
        <a:bodyPr/>
        <a:lstStyle/>
        <a:p>
          <a:endParaRPr lang="zh-TW" altLang="en-US"/>
        </a:p>
      </dgm:t>
    </dgm:pt>
    <dgm:pt modelId="{9CB8294B-18C7-4916-A8D5-B1CD25F15E82}">
      <dgm:prSet phldrT="[文字]" custT="1"/>
      <dgm:spPr>
        <a:solidFill>
          <a:srgbClr val="680068"/>
        </a:solidFill>
      </dgm:spPr>
      <dgm:t>
        <a:bodyPr/>
        <a:lstStyle/>
        <a:p>
          <a:r>
            <a:rPr lang="zh-TW" altLang="en-US" sz="2000" b="1" i="0" dirty="0" smtClean="0">
              <a:effectLst>
                <a:outerShdw blurRad="38100" dist="38100" dir="2700000" algn="tl">
                  <a:srgbClr val="000000">
                    <a:alpha val="43137"/>
                  </a:srgbClr>
                </a:outerShdw>
              </a:effectLst>
              <a:latin typeface="微軟正黑體" pitchFamily="34" charset="-120"/>
              <a:ea typeface="微軟正黑體" pitchFamily="34" charset="-120"/>
            </a:rPr>
            <a:t>設備基準</a:t>
          </a:r>
          <a:endParaRPr lang="zh-TW" altLang="en-US" sz="2000" b="1" i="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4F71D5C1-83D5-4F77-BD1E-9B125D27B2D5}" type="parTrans" cxnId="{34F46FC2-DA90-4130-9C64-4B4BB39F3940}">
      <dgm:prSet/>
      <dgm:spPr/>
      <dgm:t>
        <a:bodyPr/>
        <a:lstStyle/>
        <a:p>
          <a:endParaRPr lang="zh-TW" altLang="en-US"/>
        </a:p>
      </dgm:t>
    </dgm:pt>
    <dgm:pt modelId="{E71030C0-8B08-403F-98FF-38DCA428A837}" type="sibTrans" cxnId="{34F46FC2-DA90-4130-9C64-4B4BB39F3940}">
      <dgm:prSet/>
      <dgm:spPr/>
      <dgm:t>
        <a:bodyPr/>
        <a:lstStyle/>
        <a:p>
          <a:endParaRPr lang="zh-TW" altLang="en-US"/>
        </a:p>
      </dgm:t>
    </dgm:pt>
    <dgm:pt modelId="{EDEEDFD0-C0BB-4CB0-BA80-2B4274ED0024}">
      <dgm:prSet custT="1"/>
      <dgm:spPr/>
      <dgm:t>
        <a:bodyPr/>
        <a:lstStyle/>
        <a:p>
          <a:r>
            <a:rPr lang="zh-TW" altLang="en-US" sz="2000" b="1" dirty="0" smtClean="0">
              <a:latin typeface="標楷體" pitchFamily="65" charset="-120"/>
              <a:ea typeface="標楷體" pitchFamily="65" charset="-120"/>
            </a:rPr>
            <a:t>開設第二專長學分班、增能學分班</a:t>
          </a:r>
          <a:endParaRPr lang="zh-TW" altLang="en-US" sz="2000" b="1" dirty="0">
            <a:latin typeface="標楷體" pitchFamily="65" charset="-120"/>
            <a:ea typeface="標楷體" pitchFamily="65" charset="-120"/>
          </a:endParaRPr>
        </a:p>
      </dgm:t>
    </dgm:pt>
    <dgm:pt modelId="{D3BA50AA-EBB4-4956-97ED-6AC0C36598F1}" type="parTrans" cxnId="{C9339713-EA97-4DAA-B850-534521E81430}">
      <dgm:prSet/>
      <dgm:spPr/>
      <dgm:t>
        <a:bodyPr/>
        <a:lstStyle/>
        <a:p>
          <a:endParaRPr lang="zh-TW" altLang="en-US"/>
        </a:p>
      </dgm:t>
    </dgm:pt>
    <dgm:pt modelId="{E375EAEC-BA09-4C28-B71F-CDB9C74082CC}" type="sibTrans" cxnId="{C9339713-EA97-4DAA-B850-534521E81430}">
      <dgm:prSet/>
      <dgm:spPr/>
      <dgm:t>
        <a:bodyPr/>
        <a:lstStyle/>
        <a:p>
          <a:endParaRPr lang="zh-TW" altLang="en-US"/>
        </a:p>
      </dgm:t>
    </dgm:pt>
    <dgm:pt modelId="{78D66FA4-0DBB-4131-B408-444E34C505A7}">
      <dgm:prSet custT="1"/>
      <dgm:spPr/>
      <dgm:t>
        <a:bodyPr/>
        <a:lstStyle/>
        <a:p>
          <a:r>
            <a:rPr lang="zh-TW" altLang="en-US" sz="2000" b="1" dirty="0" smtClean="0">
              <a:latin typeface="標楷體" pitchFamily="65" charset="-120"/>
              <a:ea typeface="標楷體" pitchFamily="65" charset="-120"/>
            </a:rPr>
            <a:t>修訂教師在職進修補助要點</a:t>
          </a:r>
          <a:endParaRPr lang="zh-TW" altLang="en-US" sz="2000" b="1" dirty="0">
            <a:latin typeface="標楷體" pitchFamily="65" charset="-120"/>
            <a:ea typeface="標楷體" pitchFamily="65" charset="-120"/>
          </a:endParaRPr>
        </a:p>
      </dgm:t>
    </dgm:pt>
    <dgm:pt modelId="{3E79EDD5-1107-4E6D-9709-3F57B3713053}" type="parTrans" cxnId="{3E82BE1C-E796-40F8-8F5C-77CE03292CA8}">
      <dgm:prSet/>
      <dgm:spPr/>
      <dgm:t>
        <a:bodyPr/>
        <a:lstStyle/>
        <a:p>
          <a:endParaRPr lang="zh-TW" altLang="en-US"/>
        </a:p>
      </dgm:t>
    </dgm:pt>
    <dgm:pt modelId="{0F22311F-5193-4D85-9BB7-07F33FD59109}" type="sibTrans" cxnId="{3E82BE1C-E796-40F8-8F5C-77CE03292CA8}">
      <dgm:prSet/>
      <dgm:spPr/>
      <dgm:t>
        <a:bodyPr/>
        <a:lstStyle/>
        <a:p>
          <a:endParaRPr lang="zh-TW" altLang="en-US"/>
        </a:p>
      </dgm:t>
    </dgm:pt>
    <dgm:pt modelId="{770759D1-49DE-4E94-A3DE-55F0ABED75D1}">
      <dgm:prSet custT="1"/>
      <dgm:spPr/>
      <dgm:t>
        <a:bodyPr/>
        <a:lstStyle/>
        <a:p>
          <a:r>
            <a:rPr lang="en-US" altLang="zh-TW" sz="2000" b="1" dirty="0" smtClean="0">
              <a:latin typeface="標楷體" pitchFamily="65" charset="-120"/>
              <a:ea typeface="標楷體" pitchFamily="65" charset="-120"/>
            </a:rPr>
            <a:t>106</a:t>
          </a:r>
          <a:r>
            <a:rPr lang="zh-TW" altLang="en-US" sz="2000" b="1" dirty="0" smtClean="0">
              <a:latin typeface="標楷體" pitchFamily="65" charset="-120"/>
              <a:ea typeface="標楷體" pitchFamily="65" charset="-120"/>
            </a:rPr>
            <a:t>學年度試辦科技領域前導學校</a:t>
          </a:r>
          <a:endParaRPr lang="zh-TW" altLang="en-US" sz="2000" b="1" dirty="0">
            <a:latin typeface="標楷體" pitchFamily="65" charset="-120"/>
            <a:ea typeface="標楷體" pitchFamily="65" charset="-120"/>
          </a:endParaRPr>
        </a:p>
      </dgm:t>
    </dgm:pt>
    <dgm:pt modelId="{54A1CF45-990B-4293-9406-10D539ABA532}" type="parTrans" cxnId="{9CCBD2E7-9D36-4A89-BECD-CB565D4DB598}">
      <dgm:prSet/>
      <dgm:spPr/>
      <dgm:t>
        <a:bodyPr/>
        <a:lstStyle/>
        <a:p>
          <a:endParaRPr lang="zh-TW" altLang="en-US"/>
        </a:p>
      </dgm:t>
    </dgm:pt>
    <dgm:pt modelId="{2DCB49DD-98D5-4319-B080-BFD400C0B417}" type="sibTrans" cxnId="{9CCBD2E7-9D36-4A89-BECD-CB565D4DB598}">
      <dgm:prSet/>
      <dgm:spPr/>
      <dgm:t>
        <a:bodyPr/>
        <a:lstStyle/>
        <a:p>
          <a:endParaRPr lang="zh-TW" altLang="en-US"/>
        </a:p>
      </dgm:t>
    </dgm:pt>
    <dgm:pt modelId="{E4917B0D-7E0C-46FF-BCC8-5A501735605A}">
      <dgm:prSet custT="1"/>
      <dgm:spPr/>
      <dgm:t>
        <a:bodyPr/>
        <a:lstStyle/>
        <a:p>
          <a:r>
            <a:rPr lang="zh-TW" altLang="en-US" sz="2000" b="1" dirty="0" smtClean="0">
              <a:latin typeface="標楷體" pitchFamily="65" charset="-120"/>
              <a:ea typeface="標楷體" pitchFamily="65" charset="-120"/>
            </a:rPr>
            <a:t>籌設科技領域中央輔導團</a:t>
          </a:r>
          <a:endParaRPr lang="zh-TW" altLang="en-US" sz="2000" b="1" dirty="0">
            <a:latin typeface="標楷體" pitchFamily="65" charset="-120"/>
            <a:ea typeface="標楷體" pitchFamily="65" charset="-120"/>
          </a:endParaRPr>
        </a:p>
      </dgm:t>
    </dgm:pt>
    <dgm:pt modelId="{1060B0EB-16D7-4F2F-A076-B0E8F8348FBF}" type="parTrans" cxnId="{C03892DE-5077-4F3B-84C3-2D5F08B65A5B}">
      <dgm:prSet/>
      <dgm:spPr/>
      <dgm:t>
        <a:bodyPr/>
        <a:lstStyle/>
        <a:p>
          <a:endParaRPr lang="zh-TW" altLang="en-US"/>
        </a:p>
      </dgm:t>
    </dgm:pt>
    <dgm:pt modelId="{2597DADA-44A2-4E8B-A143-EF2B06BD94F4}" type="sibTrans" cxnId="{C03892DE-5077-4F3B-84C3-2D5F08B65A5B}">
      <dgm:prSet/>
      <dgm:spPr/>
      <dgm:t>
        <a:bodyPr/>
        <a:lstStyle/>
        <a:p>
          <a:endParaRPr lang="zh-TW" altLang="en-US"/>
        </a:p>
      </dgm:t>
    </dgm:pt>
    <dgm:pt modelId="{91A9AEB3-DE53-488F-AD1B-CAD4084B6869}">
      <dgm:prSet custT="1"/>
      <dgm:spPr/>
      <dgm:t>
        <a:bodyPr/>
        <a:lstStyle/>
        <a:p>
          <a:r>
            <a:rPr lang="zh-TW" altLang="en-US" sz="2000" b="1" dirty="0" smtClean="0">
              <a:latin typeface="標楷體" pitchFamily="65" charset="-120"/>
              <a:ea typeface="標楷體" pitchFamily="65" charset="-120"/>
            </a:rPr>
            <a:t>規劃相關補助要點</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引進外部科技資源進入校園協助課程共備及課程發展</a:t>
          </a:r>
          <a:endParaRPr lang="zh-TW" altLang="en-US" sz="2000" b="1" dirty="0">
            <a:latin typeface="標楷體" pitchFamily="65" charset="-120"/>
            <a:ea typeface="標楷體" pitchFamily="65" charset="-120"/>
          </a:endParaRPr>
        </a:p>
      </dgm:t>
    </dgm:pt>
    <dgm:pt modelId="{04B75E03-9AF9-4731-8D38-94A63E080BF8}" type="parTrans" cxnId="{ED897357-41AD-4519-8930-B065A5CEE340}">
      <dgm:prSet/>
      <dgm:spPr/>
      <dgm:t>
        <a:bodyPr/>
        <a:lstStyle/>
        <a:p>
          <a:endParaRPr lang="zh-TW" altLang="en-US"/>
        </a:p>
      </dgm:t>
    </dgm:pt>
    <dgm:pt modelId="{1C562CDD-88FA-428B-A8B8-4A0470C82A93}" type="sibTrans" cxnId="{ED897357-41AD-4519-8930-B065A5CEE340}">
      <dgm:prSet/>
      <dgm:spPr/>
      <dgm:t>
        <a:bodyPr/>
        <a:lstStyle/>
        <a:p>
          <a:endParaRPr lang="zh-TW" altLang="en-US"/>
        </a:p>
      </dgm:t>
    </dgm:pt>
    <dgm:pt modelId="{408F2299-A393-4D73-8CF0-31EB50C0E335}">
      <dgm:prSet custT="1"/>
      <dgm:spPr/>
      <dgm:t>
        <a:bodyPr/>
        <a:lstStyle/>
        <a:p>
          <a:r>
            <a:rPr lang="zh-TW" altLang="en-US" sz="2000" b="1" dirty="0" smtClean="0">
              <a:latin typeface="標楷體" pitchFamily="65" charset="-120"/>
              <a:ea typeface="標楷體" pitchFamily="65" charset="-120"/>
            </a:rPr>
            <a:t>研訂國民中小學設備基準</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配合領綱公布並蒐集相關意見及建立共識後，賡續進行後續法制作業。</a:t>
          </a:r>
          <a:endParaRPr lang="zh-TW" altLang="en-US" sz="2000" b="1" dirty="0">
            <a:latin typeface="標楷體" pitchFamily="65" charset="-120"/>
            <a:ea typeface="標楷體" pitchFamily="65" charset="-120"/>
          </a:endParaRPr>
        </a:p>
      </dgm:t>
    </dgm:pt>
    <dgm:pt modelId="{7E59EFC1-E27B-4369-B6D0-D716E07FF21D}" type="parTrans" cxnId="{632C3AD9-FC16-4C24-A2F6-960342A68FF1}">
      <dgm:prSet/>
      <dgm:spPr/>
      <dgm:t>
        <a:bodyPr/>
        <a:lstStyle/>
        <a:p>
          <a:endParaRPr lang="zh-TW" altLang="en-US"/>
        </a:p>
      </dgm:t>
    </dgm:pt>
    <dgm:pt modelId="{48BFC383-D8A1-4904-814A-CF042EC06BF3}" type="sibTrans" cxnId="{632C3AD9-FC16-4C24-A2F6-960342A68FF1}">
      <dgm:prSet/>
      <dgm:spPr/>
      <dgm:t>
        <a:bodyPr/>
        <a:lstStyle/>
        <a:p>
          <a:endParaRPr lang="zh-TW" altLang="en-US"/>
        </a:p>
      </dgm:t>
    </dgm:pt>
    <dgm:pt modelId="{EE3FC1C7-DB4F-465C-A531-6E445221DBF8}">
      <dgm:prSet custT="1"/>
      <dgm:spPr/>
      <dgm:t>
        <a:bodyPr/>
        <a:lstStyle/>
        <a:p>
          <a:endParaRPr lang="zh-TW" altLang="en-US" sz="2000" b="1" dirty="0">
            <a:latin typeface="標楷體" pitchFamily="65" charset="-120"/>
            <a:ea typeface="標楷體" pitchFamily="65" charset="-120"/>
          </a:endParaRPr>
        </a:p>
      </dgm:t>
    </dgm:pt>
    <dgm:pt modelId="{7445CCF4-4FFD-45A1-8FE2-60830BD1577D}" type="parTrans" cxnId="{39ADCFD6-A5C9-46B9-904C-A7DC37B2EF52}">
      <dgm:prSet/>
      <dgm:spPr/>
      <dgm:t>
        <a:bodyPr/>
        <a:lstStyle/>
        <a:p>
          <a:endParaRPr lang="zh-TW" altLang="en-US"/>
        </a:p>
      </dgm:t>
    </dgm:pt>
    <dgm:pt modelId="{FC20A563-EC82-4CA9-9FC7-5DCAB98B6FF3}" type="sibTrans" cxnId="{39ADCFD6-A5C9-46B9-904C-A7DC37B2EF52}">
      <dgm:prSet/>
      <dgm:spPr/>
      <dgm:t>
        <a:bodyPr/>
        <a:lstStyle/>
        <a:p>
          <a:endParaRPr lang="zh-TW" altLang="en-US"/>
        </a:p>
      </dgm:t>
    </dgm:pt>
    <dgm:pt modelId="{AE583F3A-FB37-4BA5-8D57-C30B3E9810DA}" type="pres">
      <dgm:prSet presAssocID="{3FA2DDFF-B64C-43E5-9C0A-5728C802EC80}" presName="linear" presStyleCnt="0">
        <dgm:presLayoutVars>
          <dgm:dir/>
          <dgm:animLvl val="lvl"/>
          <dgm:resizeHandles val="exact"/>
        </dgm:presLayoutVars>
      </dgm:prSet>
      <dgm:spPr/>
      <dgm:t>
        <a:bodyPr/>
        <a:lstStyle/>
        <a:p>
          <a:endParaRPr lang="zh-TW" altLang="en-US"/>
        </a:p>
      </dgm:t>
    </dgm:pt>
    <dgm:pt modelId="{F0D1F74D-BE1B-4581-98FF-A3E1892684D3}" type="pres">
      <dgm:prSet presAssocID="{A25191D1-E7F4-47D0-B8AB-BD3642A2A1F7}" presName="parentLin" presStyleCnt="0"/>
      <dgm:spPr/>
    </dgm:pt>
    <dgm:pt modelId="{E7F27C84-E3AA-4287-A9D4-AFC6A9A4D156}" type="pres">
      <dgm:prSet presAssocID="{A25191D1-E7F4-47D0-B8AB-BD3642A2A1F7}" presName="parentLeftMargin" presStyleLbl="node1" presStyleIdx="0" presStyleCnt="3"/>
      <dgm:spPr/>
      <dgm:t>
        <a:bodyPr/>
        <a:lstStyle/>
        <a:p>
          <a:endParaRPr lang="zh-TW" altLang="en-US"/>
        </a:p>
      </dgm:t>
    </dgm:pt>
    <dgm:pt modelId="{DBE05457-DB05-40B0-9149-611A53E1A177}" type="pres">
      <dgm:prSet presAssocID="{A25191D1-E7F4-47D0-B8AB-BD3642A2A1F7}" presName="parentText" presStyleLbl="node1" presStyleIdx="0" presStyleCnt="3" custScaleX="43130">
        <dgm:presLayoutVars>
          <dgm:chMax val="0"/>
          <dgm:bulletEnabled val="1"/>
        </dgm:presLayoutVars>
      </dgm:prSet>
      <dgm:spPr/>
      <dgm:t>
        <a:bodyPr/>
        <a:lstStyle/>
        <a:p>
          <a:endParaRPr lang="zh-TW" altLang="en-US"/>
        </a:p>
      </dgm:t>
    </dgm:pt>
    <dgm:pt modelId="{A5711821-77E6-4A95-A71E-ED00B3808885}" type="pres">
      <dgm:prSet presAssocID="{A25191D1-E7F4-47D0-B8AB-BD3642A2A1F7}" presName="negativeSpace" presStyleCnt="0"/>
      <dgm:spPr/>
    </dgm:pt>
    <dgm:pt modelId="{7BA755E3-5A52-4D4B-A417-E653A2CA8544}" type="pres">
      <dgm:prSet presAssocID="{A25191D1-E7F4-47D0-B8AB-BD3642A2A1F7}" presName="childText" presStyleLbl="conFgAcc1" presStyleIdx="0" presStyleCnt="3" custLinFactNeighborY="16971">
        <dgm:presLayoutVars>
          <dgm:bulletEnabled val="1"/>
        </dgm:presLayoutVars>
      </dgm:prSet>
      <dgm:spPr/>
      <dgm:t>
        <a:bodyPr/>
        <a:lstStyle/>
        <a:p>
          <a:endParaRPr lang="zh-TW" altLang="en-US"/>
        </a:p>
      </dgm:t>
    </dgm:pt>
    <dgm:pt modelId="{1400A878-D181-40E9-BCCE-9F95F10E9667}" type="pres">
      <dgm:prSet presAssocID="{27DAC51C-69B7-41C8-8230-293776F6A12F}" presName="spaceBetweenRectangles" presStyleCnt="0"/>
      <dgm:spPr/>
    </dgm:pt>
    <dgm:pt modelId="{6B0662F2-D387-4CD6-99F4-C412F3EDCB35}" type="pres">
      <dgm:prSet presAssocID="{5BCD7FD7-E153-47B9-BA98-2781A7A3FFC1}" presName="parentLin" presStyleCnt="0"/>
      <dgm:spPr/>
    </dgm:pt>
    <dgm:pt modelId="{05491D20-55FE-4BB8-A123-CC109C38F8A2}" type="pres">
      <dgm:prSet presAssocID="{5BCD7FD7-E153-47B9-BA98-2781A7A3FFC1}" presName="parentLeftMargin" presStyleLbl="node1" presStyleIdx="0" presStyleCnt="3"/>
      <dgm:spPr/>
      <dgm:t>
        <a:bodyPr/>
        <a:lstStyle/>
        <a:p>
          <a:endParaRPr lang="zh-TW" altLang="en-US"/>
        </a:p>
      </dgm:t>
    </dgm:pt>
    <dgm:pt modelId="{FA77D1CB-3E17-4E7F-9A6A-795D4EEDFAEB}" type="pres">
      <dgm:prSet presAssocID="{5BCD7FD7-E153-47B9-BA98-2781A7A3FFC1}" presName="parentText" presStyleLbl="node1" presStyleIdx="1" presStyleCnt="3" custScaleX="42002">
        <dgm:presLayoutVars>
          <dgm:chMax val="0"/>
          <dgm:bulletEnabled val="1"/>
        </dgm:presLayoutVars>
      </dgm:prSet>
      <dgm:spPr/>
      <dgm:t>
        <a:bodyPr/>
        <a:lstStyle/>
        <a:p>
          <a:endParaRPr lang="zh-TW" altLang="en-US"/>
        </a:p>
      </dgm:t>
    </dgm:pt>
    <dgm:pt modelId="{7E40C2D6-9754-42AF-A418-5AA24A740AC9}" type="pres">
      <dgm:prSet presAssocID="{5BCD7FD7-E153-47B9-BA98-2781A7A3FFC1}" presName="negativeSpace" presStyleCnt="0"/>
      <dgm:spPr/>
    </dgm:pt>
    <dgm:pt modelId="{CB98DE8A-637D-4008-BF54-478B3281D578}" type="pres">
      <dgm:prSet presAssocID="{5BCD7FD7-E153-47B9-BA98-2781A7A3FFC1}" presName="childText" presStyleLbl="conFgAcc1" presStyleIdx="1" presStyleCnt="3" custScaleY="80578">
        <dgm:presLayoutVars>
          <dgm:bulletEnabled val="1"/>
        </dgm:presLayoutVars>
      </dgm:prSet>
      <dgm:spPr/>
      <dgm:t>
        <a:bodyPr/>
        <a:lstStyle/>
        <a:p>
          <a:endParaRPr lang="zh-TW" altLang="en-US"/>
        </a:p>
      </dgm:t>
    </dgm:pt>
    <dgm:pt modelId="{58203C24-D55A-4C16-AC63-F4EBAE3F27C9}" type="pres">
      <dgm:prSet presAssocID="{1E53AAA7-472E-4137-97FC-87E2A89A733F}" presName="spaceBetweenRectangles" presStyleCnt="0"/>
      <dgm:spPr/>
    </dgm:pt>
    <dgm:pt modelId="{6117EC35-4506-4380-BA42-28EE1AC79E77}" type="pres">
      <dgm:prSet presAssocID="{9CB8294B-18C7-4916-A8D5-B1CD25F15E82}" presName="parentLin" presStyleCnt="0"/>
      <dgm:spPr/>
    </dgm:pt>
    <dgm:pt modelId="{E33B6D38-CE64-489F-BD2B-BFDD136BE338}" type="pres">
      <dgm:prSet presAssocID="{9CB8294B-18C7-4916-A8D5-B1CD25F15E82}" presName="parentLeftMargin" presStyleLbl="node1" presStyleIdx="1" presStyleCnt="3"/>
      <dgm:spPr/>
      <dgm:t>
        <a:bodyPr/>
        <a:lstStyle/>
        <a:p>
          <a:endParaRPr lang="zh-TW" altLang="en-US"/>
        </a:p>
      </dgm:t>
    </dgm:pt>
    <dgm:pt modelId="{5C403FE4-2E87-4F2D-B4DD-14B98F08EFF5}" type="pres">
      <dgm:prSet presAssocID="{9CB8294B-18C7-4916-A8D5-B1CD25F15E82}" presName="parentText" presStyleLbl="node1" presStyleIdx="2" presStyleCnt="3" custScaleX="42003" custLinFactNeighborX="2564" custLinFactNeighborY="5293">
        <dgm:presLayoutVars>
          <dgm:chMax val="0"/>
          <dgm:bulletEnabled val="1"/>
        </dgm:presLayoutVars>
      </dgm:prSet>
      <dgm:spPr/>
      <dgm:t>
        <a:bodyPr/>
        <a:lstStyle/>
        <a:p>
          <a:endParaRPr lang="zh-TW" altLang="en-US"/>
        </a:p>
      </dgm:t>
    </dgm:pt>
    <dgm:pt modelId="{3E78E7BA-BD69-4F22-9B90-A9B8351BFAD3}" type="pres">
      <dgm:prSet presAssocID="{9CB8294B-18C7-4916-A8D5-B1CD25F15E82}" presName="negativeSpace" presStyleCnt="0"/>
      <dgm:spPr/>
    </dgm:pt>
    <dgm:pt modelId="{9B2674E0-E7CF-439B-8BCE-77A866000080}" type="pres">
      <dgm:prSet presAssocID="{9CB8294B-18C7-4916-A8D5-B1CD25F15E82}" presName="childText" presStyleLbl="conFgAcc1" presStyleIdx="2" presStyleCnt="3" custScaleY="118801" custLinFactY="6170" custLinFactNeighborX="-855" custLinFactNeighborY="100000">
        <dgm:presLayoutVars>
          <dgm:bulletEnabled val="1"/>
        </dgm:presLayoutVars>
      </dgm:prSet>
      <dgm:spPr/>
      <dgm:t>
        <a:bodyPr/>
        <a:lstStyle/>
        <a:p>
          <a:endParaRPr lang="zh-TW" altLang="en-US"/>
        </a:p>
      </dgm:t>
    </dgm:pt>
  </dgm:ptLst>
  <dgm:cxnLst>
    <dgm:cxn modelId="{9D45423D-BB37-4DAA-BE4E-118FAC26754A}" type="presOf" srcId="{EE3FC1C7-DB4F-465C-A531-6E445221DBF8}" destId="{CB98DE8A-637D-4008-BF54-478B3281D578}" srcOrd="0" destOrd="3" presId="urn:microsoft.com/office/officeart/2005/8/layout/list1"/>
    <dgm:cxn modelId="{18FFA7B5-14BC-4B4D-94D3-C9264397B831}" type="presOf" srcId="{3FA2DDFF-B64C-43E5-9C0A-5728C802EC80}" destId="{AE583F3A-FB37-4BA5-8D57-C30B3E9810DA}" srcOrd="0" destOrd="0" presId="urn:microsoft.com/office/officeart/2005/8/layout/list1"/>
    <dgm:cxn modelId="{C9339713-EA97-4DAA-B850-534521E81430}" srcId="{A25191D1-E7F4-47D0-B8AB-BD3642A2A1F7}" destId="{EDEEDFD0-C0BB-4CB0-BA80-2B4274ED0024}" srcOrd="0" destOrd="0" parTransId="{D3BA50AA-EBB4-4956-97ED-6AC0C36598F1}" sibTransId="{E375EAEC-BA09-4C28-B71F-CDB9C74082CC}"/>
    <dgm:cxn modelId="{3EAE7EC8-8F91-4E9F-95F4-90C1652C7526}" type="presOf" srcId="{408F2299-A393-4D73-8CF0-31EB50C0E335}" destId="{9B2674E0-E7CF-439B-8BCE-77A866000080}" srcOrd="0" destOrd="0" presId="urn:microsoft.com/office/officeart/2005/8/layout/list1"/>
    <dgm:cxn modelId="{AAE6592E-C9E0-41C6-B9DD-00429AD0E1FB}" type="presOf" srcId="{770759D1-49DE-4E94-A3DE-55F0ABED75D1}" destId="{CB98DE8A-637D-4008-BF54-478B3281D578}" srcOrd="0" destOrd="0" presId="urn:microsoft.com/office/officeart/2005/8/layout/list1"/>
    <dgm:cxn modelId="{39ADCFD6-A5C9-46B9-904C-A7DC37B2EF52}" srcId="{5BCD7FD7-E153-47B9-BA98-2781A7A3FFC1}" destId="{EE3FC1C7-DB4F-465C-A531-6E445221DBF8}" srcOrd="3" destOrd="0" parTransId="{7445CCF4-4FFD-45A1-8FE2-60830BD1577D}" sibTransId="{FC20A563-EC82-4CA9-9FC7-5DCAB98B6FF3}"/>
    <dgm:cxn modelId="{ED897357-41AD-4519-8930-B065A5CEE340}" srcId="{5BCD7FD7-E153-47B9-BA98-2781A7A3FFC1}" destId="{91A9AEB3-DE53-488F-AD1B-CAD4084B6869}" srcOrd="2" destOrd="0" parTransId="{04B75E03-9AF9-4731-8D38-94A63E080BF8}" sibTransId="{1C562CDD-88FA-428B-A8B8-4A0470C82A93}"/>
    <dgm:cxn modelId="{9CCBD2E7-9D36-4A89-BECD-CB565D4DB598}" srcId="{5BCD7FD7-E153-47B9-BA98-2781A7A3FFC1}" destId="{770759D1-49DE-4E94-A3DE-55F0ABED75D1}" srcOrd="0" destOrd="0" parTransId="{54A1CF45-990B-4293-9406-10D539ABA532}" sibTransId="{2DCB49DD-98D5-4319-B080-BFD400C0B417}"/>
    <dgm:cxn modelId="{8D8AF04E-930C-4E62-9119-EB7AE96BA5F0}" type="presOf" srcId="{A25191D1-E7F4-47D0-B8AB-BD3642A2A1F7}" destId="{DBE05457-DB05-40B0-9149-611A53E1A177}" srcOrd="1" destOrd="0" presId="urn:microsoft.com/office/officeart/2005/8/layout/list1"/>
    <dgm:cxn modelId="{B9A76E31-54D5-4B54-AA60-11A03C75DFBA}" type="presOf" srcId="{9CB8294B-18C7-4916-A8D5-B1CD25F15E82}" destId="{E33B6D38-CE64-489F-BD2B-BFDD136BE338}" srcOrd="0" destOrd="0" presId="urn:microsoft.com/office/officeart/2005/8/layout/list1"/>
    <dgm:cxn modelId="{19A4AA58-D07D-4835-9769-ABCA944E3219}" type="presOf" srcId="{9CB8294B-18C7-4916-A8D5-B1CD25F15E82}" destId="{5C403FE4-2E87-4F2D-B4DD-14B98F08EFF5}" srcOrd="1" destOrd="0" presId="urn:microsoft.com/office/officeart/2005/8/layout/list1"/>
    <dgm:cxn modelId="{3E82BE1C-E796-40F8-8F5C-77CE03292CA8}" srcId="{A25191D1-E7F4-47D0-B8AB-BD3642A2A1F7}" destId="{78D66FA4-0DBB-4131-B408-444E34C505A7}" srcOrd="1" destOrd="0" parTransId="{3E79EDD5-1107-4E6D-9709-3F57B3713053}" sibTransId="{0F22311F-5193-4D85-9BB7-07F33FD59109}"/>
    <dgm:cxn modelId="{2811AE3E-7837-4A1B-9E20-733B716826AA}" type="presOf" srcId="{E4917B0D-7E0C-46FF-BCC8-5A501735605A}" destId="{CB98DE8A-637D-4008-BF54-478B3281D578}" srcOrd="0" destOrd="1" presId="urn:microsoft.com/office/officeart/2005/8/layout/list1"/>
    <dgm:cxn modelId="{7EAA5FD5-17FA-495F-84F9-2AD9F2ED54BD}" type="presOf" srcId="{A25191D1-E7F4-47D0-B8AB-BD3642A2A1F7}" destId="{E7F27C84-E3AA-4287-A9D4-AFC6A9A4D156}" srcOrd="0" destOrd="0" presId="urn:microsoft.com/office/officeart/2005/8/layout/list1"/>
    <dgm:cxn modelId="{D4EBA2B0-6AD1-424A-8958-4D21C2020974}" type="presOf" srcId="{91A9AEB3-DE53-488F-AD1B-CAD4084B6869}" destId="{CB98DE8A-637D-4008-BF54-478B3281D578}" srcOrd="0" destOrd="2" presId="urn:microsoft.com/office/officeart/2005/8/layout/list1"/>
    <dgm:cxn modelId="{07EE688D-2050-4D7F-BA36-4C7945787B7E}" type="presOf" srcId="{5BCD7FD7-E153-47B9-BA98-2781A7A3FFC1}" destId="{05491D20-55FE-4BB8-A123-CC109C38F8A2}" srcOrd="0" destOrd="0" presId="urn:microsoft.com/office/officeart/2005/8/layout/list1"/>
    <dgm:cxn modelId="{34F46FC2-DA90-4130-9C64-4B4BB39F3940}" srcId="{3FA2DDFF-B64C-43E5-9C0A-5728C802EC80}" destId="{9CB8294B-18C7-4916-A8D5-B1CD25F15E82}" srcOrd="2" destOrd="0" parTransId="{4F71D5C1-83D5-4F77-BD1E-9B125D27B2D5}" sibTransId="{E71030C0-8B08-403F-98FF-38DCA428A837}"/>
    <dgm:cxn modelId="{138E5C25-A648-4C96-95F8-8B417D9FD61A}" type="presOf" srcId="{5BCD7FD7-E153-47B9-BA98-2781A7A3FFC1}" destId="{FA77D1CB-3E17-4E7F-9A6A-795D4EEDFAEB}" srcOrd="1" destOrd="0" presId="urn:microsoft.com/office/officeart/2005/8/layout/list1"/>
    <dgm:cxn modelId="{C03892DE-5077-4F3B-84C3-2D5F08B65A5B}" srcId="{5BCD7FD7-E153-47B9-BA98-2781A7A3FFC1}" destId="{E4917B0D-7E0C-46FF-BCC8-5A501735605A}" srcOrd="1" destOrd="0" parTransId="{1060B0EB-16D7-4F2F-A076-B0E8F8348FBF}" sibTransId="{2597DADA-44A2-4E8B-A143-EF2B06BD94F4}"/>
    <dgm:cxn modelId="{97D8024D-D187-4F49-A509-1ABDEE0EFFDE}" srcId="{3FA2DDFF-B64C-43E5-9C0A-5728C802EC80}" destId="{5BCD7FD7-E153-47B9-BA98-2781A7A3FFC1}" srcOrd="1" destOrd="0" parTransId="{29693C1D-AE3A-48AD-A3E0-9C44A29378A7}" sibTransId="{1E53AAA7-472E-4137-97FC-87E2A89A733F}"/>
    <dgm:cxn modelId="{C2F3BE4C-AED6-4829-890F-6E4AC27F5C5B}" type="presOf" srcId="{78D66FA4-0DBB-4131-B408-444E34C505A7}" destId="{7BA755E3-5A52-4D4B-A417-E653A2CA8544}" srcOrd="0" destOrd="1" presId="urn:microsoft.com/office/officeart/2005/8/layout/list1"/>
    <dgm:cxn modelId="{632C3AD9-FC16-4C24-A2F6-960342A68FF1}" srcId="{9CB8294B-18C7-4916-A8D5-B1CD25F15E82}" destId="{408F2299-A393-4D73-8CF0-31EB50C0E335}" srcOrd="0" destOrd="0" parTransId="{7E59EFC1-E27B-4369-B6D0-D716E07FF21D}" sibTransId="{48BFC383-D8A1-4904-814A-CF042EC06BF3}"/>
    <dgm:cxn modelId="{AFEC8215-3CC1-4E51-B499-0CB2B91F51C4}" type="presOf" srcId="{EDEEDFD0-C0BB-4CB0-BA80-2B4274ED0024}" destId="{7BA755E3-5A52-4D4B-A417-E653A2CA8544}" srcOrd="0" destOrd="0" presId="urn:microsoft.com/office/officeart/2005/8/layout/list1"/>
    <dgm:cxn modelId="{245E0B8A-36C0-4E58-A8DF-7306A1D0DAE5}" srcId="{3FA2DDFF-B64C-43E5-9C0A-5728C802EC80}" destId="{A25191D1-E7F4-47D0-B8AB-BD3642A2A1F7}" srcOrd="0" destOrd="0" parTransId="{FA1B923C-70A1-4B85-8834-627319A8BEA6}" sibTransId="{27DAC51C-69B7-41C8-8230-293776F6A12F}"/>
    <dgm:cxn modelId="{B4176B84-B974-406A-B02D-DD467606200C}" type="presParOf" srcId="{AE583F3A-FB37-4BA5-8D57-C30B3E9810DA}" destId="{F0D1F74D-BE1B-4581-98FF-A3E1892684D3}" srcOrd="0" destOrd="0" presId="urn:microsoft.com/office/officeart/2005/8/layout/list1"/>
    <dgm:cxn modelId="{D185E98C-1CA3-47A3-B92D-A514603B6338}" type="presParOf" srcId="{F0D1F74D-BE1B-4581-98FF-A3E1892684D3}" destId="{E7F27C84-E3AA-4287-A9D4-AFC6A9A4D156}" srcOrd="0" destOrd="0" presId="urn:microsoft.com/office/officeart/2005/8/layout/list1"/>
    <dgm:cxn modelId="{200D267A-0996-457C-9436-787A2D65B410}" type="presParOf" srcId="{F0D1F74D-BE1B-4581-98FF-A3E1892684D3}" destId="{DBE05457-DB05-40B0-9149-611A53E1A177}" srcOrd="1" destOrd="0" presId="urn:microsoft.com/office/officeart/2005/8/layout/list1"/>
    <dgm:cxn modelId="{1E2D8618-319E-48B1-B333-E68395F771BF}" type="presParOf" srcId="{AE583F3A-FB37-4BA5-8D57-C30B3E9810DA}" destId="{A5711821-77E6-4A95-A71E-ED00B3808885}" srcOrd="1" destOrd="0" presId="urn:microsoft.com/office/officeart/2005/8/layout/list1"/>
    <dgm:cxn modelId="{FF94B25D-A21F-47C4-98D0-5E3FCC949743}" type="presParOf" srcId="{AE583F3A-FB37-4BA5-8D57-C30B3E9810DA}" destId="{7BA755E3-5A52-4D4B-A417-E653A2CA8544}" srcOrd="2" destOrd="0" presId="urn:microsoft.com/office/officeart/2005/8/layout/list1"/>
    <dgm:cxn modelId="{65F9E1A8-D976-4BC5-BBA4-DFEC44ABDF37}" type="presParOf" srcId="{AE583F3A-FB37-4BA5-8D57-C30B3E9810DA}" destId="{1400A878-D181-40E9-BCCE-9F95F10E9667}" srcOrd="3" destOrd="0" presId="urn:microsoft.com/office/officeart/2005/8/layout/list1"/>
    <dgm:cxn modelId="{2658DA21-4799-48EC-B118-F1202F58AD58}" type="presParOf" srcId="{AE583F3A-FB37-4BA5-8D57-C30B3E9810DA}" destId="{6B0662F2-D387-4CD6-99F4-C412F3EDCB35}" srcOrd="4" destOrd="0" presId="urn:microsoft.com/office/officeart/2005/8/layout/list1"/>
    <dgm:cxn modelId="{7478771D-0531-40B5-9B57-04BD49A02328}" type="presParOf" srcId="{6B0662F2-D387-4CD6-99F4-C412F3EDCB35}" destId="{05491D20-55FE-4BB8-A123-CC109C38F8A2}" srcOrd="0" destOrd="0" presId="urn:microsoft.com/office/officeart/2005/8/layout/list1"/>
    <dgm:cxn modelId="{B7380B4D-1422-4844-8704-61A089EFBC82}" type="presParOf" srcId="{6B0662F2-D387-4CD6-99F4-C412F3EDCB35}" destId="{FA77D1CB-3E17-4E7F-9A6A-795D4EEDFAEB}" srcOrd="1" destOrd="0" presId="urn:microsoft.com/office/officeart/2005/8/layout/list1"/>
    <dgm:cxn modelId="{3F7E49D4-C4CF-46CE-A54A-05AC564E354B}" type="presParOf" srcId="{AE583F3A-FB37-4BA5-8D57-C30B3E9810DA}" destId="{7E40C2D6-9754-42AF-A418-5AA24A740AC9}" srcOrd="5" destOrd="0" presId="urn:microsoft.com/office/officeart/2005/8/layout/list1"/>
    <dgm:cxn modelId="{607696AC-5A4E-4B01-8F0A-46CAA5191889}" type="presParOf" srcId="{AE583F3A-FB37-4BA5-8D57-C30B3E9810DA}" destId="{CB98DE8A-637D-4008-BF54-478B3281D578}" srcOrd="6" destOrd="0" presId="urn:microsoft.com/office/officeart/2005/8/layout/list1"/>
    <dgm:cxn modelId="{5FEECE90-DE55-4E49-BBAE-6B5257CC98A6}" type="presParOf" srcId="{AE583F3A-FB37-4BA5-8D57-C30B3E9810DA}" destId="{58203C24-D55A-4C16-AC63-F4EBAE3F27C9}" srcOrd="7" destOrd="0" presId="urn:microsoft.com/office/officeart/2005/8/layout/list1"/>
    <dgm:cxn modelId="{3EF34D70-E655-48E1-97E5-93EBE8D02DDD}" type="presParOf" srcId="{AE583F3A-FB37-4BA5-8D57-C30B3E9810DA}" destId="{6117EC35-4506-4380-BA42-28EE1AC79E77}" srcOrd="8" destOrd="0" presId="urn:microsoft.com/office/officeart/2005/8/layout/list1"/>
    <dgm:cxn modelId="{D4909873-82DF-4775-A014-3F7B3B544549}" type="presParOf" srcId="{6117EC35-4506-4380-BA42-28EE1AC79E77}" destId="{E33B6D38-CE64-489F-BD2B-BFDD136BE338}" srcOrd="0" destOrd="0" presId="urn:microsoft.com/office/officeart/2005/8/layout/list1"/>
    <dgm:cxn modelId="{7B6FC47D-1516-41B4-B976-815BAEA5C0B0}" type="presParOf" srcId="{6117EC35-4506-4380-BA42-28EE1AC79E77}" destId="{5C403FE4-2E87-4F2D-B4DD-14B98F08EFF5}" srcOrd="1" destOrd="0" presId="urn:microsoft.com/office/officeart/2005/8/layout/list1"/>
    <dgm:cxn modelId="{150B3D7F-1759-4679-A0CF-79BB4AC51873}" type="presParOf" srcId="{AE583F3A-FB37-4BA5-8D57-C30B3E9810DA}" destId="{3E78E7BA-BD69-4F22-9B90-A9B8351BFAD3}" srcOrd="9" destOrd="0" presId="urn:microsoft.com/office/officeart/2005/8/layout/list1"/>
    <dgm:cxn modelId="{6F2FCE83-89B6-4449-85A9-CBAD70B951AD}" type="presParOf" srcId="{AE583F3A-FB37-4BA5-8D57-C30B3E9810DA}" destId="{9B2674E0-E7CF-439B-8BCE-77A86600008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accent1_2#1" csCatId="accent1" phldr="1"/>
      <dgm:spPr/>
      <dgm:t>
        <a:bodyPr/>
        <a:lstStyle/>
        <a:p>
          <a:endParaRPr lang="zh-TW" altLang="en-US"/>
        </a:p>
      </dgm:t>
    </dgm:pt>
    <dgm:pt modelId="{2BCC0CAC-D7E7-4970-AB78-731692792365}">
      <dgm:prSet phldrT="[文字]" custT="1"/>
      <dgm:spPr>
        <a:solidFill>
          <a:srgbClr val="0000FF"/>
        </a:solidFill>
      </dgm:spPr>
      <dgm:t>
        <a:bodyPr/>
        <a:lstStyle/>
        <a:p>
          <a:r>
            <a:rPr lang="zh-TW" altLang="en-US" sz="3200" b="1" dirty="0">
              <a:latin typeface="微軟正黑體" pitchFamily="34" charset="-120"/>
              <a:ea typeface="微軟正黑體" pitchFamily="34" charset="-120"/>
            </a:rPr>
            <a:t>多元適性</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a:solidFill>
          <a:schemeClr val="accent6">
            <a:lumMod val="40000"/>
            <a:lumOff val="60000"/>
          </a:schemeClr>
        </a:solidFill>
      </dgm:spPr>
      <dgm:t>
        <a:bodyPr/>
        <a:lstStyle/>
        <a:p>
          <a:r>
            <a:rPr lang="zh-TW" altLang="en-US" sz="3200" b="1" dirty="0">
              <a:latin typeface="標楷體" pitchFamily="65" charset="-120"/>
              <a:ea typeface="標楷體" pitchFamily="65" charset="-120"/>
            </a:rPr>
            <a:t>連貫統整</a:t>
          </a:r>
        </a:p>
      </dgm:t>
    </dgm:pt>
    <dgm:pt modelId="{22593FFA-88A8-44A3-A04D-AE8CFC2567D9}" type="parTrans" cxnId="{E980B247-E9D3-454D-8132-C5033ABFF068}">
      <dgm:prSet/>
      <dgm:spPr/>
      <dgm:t>
        <a:bodyPr/>
        <a:lstStyle/>
        <a:p>
          <a:endParaRPr lang="zh-TW" altLang="en-US"/>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solidFill>
          <a:srgbClr val="425222"/>
        </a:solidFill>
      </dgm:spPr>
      <dgm:t>
        <a:bodyPr/>
        <a:lstStyle/>
        <a:p>
          <a:r>
            <a:rPr lang="zh-TW" altLang="en-US" sz="3200" b="1" dirty="0">
              <a:latin typeface="微軟正黑體" pitchFamily="34" charset="-120"/>
              <a:ea typeface="微軟正黑體" pitchFamily="34" charset="-120"/>
            </a:rPr>
            <a:t>素養導向</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FF2F2F"/>
        </a:solidFill>
      </dgm:spPr>
      <dgm:t>
        <a:bodyPr/>
        <a:lstStyle/>
        <a:p>
          <a:r>
            <a:rPr lang="zh-TW" altLang="en-US" sz="3200" b="1" dirty="0">
              <a:latin typeface="微軟正黑體" pitchFamily="34" charset="-120"/>
              <a:ea typeface="微軟正黑體" pitchFamily="34" charset="-120"/>
            </a:rPr>
            <a:t>校本課程</a:t>
          </a:r>
          <a:endParaRPr lang="en-US" altLang="zh-TW" sz="3200" b="1" dirty="0">
            <a:latin typeface="微軟正黑體" pitchFamily="34" charset="-120"/>
            <a:ea typeface="微軟正黑體" pitchFamily="34" charset="-120"/>
          </a:endParaRP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accent3">
            <a:lumMod val="60000"/>
            <a:lumOff val="40000"/>
          </a:schemeClr>
        </a:solidFill>
      </dgm:spPr>
      <dgm:t>
        <a:bodyPr/>
        <a:lstStyle/>
        <a:p>
          <a:r>
            <a:rPr lang="zh-TW" altLang="en-US" sz="3200" b="1" dirty="0">
              <a:latin typeface="標楷體" pitchFamily="65" charset="-120"/>
              <a:ea typeface="標楷體" pitchFamily="65"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600" custRadScaleInc="-84376">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00467CE3-27D0-42C0-9ADD-A233FFAF6B83}" type="presOf" srcId="{DF0AC922-2C11-4E62-AD05-110195B8C28A}" destId="{AC5E532D-E9A8-4E51-8C37-264AA576B324}" srcOrd="0" destOrd="0" presId="urn:microsoft.com/office/officeart/2005/8/layout/cycle6"/>
    <dgm:cxn modelId="{19ED4D35-2074-4CCE-BBEA-02EB9BF0F327}" srcId="{C7DD9E4B-77D6-40EA-BCCC-4874D6074DFE}" destId="{6AB2EDB3-28AF-45A5-A42D-68C8C052E00A}" srcOrd="2" destOrd="0" parTransId="{A230113F-057E-481D-9653-5D6A503F49DE}" sibTransId="{DF0AC922-2C11-4E62-AD05-110195B8C28A}"/>
    <dgm:cxn modelId="{D0513952-2AEA-42BD-929A-3CF7682098E6}" srcId="{C7DD9E4B-77D6-40EA-BCCC-4874D6074DFE}" destId="{11320812-6503-441E-879E-13341694427E}" srcOrd="3" destOrd="0" parTransId="{B94B57DA-5233-4C91-B37C-DA36AFFFF234}" sibTransId="{996D5AF9-97C7-47C9-96C2-64410583F2E6}"/>
    <dgm:cxn modelId="{1D7C0A99-F1AD-40F6-9FD3-9EC7B7822471}" type="presOf" srcId="{2BCC0CAC-D7E7-4970-AB78-731692792365}" destId="{5FA76436-0714-40A9-BFE4-71D927E2F895}" srcOrd="0" destOrd="0" presId="urn:microsoft.com/office/officeart/2005/8/layout/cycle6"/>
    <dgm:cxn modelId="{A390AD0A-0342-4DAF-9965-5C5BB299FB25}" type="presOf" srcId="{6AB2EDB3-28AF-45A5-A42D-68C8C052E00A}" destId="{D7EAB9C6-C45F-4D48-B1CC-4A0FF9D6906E}" srcOrd="0" destOrd="0" presId="urn:microsoft.com/office/officeart/2005/8/layout/cycle6"/>
    <dgm:cxn modelId="{39C54F35-58B2-4E83-B5F7-AD1CCEB9658E}" type="presOf" srcId="{61EDC155-5360-4CA4-806D-D8C6FB3B2857}" destId="{79125D34-94AF-44A6-BADF-7753F4A6D10A}" srcOrd="0" destOrd="0" presId="urn:microsoft.com/office/officeart/2005/8/layout/cycle6"/>
    <dgm:cxn modelId="{3D514512-24E3-454B-97CF-B0F43E9D19B6}" type="presOf" srcId="{D5271E6C-6569-4BA8-877E-2B14038D8612}" destId="{BE1EE3AD-6C86-43EE-BE46-EEAD2F8AC26F}"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5E4664F-5278-4A66-B2DC-221DB4BABC5A}" type="presOf" srcId="{E7969807-8FF3-413E-8D75-0D90F2FC8CAB}" destId="{EF7D8736-F10C-4F96-8413-249B49891B2E}"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7FF73CB1-EA73-478B-9A00-7B1E071FFC71}" type="presOf" srcId="{11320812-6503-441E-879E-13341694427E}" destId="{8ABF3B8D-0461-4746-B6F8-993FB7EA6B3C}" srcOrd="0" destOrd="0" presId="urn:microsoft.com/office/officeart/2005/8/layout/cycle6"/>
    <dgm:cxn modelId="{25E63F30-6EDD-4C0E-AA4D-AAA4174B3254}" type="presOf" srcId="{403D9C47-D833-4004-AABE-BD01E43A4962}" destId="{3CB1B4FD-ADB1-4BBE-93D6-851FAB81D2A0}" srcOrd="0" destOrd="0" presId="urn:microsoft.com/office/officeart/2005/8/layout/cycle6"/>
    <dgm:cxn modelId="{814AF7BC-AF9A-49E0-A738-C32B8E84655C}" type="presOf" srcId="{996D5AF9-97C7-47C9-96C2-64410583F2E6}" destId="{8412900E-D6C5-4453-BE45-A6AE4056D28A}" srcOrd="0" destOrd="0" presId="urn:microsoft.com/office/officeart/2005/8/layout/cycle6"/>
    <dgm:cxn modelId="{9DAE1C30-8DA2-4E22-9A30-081B1CFC491B}" type="presOf" srcId="{92152AA2-639A-444C-8D39-958A84DB1990}" destId="{8E78EEC7-8339-4245-AE14-50F6EA9EAEB0}" srcOrd="0" destOrd="0" presId="urn:microsoft.com/office/officeart/2005/8/layout/cycle6"/>
    <dgm:cxn modelId="{2BDF6D35-1A74-4CBF-AD5B-2DBF01A710DC}" type="presOf" srcId="{C7DD9E4B-77D6-40EA-BCCC-4874D6074DFE}" destId="{AE477167-8651-4BAD-BED5-3E43C2D01E7D}"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6B09B73F-1D3C-498E-A277-A8A840DB7006}" type="presParOf" srcId="{AE477167-8651-4BAD-BED5-3E43C2D01E7D}" destId="{5FA76436-0714-40A9-BFE4-71D927E2F895}" srcOrd="0" destOrd="0" presId="urn:microsoft.com/office/officeart/2005/8/layout/cycle6"/>
    <dgm:cxn modelId="{CFA455BB-7EE3-465C-87D4-1A73FFB00E80}" type="presParOf" srcId="{AE477167-8651-4BAD-BED5-3E43C2D01E7D}" destId="{B1931809-C88C-46FB-97FA-03D0915DB6F3}" srcOrd="1" destOrd="0" presId="urn:microsoft.com/office/officeart/2005/8/layout/cycle6"/>
    <dgm:cxn modelId="{14EE94E6-6E71-4B13-AE38-B63035B6050B}" type="presParOf" srcId="{AE477167-8651-4BAD-BED5-3E43C2D01E7D}" destId="{8E78EEC7-8339-4245-AE14-50F6EA9EAEB0}" srcOrd="2" destOrd="0" presId="urn:microsoft.com/office/officeart/2005/8/layout/cycle6"/>
    <dgm:cxn modelId="{2A96646B-85A5-4C77-912E-0262BC80085F}" type="presParOf" srcId="{AE477167-8651-4BAD-BED5-3E43C2D01E7D}" destId="{79125D34-94AF-44A6-BADF-7753F4A6D10A}" srcOrd="3" destOrd="0" presId="urn:microsoft.com/office/officeart/2005/8/layout/cycle6"/>
    <dgm:cxn modelId="{51435386-0DEB-4FE9-81CB-A720FCB9C548}" type="presParOf" srcId="{AE477167-8651-4BAD-BED5-3E43C2D01E7D}" destId="{759F6153-CC25-4878-A559-34B03E7E470C}" srcOrd="4" destOrd="0" presId="urn:microsoft.com/office/officeart/2005/8/layout/cycle6"/>
    <dgm:cxn modelId="{CBB4DC33-3C0B-4863-A102-0A8C51D748F9}" type="presParOf" srcId="{AE477167-8651-4BAD-BED5-3E43C2D01E7D}" destId="{EF7D8736-F10C-4F96-8413-249B49891B2E}" srcOrd="5" destOrd="0" presId="urn:microsoft.com/office/officeart/2005/8/layout/cycle6"/>
    <dgm:cxn modelId="{4C17F19D-7C24-454D-97B8-E681A66B8029}" type="presParOf" srcId="{AE477167-8651-4BAD-BED5-3E43C2D01E7D}" destId="{D7EAB9C6-C45F-4D48-B1CC-4A0FF9D6906E}" srcOrd="6" destOrd="0" presId="urn:microsoft.com/office/officeart/2005/8/layout/cycle6"/>
    <dgm:cxn modelId="{528CDDA7-62B1-45B0-891C-A1944C4C9901}" type="presParOf" srcId="{AE477167-8651-4BAD-BED5-3E43C2D01E7D}" destId="{72164AEA-5017-4518-88E2-F079E99BD046}" srcOrd="7" destOrd="0" presId="urn:microsoft.com/office/officeart/2005/8/layout/cycle6"/>
    <dgm:cxn modelId="{481964C9-CF4A-455B-8E03-FA2F475907FC}" type="presParOf" srcId="{AE477167-8651-4BAD-BED5-3E43C2D01E7D}" destId="{AC5E532D-E9A8-4E51-8C37-264AA576B324}" srcOrd="8" destOrd="0" presId="urn:microsoft.com/office/officeart/2005/8/layout/cycle6"/>
    <dgm:cxn modelId="{B149C49D-271E-408D-BCB6-AC2F31BEFF67}" type="presParOf" srcId="{AE477167-8651-4BAD-BED5-3E43C2D01E7D}" destId="{8ABF3B8D-0461-4746-B6F8-993FB7EA6B3C}" srcOrd="9" destOrd="0" presId="urn:microsoft.com/office/officeart/2005/8/layout/cycle6"/>
    <dgm:cxn modelId="{70ABD44A-B315-46B8-B8F5-F93B131861DD}" type="presParOf" srcId="{AE477167-8651-4BAD-BED5-3E43C2D01E7D}" destId="{6AC098AC-DC82-49C3-B090-4F37775428B4}" srcOrd="10" destOrd="0" presId="urn:microsoft.com/office/officeart/2005/8/layout/cycle6"/>
    <dgm:cxn modelId="{39986A8A-241E-4FAF-90FB-846D1B21F778}" type="presParOf" srcId="{AE477167-8651-4BAD-BED5-3E43C2D01E7D}" destId="{8412900E-D6C5-4453-BE45-A6AE4056D28A}" srcOrd="11" destOrd="0" presId="urn:microsoft.com/office/officeart/2005/8/layout/cycle6"/>
    <dgm:cxn modelId="{8650D6E4-3F5B-4978-B8D4-36440E50CE17}" type="presParOf" srcId="{AE477167-8651-4BAD-BED5-3E43C2D01E7D}" destId="{3CB1B4FD-ADB1-4BBE-93D6-851FAB81D2A0}" srcOrd="12" destOrd="0" presId="urn:microsoft.com/office/officeart/2005/8/layout/cycle6"/>
    <dgm:cxn modelId="{C22E722A-9CCE-4B35-81BD-9239531AEE02}" type="presParOf" srcId="{AE477167-8651-4BAD-BED5-3E43C2D01E7D}" destId="{D83DEDF0-C66C-40C8-96CA-69D807E79074}" srcOrd="13" destOrd="0" presId="urn:microsoft.com/office/officeart/2005/8/layout/cycle6"/>
    <dgm:cxn modelId="{15203DF7-0792-4F8B-A119-7915568EBD5A}" type="presParOf" srcId="{AE477167-8651-4BAD-BED5-3E43C2D01E7D}" destId="{BE1EE3AD-6C86-43EE-BE46-EEAD2F8AC26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811D11-572E-4D8D-B55C-F8E50D06FE0A}" type="doc">
      <dgm:prSet loTypeId="urn:microsoft.com/office/officeart/2005/8/layout/equation2" loCatId="process" qsTypeId="urn:microsoft.com/office/officeart/2005/8/quickstyle/simple1" qsCatId="simple" csTypeId="urn:microsoft.com/office/officeart/2005/8/colors/colorful1" csCatId="colorful" phldr="1"/>
      <dgm:spPr/>
    </dgm:pt>
    <dgm:pt modelId="{346E6B0F-B708-4887-A40A-929C582EA38A}">
      <dgm:prSet phldrT="[文字]"/>
      <dgm:spPr/>
      <dgm:t>
        <a:bodyPr/>
        <a:lstStyle/>
        <a:p>
          <a:r>
            <a:rPr lang="zh-TW" altLang="en-US" dirty="0" smtClean="0"/>
            <a:t>數學</a:t>
          </a:r>
          <a:endParaRPr lang="en-US" altLang="zh-TW" dirty="0" smtClean="0"/>
        </a:p>
        <a:p>
          <a:r>
            <a:rPr lang="en-US" altLang="zh-TW" dirty="0" smtClean="0"/>
            <a:t>4</a:t>
          </a:r>
          <a:r>
            <a:rPr lang="zh-TW" altLang="en-US" dirty="0" smtClean="0"/>
            <a:t>節</a:t>
          </a:r>
          <a:endParaRPr lang="zh-TW" altLang="en-US" dirty="0"/>
        </a:p>
      </dgm:t>
    </dgm:pt>
    <dgm:pt modelId="{7299DC76-1B6F-4223-9837-550A5410D19F}" type="parTrans" cxnId="{02BBC91D-8A64-4EAC-ABA5-4CBD757E86FA}">
      <dgm:prSet/>
      <dgm:spPr/>
      <dgm:t>
        <a:bodyPr/>
        <a:lstStyle/>
        <a:p>
          <a:endParaRPr lang="zh-TW" altLang="en-US"/>
        </a:p>
      </dgm:t>
    </dgm:pt>
    <dgm:pt modelId="{0EE90F98-FF9C-4E1C-8EEB-B08170F114A5}" type="sibTrans" cxnId="{02BBC91D-8A64-4EAC-ABA5-4CBD757E86FA}">
      <dgm:prSet/>
      <dgm:spPr/>
      <dgm:t>
        <a:bodyPr/>
        <a:lstStyle/>
        <a:p>
          <a:endParaRPr lang="zh-TW" altLang="en-US" dirty="0"/>
        </a:p>
      </dgm:t>
    </dgm:pt>
    <dgm:pt modelId="{F2B421A4-F603-4A01-ABE7-24CA8D462451}">
      <dgm:prSet phldrT="[文字]"/>
      <dgm:spPr/>
      <dgm:t>
        <a:bodyPr/>
        <a:lstStyle/>
        <a:p>
          <a:r>
            <a:rPr lang="zh-TW" altLang="en-US" dirty="0" smtClean="0"/>
            <a:t>藝術</a:t>
          </a:r>
          <a:endParaRPr lang="en-US" altLang="zh-TW" dirty="0" smtClean="0"/>
        </a:p>
        <a:p>
          <a:r>
            <a:rPr lang="en-US" altLang="zh-TW" dirty="0" smtClean="0"/>
            <a:t>3</a:t>
          </a:r>
          <a:r>
            <a:rPr lang="zh-TW" altLang="en-US" dirty="0" smtClean="0"/>
            <a:t>節</a:t>
          </a:r>
          <a:endParaRPr lang="zh-TW" altLang="en-US" dirty="0"/>
        </a:p>
      </dgm:t>
    </dgm:pt>
    <dgm:pt modelId="{AB274D00-F101-4FD8-9528-F9EEE789570D}" type="parTrans" cxnId="{A60E240F-1293-414C-98FD-1A6DB0B31239}">
      <dgm:prSet/>
      <dgm:spPr/>
      <dgm:t>
        <a:bodyPr/>
        <a:lstStyle/>
        <a:p>
          <a:endParaRPr lang="zh-TW" altLang="en-US"/>
        </a:p>
      </dgm:t>
    </dgm:pt>
    <dgm:pt modelId="{A84A3BF0-5369-40FE-B3B0-0ED4A37B51E7}" type="sibTrans" cxnId="{A60E240F-1293-414C-98FD-1A6DB0B31239}">
      <dgm:prSet/>
      <dgm:spPr/>
      <dgm:t>
        <a:bodyPr/>
        <a:lstStyle/>
        <a:p>
          <a:endParaRPr lang="zh-TW" altLang="en-US"/>
        </a:p>
      </dgm:t>
    </dgm:pt>
    <dgm:pt modelId="{78CC4851-8254-4669-B314-24D1D88D552B}">
      <dgm:prSet phldrT="[文字]"/>
      <dgm:spPr/>
      <dgm:t>
        <a:bodyPr/>
        <a:lstStyle/>
        <a:p>
          <a:r>
            <a:rPr lang="zh-TW" altLang="en-US" dirty="0" smtClean="0"/>
            <a:t>跨領域</a:t>
          </a:r>
          <a:endParaRPr lang="en-US" altLang="zh-TW" dirty="0" smtClean="0"/>
        </a:p>
        <a:p>
          <a:r>
            <a:rPr lang="zh-TW" altLang="en-US" dirty="0" smtClean="0"/>
            <a:t>比例、對稱</a:t>
          </a:r>
          <a:endParaRPr lang="en-US" altLang="zh-TW" dirty="0" smtClean="0"/>
        </a:p>
        <a:p>
          <a:r>
            <a:rPr lang="zh-TW" altLang="en-US" dirty="0" smtClean="0"/>
            <a:t>主題</a:t>
          </a:r>
          <a:r>
            <a:rPr lang="en-US" altLang="zh-TW" dirty="0" smtClean="0"/>
            <a:t>5</a:t>
          </a:r>
          <a:r>
            <a:rPr lang="zh-TW" altLang="en-US" dirty="0" smtClean="0"/>
            <a:t>節</a:t>
          </a:r>
          <a:endParaRPr lang="zh-TW" altLang="en-US" dirty="0"/>
        </a:p>
      </dgm:t>
    </dgm:pt>
    <dgm:pt modelId="{2643D215-6E03-4E23-89A2-6A13AB520EA2}" type="parTrans" cxnId="{E9E17B7A-CDE1-4FB8-9FBA-B882FB736242}">
      <dgm:prSet/>
      <dgm:spPr/>
      <dgm:t>
        <a:bodyPr/>
        <a:lstStyle/>
        <a:p>
          <a:endParaRPr lang="zh-TW" altLang="en-US"/>
        </a:p>
      </dgm:t>
    </dgm:pt>
    <dgm:pt modelId="{8E7E3897-95C3-40D8-B0A6-CF0CCF8BD92E}" type="sibTrans" cxnId="{E9E17B7A-CDE1-4FB8-9FBA-B882FB736242}">
      <dgm:prSet/>
      <dgm:spPr/>
      <dgm:t>
        <a:bodyPr/>
        <a:lstStyle/>
        <a:p>
          <a:endParaRPr lang="zh-TW" altLang="en-US"/>
        </a:p>
      </dgm:t>
    </dgm:pt>
    <dgm:pt modelId="{F1E48F9A-0889-4E22-B7D9-C489CCCB6AA7}" type="pres">
      <dgm:prSet presAssocID="{75811D11-572E-4D8D-B55C-F8E50D06FE0A}" presName="Name0" presStyleCnt="0">
        <dgm:presLayoutVars>
          <dgm:dir/>
          <dgm:resizeHandles val="exact"/>
        </dgm:presLayoutVars>
      </dgm:prSet>
      <dgm:spPr/>
    </dgm:pt>
    <dgm:pt modelId="{4E32287B-E99F-4C89-A429-D81AE95A1296}" type="pres">
      <dgm:prSet presAssocID="{75811D11-572E-4D8D-B55C-F8E50D06FE0A}" presName="vNodes" presStyleCnt="0"/>
      <dgm:spPr/>
    </dgm:pt>
    <dgm:pt modelId="{DF36D5A0-4A13-4E60-A41C-7B5C0113688F}" type="pres">
      <dgm:prSet presAssocID="{346E6B0F-B708-4887-A40A-929C582EA38A}" presName="node" presStyleLbl="node1" presStyleIdx="0" presStyleCnt="3" custScaleX="201778" custScaleY="191635" custLinFactX="-26893" custLinFactY="-6686" custLinFactNeighborX="-100000" custLinFactNeighborY="-100000">
        <dgm:presLayoutVars>
          <dgm:bulletEnabled val="1"/>
        </dgm:presLayoutVars>
      </dgm:prSet>
      <dgm:spPr/>
      <dgm:t>
        <a:bodyPr/>
        <a:lstStyle/>
        <a:p>
          <a:endParaRPr lang="zh-TW" altLang="en-US"/>
        </a:p>
      </dgm:t>
    </dgm:pt>
    <dgm:pt modelId="{EE71AA32-554A-4190-A67A-E6DDFA2FF80D}" type="pres">
      <dgm:prSet presAssocID="{0EE90F98-FF9C-4E1C-8EEB-B08170F114A5}" presName="spacerT" presStyleCnt="0"/>
      <dgm:spPr/>
    </dgm:pt>
    <dgm:pt modelId="{1BCFDE40-B9D5-40CB-8396-CAB7E9C4818A}" type="pres">
      <dgm:prSet presAssocID="{0EE90F98-FF9C-4E1C-8EEB-B08170F114A5}" presName="sibTrans" presStyleLbl="sibTrans2D1" presStyleIdx="0" presStyleCnt="2"/>
      <dgm:spPr/>
      <dgm:t>
        <a:bodyPr/>
        <a:lstStyle/>
        <a:p>
          <a:endParaRPr lang="zh-TW" altLang="en-US"/>
        </a:p>
      </dgm:t>
    </dgm:pt>
    <dgm:pt modelId="{F3FA4ACB-19E3-4192-8BDD-8F2999E91ECB}" type="pres">
      <dgm:prSet presAssocID="{0EE90F98-FF9C-4E1C-8EEB-B08170F114A5}" presName="spacerB" presStyleCnt="0"/>
      <dgm:spPr/>
    </dgm:pt>
    <dgm:pt modelId="{EFEB2A9F-1B54-46FB-8434-583607A6ED7B}" type="pres">
      <dgm:prSet presAssocID="{F2B421A4-F603-4A01-ABE7-24CA8D462451}" presName="node" presStyleLbl="node1" presStyleIdx="1" presStyleCnt="3" custScaleX="187756" custScaleY="159038">
        <dgm:presLayoutVars>
          <dgm:bulletEnabled val="1"/>
        </dgm:presLayoutVars>
      </dgm:prSet>
      <dgm:spPr/>
      <dgm:t>
        <a:bodyPr/>
        <a:lstStyle/>
        <a:p>
          <a:endParaRPr lang="zh-TW" altLang="en-US"/>
        </a:p>
      </dgm:t>
    </dgm:pt>
    <dgm:pt modelId="{3EFB3808-F61B-4510-8E1E-6BCC459C1409}" type="pres">
      <dgm:prSet presAssocID="{75811D11-572E-4D8D-B55C-F8E50D06FE0A}" presName="sibTransLast" presStyleLbl="sibTrans2D1" presStyleIdx="1" presStyleCnt="2"/>
      <dgm:spPr/>
      <dgm:t>
        <a:bodyPr/>
        <a:lstStyle/>
        <a:p>
          <a:endParaRPr lang="zh-TW" altLang="en-US"/>
        </a:p>
      </dgm:t>
    </dgm:pt>
    <dgm:pt modelId="{DEEB1BB5-A732-43B1-B032-D0B1147A0CE9}" type="pres">
      <dgm:prSet presAssocID="{75811D11-572E-4D8D-B55C-F8E50D06FE0A}" presName="connectorText" presStyleLbl="sibTrans2D1" presStyleIdx="1" presStyleCnt="2"/>
      <dgm:spPr/>
      <dgm:t>
        <a:bodyPr/>
        <a:lstStyle/>
        <a:p>
          <a:endParaRPr lang="zh-TW" altLang="en-US"/>
        </a:p>
      </dgm:t>
    </dgm:pt>
    <dgm:pt modelId="{37C12690-225F-4ACF-AC47-13CD447C4E3F}" type="pres">
      <dgm:prSet presAssocID="{75811D11-572E-4D8D-B55C-F8E50D06FE0A}" presName="lastNode" presStyleLbl="node1" presStyleIdx="2" presStyleCnt="3" custScaleX="137068" custScaleY="112893">
        <dgm:presLayoutVars>
          <dgm:bulletEnabled val="1"/>
        </dgm:presLayoutVars>
      </dgm:prSet>
      <dgm:spPr/>
      <dgm:t>
        <a:bodyPr/>
        <a:lstStyle/>
        <a:p>
          <a:endParaRPr lang="zh-TW" altLang="en-US"/>
        </a:p>
      </dgm:t>
    </dgm:pt>
  </dgm:ptLst>
  <dgm:cxnLst>
    <dgm:cxn modelId="{C89C6033-9A1F-4438-94EB-0C8142C509B3}" type="presOf" srcId="{A84A3BF0-5369-40FE-B3B0-0ED4A37B51E7}" destId="{3EFB3808-F61B-4510-8E1E-6BCC459C1409}" srcOrd="0" destOrd="0" presId="urn:microsoft.com/office/officeart/2005/8/layout/equation2"/>
    <dgm:cxn modelId="{A60E240F-1293-414C-98FD-1A6DB0B31239}" srcId="{75811D11-572E-4D8D-B55C-F8E50D06FE0A}" destId="{F2B421A4-F603-4A01-ABE7-24CA8D462451}" srcOrd="1" destOrd="0" parTransId="{AB274D00-F101-4FD8-9528-F9EEE789570D}" sibTransId="{A84A3BF0-5369-40FE-B3B0-0ED4A37B51E7}"/>
    <dgm:cxn modelId="{B1F49A6D-A5BE-4B28-A8B1-7400926FCC17}" type="presOf" srcId="{78CC4851-8254-4669-B314-24D1D88D552B}" destId="{37C12690-225F-4ACF-AC47-13CD447C4E3F}" srcOrd="0" destOrd="0" presId="urn:microsoft.com/office/officeart/2005/8/layout/equation2"/>
    <dgm:cxn modelId="{69C55D21-223A-497E-82D5-D78152366590}" type="presOf" srcId="{F2B421A4-F603-4A01-ABE7-24CA8D462451}" destId="{EFEB2A9F-1B54-46FB-8434-583607A6ED7B}" srcOrd="0" destOrd="0" presId="urn:microsoft.com/office/officeart/2005/8/layout/equation2"/>
    <dgm:cxn modelId="{EF832AC4-FB6B-4C89-82E3-36F3DF8032E0}" type="presOf" srcId="{346E6B0F-B708-4887-A40A-929C582EA38A}" destId="{DF36D5A0-4A13-4E60-A41C-7B5C0113688F}" srcOrd="0" destOrd="0" presId="urn:microsoft.com/office/officeart/2005/8/layout/equation2"/>
    <dgm:cxn modelId="{02BBC91D-8A64-4EAC-ABA5-4CBD757E86FA}" srcId="{75811D11-572E-4D8D-B55C-F8E50D06FE0A}" destId="{346E6B0F-B708-4887-A40A-929C582EA38A}" srcOrd="0" destOrd="0" parTransId="{7299DC76-1B6F-4223-9837-550A5410D19F}" sibTransId="{0EE90F98-FF9C-4E1C-8EEB-B08170F114A5}"/>
    <dgm:cxn modelId="{E3C78C4A-92AF-4938-B5AF-B92D040FF60F}" type="presOf" srcId="{75811D11-572E-4D8D-B55C-F8E50D06FE0A}" destId="{F1E48F9A-0889-4E22-B7D9-C489CCCB6AA7}" srcOrd="0" destOrd="0" presId="urn:microsoft.com/office/officeart/2005/8/layout/equation2"/>
    <dgm:cxn modelId="{AB2FBA1A-74C0-4E6E-A0E5-A3B7AFD8DA7A}" type="presOf" srcId="{A84A3BF0-5369-40FE-B3B0-0ED4A37B51E7}" destId="{DEEB1BB5-A732-43B1-B032-D0B1147A0CE9}" srcOrd="1" destOrd="0" presId="urn:microsoft.com/office/officeart/2005/8/layout/equation2"/>
    <dgm:cxn modelId="{E9E17B7A-CDE1-4FB8-9FBA-B882FB736242}" srcId="{75811D11-572E-4D8D-B55C-F8E50D06FE0A}" destId="{78CC4851-8254-4669-B314-24D1D88D552B}" srcOrd="2" destOrd="0" parTransId="{2643D215-6E03-4E23-89A2-6A13AB520EA2}" sibTransId="{8E7E3897-95C3-40D8-B0A6-CF0CCF8BD92E}"/>
    <dgm:cxn modelId="{2705B5D6-559E-41C9-AC94-8324DA9C1A03}" type="presOf" srcId="{0EE90F98-FF9C-4E1C-8EEB-B08170F114A5}" destId="{1BCFDE40-B9D5-40CB-8396-CAB7E9C4818A}" srcOrd="0" destOrd="0" presId="urn:microsoft.com/office/officeart/2005/8/layout/equation2"/>
    <dgm:cxn modelId="{FF53FFF0-25A9-4642-8793-596BDE3A2566}" type="presParOf" srcId="{F1E48F9A-0889-4E22-B7D9-C489CCCB6AA7}" destId="{4E32287B-E99F-4C89-A429-D81AE95A1296}" srcOrd="0" destOrd="0" presId="urn:microsoft.com/office/officeart/2005/8/layout/equation2"/>
    <dgm:cxn modelId="{6776452E-6F59-4CFD-9C5A-B2B3CBCAFFF9}" type="presParOf" srcId="{4E32287B-E99F-4C89-A429-D81AE95A1296}" destId="{DF36D5A0-4A13-4E60-A41C-7B5C0113688F}" srcOrd="0" destOrd="0" presId="urn:microsoft.com/office/officeart/2005/8/layout/equation2"/>
    <dgm:cxn modelId="{A64FA62F-F24B-415C-8B6B-2E4A45B51455}" type="presParOf" srcId="{4E32287B-E99F-4C89-A429-D81AE95A1296}" destId="{EE71AA32-554A-4190-A67A-E6DDFA2FF80D}" srcOrd="1" destOrd="0" presId="urn:microsoft.com/office/officeart/2005/8/layout/equation2"/>
    <dgm:cxn modelId="{A8DC5474-8BF3-4167-94CD-AB749BCA7ADF}" type="presParOf" srcId="{4E32287B-E99F-4C89-A429-D81AE95A1296}" destId="{1BCFDE40-B9D5-40CB-8396-CAB7E9C4818A}" srcOrd="2" destOrd="0" presId="urn:microsoft.com/office/officeart/2005/8/layout/equation2"/>
    <dgm:cxn modelId="{356C1075-FDB0-4EB6-9FDE-8F46AAB3B59D}" type="presParOf" srcId="{4E32287B-E99F-4C89-A429-D81AE95A1296}" destId="{F3FA4ACB-19E3-4192-8BDD-8F2999E91ECB}" srcOrd="3" destOrd="0" presId="urn:microsoft.com/office/officeart/2005/8/layout/equation2"/>
    <dgm:cxn modelId="{62FE00B3-E605-4F19-BFE4-2F88F51A7DA7}" type="presParOf" srcId="{4E32287B-E99F-4C89-A429-D81AE95A1296}" destId="{EFEB2A9F-1B54-46FB-8434-583607A6ED7B}" srcOrd="4" destOrd="0" presId="urn:microsoft.com/office/officeart/2005/8/layout/equation2"/>
    <dgm:cxn modelId="{F2C97AE4-45C4-4ABA-922F-EDA667331FB7}" type="presParOf" srcId="{F1E48F9A-0889-4E22-B7D9-C489CCCB6AA7}" destId="{3EFB3808-F61B-4510-8E1E-6BCC459C1409}" srcOrd="1" destOrd="0" presId="urn:microsoft.com/office/officeart/2005/8/layout/equation2"/>
    <dgm:cxn modelId="{0027B251-29EF-4E84-B450-88A0E08934D1}" type="presParOf" srcId="{3EFB3808-F61B-4510-8E1E-6BCC459C1409}" destId="{DEEB1BB5-A732-43B1-B032-D0B1147A0CE9}" srcOrd="0" destOrd="0" presId="urn:microsoft.com/office/officeart/2005/8/layout/equation2"/>
    <dgm:cxn modelId="{AF6636AD-5C27-494B-81FC-F6095F3385AC}" type="presParOf" srcId="{F1E48F9A-0889-4E22-B7D9-C489CCCB6AA7}" destId="{37C12690-225F-4ACF-AC47-13CD447C4E3F}"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CBA5-1702-42A1-82B9-4E0ED9B6AF99}">
      <dsp:nvSpPr>
        <dsp:cNvPr id="0" name=""/>
        <dsp:cNvSpPr/>
      </dsp:nvSpPr>
      <dsp:spPr>
        <a:xfrm>
          <a:off x="984" y="0"/>
          <a:ext cx="2559688" cy="4201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國家教育研究院</a:t>
          </a:r>
        </a:p>
      </dsp:txBody>
      <dsp:txXfrm>
        <a:off x="984" y="0"/>
        <a:ext cx="2559688" cy="1260568"/>
      </dsp:txXfrm>
    </dsp:sp>
    <dsp:sp modelId="{A4A104F7-4D6B-4510-A434-A027A37D4C3F}">
      <dsp:nvSpPr>
        <dsp:cNvPr id="0" name=""/>
        <dsp:cNvSpPr/>
      </dsp:nvSpPr>
      <dsp:spPr>
        <a:xfrm>
          <a:off x="256953" y="1260568"/>
          <a:ext cx="2047751" cy="273123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dirty="0" smtClean="0">
              <a:effectLst>
                <a:outerShdw blurRad="38100" dist="38100" dir="2700000" algn="tl">
                  <a:srgbClr val="000000">
                    <a:alpha val="43137"/>
                  </a:srgbClr>
                </a:outerShdw>
              </a:effectLst>
              <a:latin typeface="標楷體" pitchFamily="65" charset="-120"/>
              <a:ea typeface="標楷體" pitchFamily="65" charset="-120"/>
            </a:rPr>
            <a:t>十二年</a:t>
          </a:r>
          <a:r>
            <a:rPr lang="zh-TW" altLang="en-US" sz="2200" b="0" kern="1200" dirty="0">
              <a:effectLst>
                <a:outerShdw blurRad="38100" dist="38100" dir="2700000" algn="tl">
                  <a:srgbClr val="000000">
                    <a:alpha val="43137"/>
                  </a:srgbClr>
                </a:outerShdw>
              </a:effectLst>
              <a:latin typeface="標楷體" pitchFamily="65" charset="-120"/>
              <a:ea typeface="標楷體" pitchFamily="65" charset="-120"/>
            </a:rPr>
            <a:t>國民</a:t>
          </a:r>
          <a:r>
            <a:rPr lang="en-US" altLang="zh-TW" sz="2200" b="0" kern="1200" dirty="0">
              <a:effectLst>
                <a:outerShdw blurRad="38100" dist="38100" dir="2700000" algn="tl">
                  <a:srgbClr val="000000">
                    <a:alpha val="43137"/>
                  </a:srgbClr>
                </a:outerShdw>
              </a:effectLst>
              <a:latin typeface="標楷體" pitchFamily="65" charset="-120"/>
              <a:ea typeface="標楷體" pitchFamily="65" charset="-120"/>
            </a:rPr>
            <a:t/>
          </a:r>
          <a:br>
            <a:rPr lang="en-US" altLang="zh-TW" sz="2200" b="0" kern="1200" dirty="0">
              <a:effectLst>
                <a:outerShdw blurRad="38100" dist="38100" dir="2700000" algn="tl">
                  <a:srgbClr val="000000">
                    <a:alpha val="43137"/>
                  </a:srgbClr>
                </a:outerShdw>
              </a:effectLst>
              <a:latin typeface="標楷體" pitchFamily="65" charset="-120"/>
              <a:ea typeface="標楷體" pitchFamily="65" charset="-120"/>
            </a:rPr>
          </a:br>
          <a:r>
            <a:rPr lang="zh-TW" altLang="en-US" sz="2200" b="0" kern="1200" dirty="0">
              <a:effectLst>
                <a:outerShdw blurRad="38100" dist="38100" dir="2700000" algn="tl">
                  <a:srgbClr val="000000">
                    <a:alpha val="43137"/>
                  </a:srgbClr>
                </a:outerShdw>
              </a:effectLst>
              <a:latin typeface="標楷體" pitchFamily="65" charset="-120"/>
              <a:ea typeface="標楷體" pitchFamily="65" charset="-120"/>
            </a:rPr>
            <a:t>基本教育課程</a:t>
          </a:r>
          <a:r>
            <a:rPr lang="en-US" altLang="zh-TW" sz="2200" b="0" kern="1200" dirty="0">
              <a:effectLst>
                <a:outerShdw blurRad="38100" dist="38100" dir="2700000" algn="tl">
                  <a:srgbClr val="000000">
                    <a:alpha val="43137"/>
                  </a:srgbClr>
                </a:outerShdw>
              </a:effectLst>
              <a:latin typeface="標楷體" pitchFamily="65" charset="-120"/>
              <a:ea typeface="標楷體" pitchFamily="65" charset="-120"/>
            </a:rPr>
            <a:t/>
          </a:r>
          <a:br>
            <a:rPr lang="en-US" altLang="zh-TW" sz="2200" b="0" kern="1200" dirty="0">
              <a:effectLst>
                <a:outerShdw blurRad="38100" dist="38100" dir="2700000" algn="tl">
                  <a:srgbClr val="000000">
                    <a:alpha val="43137"/>
                  </a:srgbClr>
                </a:outerShdw>
              </a:effectLst>
              <a:latin typeface="標楷體" pitchFamily="65" charset="-120"/>
              <a:ea typeface="標楷體" pitchFamily="65" charset="-120"/>
            </a:rPr>
          </a:br>
          <a:r>
            <a:rPr lang="zh-TW" altLang="en-US" sz="2200" b="0" kern="1200" dirty="0">
              <a:effectLst>
                <a:outerShdw blurRad="38100" dist="38100" dir="2700000" algn="tl">
                  <a:srgbClr val="000000">
                    <a:alpha val="43137"/>
                  </a:srgbClr>
                </a:outerShdw>
              </a:effectLst>
              <a:latin typeface="標楷體" pitchFamily="65" charset="-120"/>
              <a:ea typeface="標楷體" pitchFamily="65" charset="-120"/>
            </a:rPr>
            <a:t>研究發展會</a:t>
          </a:r>
        </a:p>
      </dsp:txBody>
      <dsp:txXfrm>
        <a:off x="316930" y="1320545"/>
        <a:ext cx="1927797" cy="2611277"/>
      </dsp:txXfrm>
    </dsp:sp>
    <dsp:sp modelId="{0F6CDCE7-324C-497F-9927-50FCA3167E58}">
      <dsp:nvSpPr>
        <dsp:cNvPr id="0" name=""/>
        <dsp:cNvSpPr/>
      </dsp:nvSpPr>
      <dsp:spPr>
        <a:xfrm>
          <a:off x="2752650" y="0"/>
          <a:ext cx="2559688" cy="4201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ts val="0"/>
            </a:spcAft>
          </a:pPr>
          <a:r>
            <a:rPr lang="zh-TW" altLang="en-US" sz="2400" b="1" kern="1200" dirty="0">
              <a:latin typeface="微軟正黑體" pitchFamily="34" charset="-120"/>
              <a:ea typeface="微軟正黑體" pitchFamily="34" charset="-120"/>
            </a:rPr>
            <a:t>教育部</a:t>
          </a:r>
        </a:p>
      </dsp:txBody>
      <dsp:txXfrm>
        <a:off x="2752650" y="0"/>
        <a:ext cx="2559688" cy="1260568"/>
      </dsp:txXfrm>
    </dsp:sp>
    <dsp:sp modelId="{6E9059D8-0211-4DF1-849B-E17407CE14CA}">
      <dsp:nvSpPr>
        <dsp:cNvPr id="0" name=""/>
        <dsp:cNvSpPr/>
      </dsp:nvSpPr>
      <dsp:spPr>
        <a:xfrm>
          <a:off x="3008618" y="1260568"/>
          <a:ext cx="2047751" cy="273123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高級</a:t>
          </a:r>
          <a:r>
            <a:rPr lang="zh-TW" altLang="en-US" sz="2200" kern="1200" dirty="0">
              <a:latin typeface="標楷體" panose="03000509000000000000" pitchFamily="65" charset="-120"/>
              <a:ea typeface="標楷體" panose="03000509000000000000" pitchFamily="65" charset="-120"/>
            </a:rPr>
            <a:t>中等</a:t>
          </a:r>
          <a:r>
            <a:rPr lang="en-US" altLang="zh-TW" sz="2200" kern="1200" dirty="0">
              <a:latin typeface="標楷體" panose="03000509000000000000" pitchFamily="65" charset="-120"/>
              <a:ea typeface="標楷體" panose="03000509000000000000" pitchFamily="65" charset="-120"/>
            </a:rPr>
            <a:t/>
          </a:r>
          <a:br>
            <a:rPr lang="en-US" altLang="zh-TW" sz="2200" kern="1200" dirty="0">
              <a:latin typeface="標楷體" panose="03000509000000000000" pitchFamily="65" charset="-120"/>
              <a:ea typeface="標楷體" panose="03000509000000000000" pitchFamily="65" charset="-120"/>
            </a:rPr>
          </a:br>
          <a:r>
            <a:rPr lang="zh-TW" altLang="en-US" sz="2200" kern="1200" dirty="0">
              <a:latin typeface="標楷體" panose="03000509000000000000" pitchFamily="65" charset="-120"/>
              <a:ea typeface="標楷體" panose="03000509000000000000" pitchFamily="65" charset="-120"/>
            </a:rPr>
            <a:t>以下學校</a:t>
          </a:r>
          <a:r>
            <a:rPr lang="en-US" altLang="zh-TW" sz="2200" kern="1200" dirty="0">
              <a:latin typeface="標楷體" panose="03000509000000000000" pitchFamily="65" charset="-120"/>
              <a:ea typeface="標楷體" panose="03000509000000000000" pitchFamily="65" charset="-120"/>
            </a:rPr>
            <a:t/>
          </a:r>
          <a:br>
            <a:rPr lang="en-US" altLang="zh-TW" sz="2200" kern="1200" dirty="0">
              <a:latin typeface="標楷體" panose="03000509000000000000" pitchFamily="65" charset="-120"/>
              <a:ea typeface="標楷體" panose="03000509000000000000" pitchFamily="65" charset="-120"/>
            </a:rPr>
          </a:br>
          <a:r>
            <a:rPr lang="zh-TW" altLang="en-US" sz="2200" kern="1200" dirty="0">
              <a:latin typeface="標楷體" panose="03000509000000000000" pitchFamily="65" charset="-120"/>
              <a:ea typeface="標楷體" panose="03000509000000000000" pitchFamily="65" charset="-120"/>
            </a:rPr>
            <a:t>課程審議會</a:t>
          </a:r>
        </a:p>
      </dsp:txBody>
      <dsp:txXfrm>
        <a:off x="3068595" y="1320545"/>
        <a:ext cx="1927797" cy="2611277"/>
      </dsp:txXfrm>
    </dsp:sp>
    <dsp:sp modelId="{6C33CF15-F947-493A-B2FF-50B87AE0E1AF}">
      <dsp:nvSpPr>
        <dsp:cNvPr id="0" name=""/>
        <dsp:cNvSpPr/>
      </dsp:nvSpPr>
      <dsp:spPr>
        <a:xfrm>
          <a:off x="5504315" y="0"/>
          <a:ext cx="2559688" cy="4201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TW" altLang="en-US" sz="2400" b="1" kern="1200" dirty="0">
              <a:latin typeface="微軟正黑體" pitchFamily="34" charset="-120"/>
              <a:ea typeface="微軟正黑體" pitchFamily="34" charset="-120"/>
            </a:rPr>
            <a:t>推動支持系統</a:t>
          </a:r>
          <a:r>
            <a:rPr lang="en-US" altLang="zh-TW" sz="2400" b="1" kern="1200" dirty="0">
              <a:latin typeface="微軟正黑體" pitchFamily="34" charset="-120"/>
              <a:ea typeface="微軟正黑體" pitchFamily="34" charset="-120"/>
            </a:rPr>
            <a:t/>
          </a:r>
          <a:br>
            <a:rPr lang="en-US" altLang="zh-TW" sz="2400" b="1" kern="1200" dirty="0">
              <a:latin typeface="微軟正黑體" pitchFamily="34" charset="-120"/>
              <a:ea typeface="微軟正黑體" pitchFamily="34" charset="-120"/>
            </a:rPr>
          </a:br>
          <a:r>
            <a:rPr lang="zh-TW" altLang="en-US" sz="2400" b="1" kern="1200" dirty="0">
              <a:latin typeface="微軟正黑體" pitchFamily="34" charset="-120"/>
              <a:ea typeface="微軟正黑體" pitchFamily="34" charset="-120"/>
            </a:rPr>
            <a:t>夥伴協作</a:t>
          </a:r>
          <a:endParaRPr lang="en-US" altLang="zh-TW" sz="2400" b="1" kern="1200" dirty="0">
            <a:latin typeface="微軟正黑體" pitchFamily="34" charset="-120"/>
            <a:ea typeface="微軟正黑體" pitchFamily="34" charset="-120"/>
          </a:endParaRPr>
        </a:p>
      </dsp:txBody>
      <dsp:txXfrm>
        <a:off x="5504315" y="0"/>
        <a:ext cx="2559688" cy="1260568"/>
      </dsp:txXfrm>
    </dsp:sp>
    <dsp:sp modelId="{B8DFAAB5-7550-4863-8580-4134C0D65A2F}">
      <dsp:nvSpPr>
        <dsp:cNvPr id="0" name=""/>
        <dsp:cNvSpPr/>
      </dsp:nvSpPr>
      <dsp:spPr>
        <a:xfrm>
          <a:off x="5658429" y="1260927"/>
          <a:ext cx="2251461" cy="82550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1" kern="1200"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課程推動與實施系統</a:t>
          </a:r>
          <a:endParaRPr lang="zh-TW" altLang="en-US" sz="2200" kern="1200" dirty="0">
            <a:effectLst>
              <a:outerShdw blurRad="38100" dist="38100" dir="2700000" algn="tl">
                <a:srgbClr val="000000">
                  <a:alpha val="43137"/>
                </a:srgbClr>
              </a:outerShdw>
            </a:effectLst>
          </a:endParaRPr>
        </a:p>
      </dsp:txBody>
      <dsp:txXfrm>
        <a:off x="5682607" y="1285105"/>
        <a:ext cx="2203105" cy="777148"/>
      </dsp:txXfrm>
    </dsp:sp>
    <dsp:sp modelId="{BCED6967-3DA9-4373-8E91-2321015E54E8}">
      <dsp:nvSpPr>
        <dsp:cNvPr id="0" name=""/>
        <dsp:cNvSpPr/>
      </dsp:nvSpPr>
      <dsp:spPr>
        <a:xfrm>
          <a:off x="5660999" y="2213432"/>
          <a:ext cx="2246321" cy="82550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err="1">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師資培育與教師專業發展系統</a:t>
          </a:r>
          <a:endParaRPr lang="zh-TW" altLang="en-US" sz="2200" b="1" kern="1200"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5685177" y="2237610"/>
        <a:ext cx="2197965" cy="777148"/>
      </dsp:txXfrm>
    </dsp:sp>
    <dsp:sp modelId="{2E3E7EC0-401A-47EF-931A-C45752A88EC3}">
      <dsp:nvSpPr>
        <dsp:cNvPr id="0" name=""/>
        <dsp:cNvSpPr/>
      </dsp:nvSpPr>
      <dsp:spPr>
        <a:xfrm>
          <a:off x="5658429" y="3165937"/>
          <a:ext cx="2251461" cy="82550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err="1">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評量與入學制度系統</a:t>
          </a:r>
          <a:endParaRPr lang="zh-TW" altLang="en-US" sz="2200" b="1" kern="1200"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5682607" y="3190115"/>
        <a:ext cx="2203105" cy="777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9CC71-24AF-436F-8E46-F20863FFCB91}">
      <dsp:nvSpPr>
        <dsp:cNvPr id="0" name=""/>
        <dsp:cNvSpPr/>
      </dsp:nvSpPr>
      <dsp:spPr>
        <a:xfrm>
          <a:off x="216023" y="2203005"/>
          <a:ext cx="3209992" cy="105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ts val="2880"/>
            </a:lnSpc>
            <a:spcBef>
              <a:spcPct val="0"/>
            </a:spcBef>
            <a:spcAft>
              <a:spcPts val="0"/>
            </a:spcAft>
          </a:pPr>
          <a:r>
            <a:rPr lang="zh-TW" altLang="en-US" sz="2400" b="1" kern="1200" smtClean="0">
              <a:latin typeface="微軟正黑體" pitchFamily="34" charset="-120"/>
              <a:ea typeface="微軟正黑體" pitchFamily="34" charset="-120"/>
            </a:rPr>
            <a:t>嚴謹專業</a:t>
          </a:r>
          <a:endParaRPr lang="en-US" altLang="zh-TW" sz="2400" b="1" kern="1200" smtClean="0">
            <a:latin typeface="微軟正黑體" pitchFamily="34" charset="-120"/>
            <a:ea typeface="微軟正黑體" pitchFamily="34" charset="-120"/>
          </a:endParaRPr>
        </a:p>
        <a:p>
          <a:pPr lvl="0" algn="ctr" defTabSz="1066800">
            <a:lnSpc>
              <a:spcPts val="2880"/>
            </a:lnSpc>
            <a:spcBef>
              <a:spcPct val="0"/>
            </a:spcBef>
            <a:spcAft>
              <a:spcPts val="0"/>
            </a:spcAft>
          </a:pPr>
          <a:r>
            <a:rPr lang="zh-TW" altLang="en-US" sz="2400" b="1" kern="1200" smtClean="0">
              <a:latin typeface="微軟正黑體" pitchFamily="34" charset="-120"/>
              <a:ea typeface="微軟正黑體" pitchFamily="34" charset="-120"/>
            </a:rPr>
            <a:t>系統整合</a:t>
          </a:r>
          <a:endParaRPr lang="en-US" altLang="zh-TW" sz="2400" b="1" kern="1200" smtClean="0">
            <a:latin typeface="微軟正黑體" pitchFamily="34" charset="-120"/>
            <a:ea typeface="微軟正黑體" pitchFamily="34" charset="-120"/>
          </a:endParaRPr>
        </a:p>
        <a:p>
          <a:pPr lvl="0" algn="ctr" defTabSz="1066800">
            <a:lnSpc>
              <a:spcPts val="2880"/>
            </a:lnSpc>
            <a:spcBef>
              <a:spcPct val="0"/>
            </a:spcBef>
            <a:spcAft>
              <a:spcPts val="0"/>
            </a:spcAft>
          </a:pPr>
          <a:r>
            <a:rPr lang="zh-TW" altLang="en-US" sz="2400" b="1" kern="1200" smtClean="0">
              <a:latin typeface="微軟正黑體" pitchFamily="34" charset="-120"/>
              <a:ea typeface="微軟正黑體" pitchFamily="34" charset="-120"/>
            </a:rPr>
            <a:t>開誠布公</a:t>
          </a:r>
          <a:endParaRPr lang="zh-TW" altLang="en-US" sz="2400" b="1" kern="1200" dirty="0">
            <a:latin typeface="微軟正黑體" pitchFamily="34" charset="-120"/>
            <a:ea typeface="微軟正黑體" pitchFamily="34" charset="-120"/>
          </a:endParaRPr>
        </a:p>
      </dsp:txBody>
      <dsp:txXfrm>
        <a:off x="216023" y="2203005"/>
        <a:ext cx="3209992" cy="1057838"/>
      </dsp:txXfrm>
    </dsp:sp>
    <dsp:sp modelId="{3901905D-5B6F-46B2-A499-C2B561E8D4ED}">
      <dsp:nvSpPr>
        <dsp:cNvPr id="0" name=""/>
        <dsp:cNvSpPr/>
      </dsp:nvSpPr>
      <dsp:spPr>
        <a:xfrm>
          <a:off x="213851" y="1722040"/>
          <a:ext cx="255340" cy="25534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32ABD4-6925-4FCF-901E-714166495A6B}">
      <dsp:nvSpPr>
        <dsp:cNvPr id="0" name=""/>
        <dsp:cNvSpPr/>
      </dsp:nvSpPr>
      <dsp:spPr>
        <a:xfrm>
          <a:off x="392590" y="1364563"/>
          <a:ext cx="255340" cy="25534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B4647A8-3843-456B-ABCE-66C87EA79DB2}">
      <dsp:nvSpPr>
        <dsp:cNvPr id="0" name=""/>
        <dsp:cNvSpPr/>
      </dsp:nvSpPr>
      <dsp:spPr>
        <a:xfrm>
          <a:off x="821561" y="1436059"/>
          <a:ext cx="401249" cy="4012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7CDF63-D7A4-4DC3-A3C7-D0EF5A8A9065}">
      <dsp:nvSpPr>
        <dsp:cNvPr id="0" name=""/>
        <dsp:cNvSpPr/>
      </dsp:nvSpPr>
      <dsp:spPr>
        <a:xfrm>
          <a:off x="1179038" y="1042834"/>
          <a:ext cx="255340" cy="25534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ED7911F-5D2E-4591-88A1-DFAC93930469}">
      <dsp:nvSpPr>
        <dsp:cNvPr id="0" name=""/>
        <dsp:cNvSpPr/>
      </dsp:nvSpPr>
      <dsp:spPr>
        <a:xfrm>
          <a:off x="1643757" y="899844"/>
          <a:ext cx="255340" cy="25534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906EBA-4D85-473A-A899-863857C055C4}">
      <dsp:nvSpPr>
        <dsp:cNvPr id="0" name=""/>
        <dsp:cNvSpPr/>
      </dsp:nvSpPr>
      <dsp:spPr>
        <a:xfrm>
          <a:off x="2215720" y="1150077"/>
          <a:ext cx="255340" cy="25534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041E33B-F421-4D01-B274-CA9B8D994A44}">
      <dsp:nvSpPr>
        <dsp:cNvPr id="0" name=""/>
        <dsp:cNvSpPr/>
      </dsp:nvSpPr>
      <dsp:spPr>
        <a:xfrm>
          <a:off x="2573196" y="1328816"/>
          <a:ext cx="401249" cy="40124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1A8C850-1BB9-4CB9-8AE7-6EF4D01C5761}">
      <dsp:nvSpPr>
        <dsp:cNvPr id="0" name=""/>
        <dsp:cNvSpPr/>
      </dsp:nvSpPr>
      <dsp:spPr>
        <a:xfrm>
          <a:off x="3073663" y="1722040"/>
          <a:ext cx="255340" cy="25534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58EE7C-B54F-4CEC-B516-E7BF70F0DDE0}">
      <dsp:nvSpPr>
        <dsp:cNvPr id="0" name=""/>
        <dsp:cNvSpPr/>
      </dsp:nvSpPr>
      <dsp:spPr>
        <a:xfrm>
          <a:off x="3288149" y="2115264"/>
          <a:ext cx="255340" cy="25534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1E041B-B462-4D7F-9EBC-3A3D4F00088F}">
      <dsp:nvSpPr>
        <dsp:cNvPr id="0" name=""/>
        <dsp:cNvSpPr/>
      </dsp:nvSpPr>
      <dsp:spPr>
        <a:xfrm>
          <a:off x="1429271" y="1364563"/>
          <a:ext cx="656589" cy="65658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A2FBF5-29F2-4397-9967-43410A100C42}">
      <dsp:nvSpPr>
        <dsp:cNvPr id="0" name=""/>
        <dsp:cNvSpPr/>
      </dsp:nvSpPr>
      <dsp:spPr>
        <a:xfrm>
          <a:off x="35113" y="2722974"/>
          <a:ext cx="255340" cy="25534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376C35-3CF1-416F-B64B-FCFE46548D1B}">
      <dsp:nvSpPr>
        <dsp:cNvPr id="0" name=""/>
        <dsp:cNvSpPr/>
      </dsp:nvSpPr>
      <dsp:spPr>
        <a:xfrm>
          <a:off x="249599" y="3044703"/>
          <a:ext cx="401249" cy="40124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E9AE6D-97BC-448B-85F3-1C1AC5B37689}">
      <dsp:nvSpPr>
        <dsp:cNvPr id="0" name=""/>
        <dsp:cNvSpPr/>
      </dsp:nvSpPr>
      <dsp:spPr>
        <a:xfrm>
          <a:off x="785814" y="3330684"/>
          <a:ext cx="583635" cy="58363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C50EF1-6A2E-44D6-952C-6A5A392B82FB}">
      <dsp:nvSpPr>
        <dsp:cNvPr id="0" name=""/>
        <dsp:cNvSpPr/>
      </dsp:nvSpPr>
      <dsp:spPr>
        <a:xfrm>
          <a:off x="1536514" y="3795403"/>
          <a:ext cx="255340" cy="25534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1F9BE2-898B-4844-9B03-82A665DB2011}">
      <dsp:nvSpPr>
        <dsp:cNvPr id="0" name=""/>
        <dsp:cNvSpPr/>
      </dsp:nvSpPr>
      <dsp:spPr>
        <a:xfrm>
          <a:off x="1679505" y="3330684"/>
          <a:ext cx="401249" cy="40124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2138546-93DF-4D42-AD25-E9461F445E9F}">
      <dsp:nvSpPr>
        <dsp:cNvPr id="0" name=""/>
        <dsp:cNvSpPr/>
      </dsp:nvSpPr>
      <dsp:spPr>
        <a:xfrm>
          <a:off x="2036981" y="3831151"/>
          <a:ext cx="255340" cy="25534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C88413-6685-49AD-A80A-731F8741F10E}">
      <dsp:nvSpPr>
        <dsp:cNvPr id="0" name=""/>
        <dsp:cNvSpPr/>
      </dsp:nvSpPr>
      <dsp:spPr>
        <a:xfrm>
          <a:off x="2358710" y="3259188"/>
          <a:ext cx="583635" cy="58363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A28B24-AF3C-4CB3-888F-5955B0C144C5}">
      <dsp:nvSpPr>
        <dsp:cNvPr id="0" name=""/>
        <dsp:cNvSpPr/>
      </dsp:nvSpPr>
      <dsp:spPr>
        <a:xfrm>
          <a:off x="3145158" y="3116198"/>
          <a:ext cx="401249" cy="4012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7C57825-65C0-47F2-8001-46A074C3447F}">
      <dsp:nvSpPr>
        <dsp:cNvPr id="0" name=""/>
        <dsp:cNvSpPr/>
      </dsp:nvSpPr>
      <dsp:spPr>
        <a:xfrm>
          <a:off x="3546408" y="1435464"/>
          <a:ext cx="1178411" cy="2249715"/>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088168-1769-42A8-AB91-67D05A7D47A0}">
      <dsp:nvSpPr>
        <dsp:cNvPr id="0" name=""/>
        <dsp:cNvSpPr/>
      </dsp:nvSpPr>
      <dsp:spPr>
        <a:xfrm>
          <a:off x="4510562" y="1435464"/>
          <a:ext cx="1178411" cy="2249715"/>
        </a:xfrm>
        <a:prstGeom prst="chevron">
          <a:avLst>
            <a:gd name="adj" fmla="val 623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DB279E-EB24-494C-B606-E51DD4D561E0}">
      <dsp:nvSpPr>
        <dsp:cNvPr id="0" name=""/>
        <dsp:cNvSpPr/>
      </dsp:nvSpPr>
      <dsp:spPr>
        <a:xfrm>
          <a:off x="5775513" y="1194880"/>
          <a:ext cx="2731771" cy="273177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zh-TW" altLang="en-US" sz="3600" b="1" kern="120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a:t>
          </a:r>
          <a:endParaRPr lang="zh-TW" altLang="en-US" sz="36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6175572" y="1594939"/>
        <a:ext cx="1931653" cy="1931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22FDA-B6C3-423E-95AB-AEBF8FCFA227}">
      <dsp:nvSpPr>
        <dsp:cNvPr id="0" name=""/>
        <dsp:cNvSpPr/>
      </dsp:nvSpPr>
      <dsp:spPr>
        <a:xfrm>
          <a:off x="2869" y="0"/>
          <a:ext cx="3495482" cy="576064"/>
        </a:xfrm>
        <a:prstGeom prst="chevron">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b="0" kern="1200" dirty="0">
              <a:latin typeface="標楷體" pitchFamily="65" charset="-120"/>
              <a:ea typeface="標楷體" pitchFamily="65" charset="-120"/>
            </a:rPr>
            <a:t>四大面向</a:t>
          </a:r>
        </a:p>
      </dsp:txBody>
      <dsp:txXfrm>
        <a:off x="290901" y="0"/>
        <a:ext cx="2919418" cy="576064"/>
      </dsp:txXfrm>
    </dsp:sp>
    <dsp:sp modelId="{D38DDE4D-FE33-4D44-AA06-7EAF59CD5DE9}">
      <dsp:nvSpPr>
        <dsp:cNvPr id="0" name=""/>
        <dsp:cNvSpPr/>
      </dsp:nvSpPr>
      <dsp:spPr>
        <a:xfrm>
          <a:off x="3121761" y="0"/>
          <a:ext cx="3495482" cy="576064"/>
        </a:xfrm>
        <a:prstGeom prst="chevron">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b="0" kern="1200" dirty="0" smtClean="0">
              <a:latin typeface="標楷體" pitchFamily="65" charset="-120"/>
              <a:ea typeface="標楷體" pitchFamily="65" charset="-120"/>
            </a:rPr>
            <a:t>九項</a:t>
          </a:r>
          <a:r>
            <a:rPr lang="zh-TW" altLang="en-US" sz="2700" b="0" kern="1200" dirty="0">
              <a:latin typeface="標楷體" pitchFamily="65" charset="-120"/>
              <a:ea typeface="標楷體" pitchFamily="65" charset="-120"/>
            </a:rPr>
            <a:t>核心工作</a:t>
          </a:r>
        </a:p>
      </dsp:txBody>
      <dsp:txXfrm>
        <a:off x="3409793" y="0"/>
        <a:ext cx="2919418" cy="576064"/>
      </dsp:txXfrm>
    </dsp:sp>
    <dsp:sp modelId="{912F2315-0BFF-476B-9A1A-DF7170BC796B}">
      <dsp:nvSpPr>
        <dsp:cNvPr id="0" name=""/>
        <dsp:cNvSpPr/>
      </dsp:nvSpPr>
      <dsp:spPr>
        <a:xfrm>
          <a:off x="6285351" y="0"/>
          <a:ext cx="3495482" cy="576064"/>
        </a:xfrm>
        <a:prstGeom prst="chevron">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b="0" kern="1200" dirty="0" smtClean="0">
              <a:latin typeface="標楷體" pitchFamily="65" charset="-120"/>
              <a:ea typeface="標楷體" pitchFamily="65" charset="-120"/>
            </a:rPr>
            <a:t>二十一個</a:t>
          </a:r>
          <a:r>
            <a:rPr lang="zh-TW" altLang="en-US" sz="2700" b="0" kern="1200" dirty="0">
              <a:latin typeface="標楷體" pitchFamily="65" charset="-120"/>
              <a:ea typeface="標楷體" pitchFamily="65" charset="-120"/>
            </a:rPr>
            <a:t>工作項目</a:t>
          </a:r>
        </a:p>
      </dsp:txBody>
      <dsp:txXfrm>
        <a:off x="6573383" y="0"/>
        <a:ext cx="2919418" cy="576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1CB8-0106-4478-AB48-407BBEEBF079}">
      <dsp:nvSpPr>
        <dsp:cNvPr id="0" name=""/>
        <dsp:cNvSpPr/>
      </dsp:nvSpPr>
      <dsp:spPr>
        <a:xfrm>
          <a:off x="1144647" y="21635"/>
          <a:ext cx="1826499" cy="779600"/>
        </a:xfrm>
        <a:prstGeom prst="roundRect">
          <a:avLst>
            <a:gd name="adj" fmla="val 10000"/>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solidFill>
              <a:latin typeface="微軟正黑體" pitchFamily="34" charset="-120"/>
              <a:ea typeface="微軟正黑體" pitchFamily="34" charset="-120"/>
            </a:rPr>
            <a:t>組織與法規</a:t>
          </a:r>
        </a:p>
      </dsp:txBody>
      <dsp:txXfrm>
        <a:off x="1167481" y="44469"/>
        <a:ext cx="1780831" cy="733932"/>
      </dsp:txXfrm>
    </dsp:sp>
    <dsp:sp modelId="{4AF59921-B87A-402A-BB0B-7AD80338B739}">
      <dsp:nvSpPr>
        <dsp:cNvPr id="0" name=""/>
        <dsp:cNvSpPr/>
      </dsp:nvSpPr>
      <dsp:spPr>
        <a:xfrm rot="5293427">
          <a:off x="1916532" y="786246"/>
          <a:ext cx="320137" cy="456624"/>
        </a:xfrm>
        <a:prstGeom prst="rightArrow">
          <a:avLst>
            <a:gd name="adj1" fmla="val 60000"/>
            <a:gd name="adj2" fmla="val 50000"/>
          </a:avLst>
        </a:prstGeom>
        <a:solidFill>
          <a:schemeClr val="accent2">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rot="-5400000">
        <a:off x="1938125" y="854513"/>
        <a:ext cx="273974" cy="224096"/>
      </dsp:txXfrm>
    </dsp:sp>
    <dsp:sp modelId="{C3FCFC7C-7BA9-4452-8B4E-28B4E7497C6D}">
      <dsp:nvSpPr>
        <dsp:cNvPr id="0" name=""/>
        <dsp:cNvSpPr/>
      </dsp:nvSpPr>
      <dsp:spPr>
        <a:xfrm>
          <a:off x="1183186" y="1227881"/>
          <a:ext cx="1826499" cy="852650"/>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solidFill>
              <a:latin typeface="微軟正黑體" pitchFamily="34" charset="-120"/>
              <a:ea typeface="微軟正黑體" pitchFamily="34" charset="-120"/>
            </a:rPr>
            <a:t>課程與教學</a:t>
          </a:r>
        </a:p>
      </dsp:txBody>
      <dsp:txXfrm>
        <a:off x="1208159" y="1252854"/>
        <a:ext cx="1776553" cy="802704"/>
      </dsp:txXfrm>
    </dsp:sp>
    <dsp:sp modelId="{234F7FC7-E9F8-4C83-9885-EAAD7454518D}">
      <dsp:nvSpPr>
        <dsp:cNvPr id="0" name=""/>
        <dsp:cNvSpPr/>
      </dsp:nvSpPr>
      <dsp:spPr>
        <a:xfrm rot="5463745">
          <a:off x="1875458" y="2129413"/>
          <a:ext cx="415862" cy="456624"/>
        </a:xfrm>
        <a:prstGeom prst="rightArrow">
          <a:avLst>
            <a:gd name="adj1" fmla="val 60000"/>
            <a:gd name="adj2" fmla="val 50000"/>
          </a:avLst>
        </a:prstGeom>
        <a:solidFill>
          <a:schemeClr val="accent4">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5400000">
        <a:off x="1947558" y="2149805"/>
        <a:ext cx="273974" cy="291103"/>
      </dsp:txXfrm>
    </dsp:sp>
    <dsp:sp modelId="{36E7C767-AA04-4D2B-A58E-2367A73C6EF9}">
      <dsp:nvSpPr>
        <dsp:cNvPr id="0" name=""/>
        <dsp:cNvSpPr/>
      </dsp:nvSpPr>
      <dsp:spPr>
        <a:xfrm>
          <a:off x="1157835" y="2634920"/>
          <a:ext cx="1826499" cy="772680"/>
        </a:xfrm>
        <a:prstGeom prst="roundRect">
          <a:avLst>
            <a:gd name="adj" fmla="val 10000"/>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solidFill>
              <a:latin typeface="微軟正黑體" pitchFamily="34" charset="-120"/>
              <a:ea typeface="微軟正黑體" pitchFamily="34" charset="-120"/>
            </a:rPr>
            <a:t>宣導與增能</a:t>
          </a:r>
        </a:p>
      </dsp:txBody>
      <dsp:txXfrm>
        <a:off x="1180466" y="2657551"/>
        <a:ext cx="1781237" cy="727418"/>
      </dsp:txXfrm>
    </dsp:sp>
    <dsp:sp modelId="{51FD9E04-9422-41AF-95BF-9377F3F4A97B}">
      <dsp:nvSpPr>
        <dsp:cNvPr id="0" name=""/>
        <dsp:cNvSpPr/>
      </dsp:nvSpPr>
      <dsp:spPr>
        <a:xfrm rot="5532282">
          <a:off x="1910021" y="3411570"/>
          <a:ext cx="348503" cy="456624"/>
        </a:xfrm>
        <a:prstGeom prst="rightArrow">
          <a:avLst>
            <a:gd name="adj1" fmla="val 60000"/>
            <a:gd name="adj2" fmla="val 50000"/>
          </a:avLst>
        </a:prstGeom>
        <a:solidFill>
          <a:schemeClr val="accent3">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5400000">
        <a:off x="1949297" y="3465669"/>
        <a:ext cx="273974" cy="243952"/>
      </dsp:txXfrm>
    </dsp:sp>
    <dsp:sp modelId="{F95D7863-F725-49E7-9FA4-F946C5CA2741}">
      <dsp:nvSpPr>
        <dsp:cNvPr id="0" name=""/>
        <dsp:cNvSpPr/>
      </dsp:nvSpPr>
      <dsp:spPr>
        <a:xfrm>
          <a:off x="1183990" y="3872165"/>
          <a:ext cx="1826499" cy="752051"/>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solidFill>
              <a:latin typeface="微軟正黑體" pitchFamily="34" charset="-120"/>
              <a:ea typeface="微軟正黑體" pitchFamily="34" charset="-120"/>
            </a:rPr>
            <a:t>資源與設備</a:t>
          </a:r>
        </a:p>
      </dsp:txBody>
      <dsp:txXfrm>
        <a:off x="1206017" y="3894192"/>
        <a:ext cx="1782445" cy="707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755E3-5A52-4D4B-A417-E653A2CA8544}">
      <dsp:nvSpPr>
        <dsp:cNvPr id="0" name=""/>
        <dsp:cNvSpPr/>
      </dsp:nvSpPr>
      <dsp:spPr>
        <a:xfrm>
          <a:off x="0" y="286864"/>
          <a:ext cx="8568952" cy="116121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374904" rIns="665046"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標楷體" pitchFamily="65" charset="-120"/>
              <a:ea typeface="標楷體" pitchFamily="65" charset="-120"/>
            </a:rPr>
            <a:t>開設第二專長學分班、增能學分班</a:t>
          </a:r>
          <a:endParaRPr lang="zh-TW" altLang="en-US" sz="2000" b="1" kern="1200" dirty="0">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b="1" kern="1200" dirty="0" smtClean="0">
              <a:latin typeface="標楷體" pitchFamily="65" charset="-120"/>
              <a:ea typeface="標楷體" pitchFamily="65" charset="-120"/>
            </a:rPr>
            <a:t>修訂教師在職進修補助要點</a:t>
          </a:r>
          <a:endParaRPr lang="zh-TW" altLang="en-US" sz="2000" b="1" kern="1200" dirty="0">
            <a:latin typeface="標楷體" pitchFamily="65" charset="-120"/>
            <a:ea typeface="標楷體" pitchFamily="65" charset="-120"/>
          </a:endParaRPr>
        </a:p>
      </dsp:txBody>
      <dsp:txXfrm>
        <a:off x="0" y="286864"/>
        <a:ext cx="8568952" cy="1161214"/>
      </dsp:txXfrm>
    </dsp:sp>
    <dsp:sp modelId="{DBE05457-DB05-40B0-9149-611A53E1A177}">
      <dsp:nvSpPr>
        <dsp:cNvPr id="0" name=""/>
        <dsp:cNvSpPr/>
      </dsp:nvSpPr>
      <dsp:spPr>
        <a:xfrm>
          <a:off x="428447" y="4964"/>
          <a:ext cx="2587052" cy="530841"/>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zh-TW" altLang="en-US" sz="2000" b="1" i="0" kern="1200" dirty="0" smtClean="0">
              <a:effectLst>
                <a:outerShdw blurRad="38100" dist="38100" dir="2700000" algn="tl">
                  <a:srgbClr val="000000">
                    <a:alpha val="43137"/>
                  </a:srgbClr>
                </a:outerShdw>
              </a:effectLst>
              <a:latin typeface="微軟正黑體" pitchFamily="34" charset="-120"/>
              <a:ea typeface="微軟正黑體" pitchFamily="34" charset="-120"/>
            </a:rPr>
            <a:t>師資培育</a:t>
          </a:r>
          <a:endParaRPr lang="zh-TW" altLang="en-US" sz="2000" b="1" i="0"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454361" y="30878"/>
        <a:ext cx="2535224" cy="479013"/>
      </dsp:txXfrm>
    </dsp:sp>
    <dsp:sp modelId="{CB98DE8A-637D-4008-BF54-478B3281D578}">
      <dsp:nvSpPr>
        <dsp:cNvPr id="0" name=""/>
        <dsp:cNvSpPr/>
      </dsp:nvSpPr>
      <dsp:spPr>
        <a:xfrm>
          <a:off x="0" y="1794125"/>
          <a:ext cx="8568952" cy="173443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374904" rIns="665046"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b="1" kern="1200" dirty="0" smtClean="0">
              <a:latin typeface="標楷體" pitchFamily="65" charset="-120"/>
              <a:ea typeface="標楷體" pitchFamily="65" charset="-120"/>
            </a:rPr>
            <a:t>106</a:t>
          </a:r>
          <a:r>
            <a:rPr lang="zh-TW" altLang="en-US" sz="2000" b="1" kern="1200" dirty="0" smtClean="0">
              <a:latin typeface="標楷體" pitchFamily="65" charset="-120"/>
              <a:ea typeface="標楷體" pitchFamily="65" charset="-120"/>
            </a:rPr>
            <a:t>學年度試辦科技領域前導學校</a:t>
          </a:r>
          <a:endParaRPr lang="zh-TW" altLang="en-US" sz="2000" b="1" kern="1200" dirty="0">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b="1" kern="1200" dirty="0" smtClean="0">
              <a:latin typeface="標楷體" pitchFamily="65" charset="-120"/>
              <a:ea typeface="標楷體" pitchFamily="65" charset="-120"/>
            </a:rPr>
            <a:t>籌設科技領域中央輔導團</a:t>
          </a:r>
          <a:endParaRPr lang="zh-TW" altLang="en-US" sz="2000" b="1" kern="1200" dirty="0">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b="1" kern="1200" dirty="0" smtClean="0">
              <a:latin typeface="標楷體" pitchFamily="65" charset="-120"/>
              <a:ea typeface="標楷體" pitchFamily="65" charset="-120"/>
            </a:rPr>
            <a:t>規劃相關補助要點</a:t>
          </a:r>
          <a:r>
            <a:rPr lang="en-US" altLang="zh-TW" sz="2000" b="1" kern="1200" dirty="0" smtClean="0">
              <a:latin typeface="標楷體" pitchFamily="65" charset="-120"/>
              <a:ea typeface="標楷體" pitchFamily="65" charset="-120"/>
            </a:rPr>
            <a:t>-</a:t>
          </a:r>
          <a:r>
            <a:rPr lang="zh-TW" altLang="en-US" sz="2000" b="1" kern="1200" dirty="0" smtClean="0">
              <a:latin typeface="標楷體" pitchFamily="65" charset="-120"/>
              <a:ea typeface="標楷體" pitchFamily="65" charset="-120"/>
            </a:rPr>
            <a:t>引進外部科技資源進入校園協助課程共備及課程發展</a:t>
          </a:r>
          <a:endParaRPr lang="zh-TW" altLang="en-US" sz="2000" b="1" kern="1200" dirty="0">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endParaRPr lang="zh-TW" altLang="en-US" sz="2000" b="1" kern="1200" dirty="0">
            <a:latin typeface="標楷體" pitchFamily="65" charset="-120"/>
            <a:ea typeface="標楷體" pitchFamily="65" charset="-120"/>
          </a:endParaRPr>
        </a:p>
      </dsp:txBody>
      <dsp:txXfrm>
        <a:off x="0" y="1794125"/>
        <a:ext cx="8568952" cy="1734438"/>
      </dsp:txXfrm>
    </dsp:sp>
    <dsp:sp modelId="{FA77D1CB-3E17-4E7F-9A6A-795D4EEDFAEB}">
      <dsp:nvSpPr>
        <dsp:cNvPr id="0" name=""/>
        <dsp:cNvSpPr/>
      </dsp:nvSpPr>
      <dsp:spPr>
        <a:xfrm>
          <a:off x="428447" y="1528704"/>
          <a:ext cx="2519391" cy="530841"/>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zh-TW" altLang="en-US" sz="2000" b="1" i="0" kern="1200" dirty="0" smtClean="0">
              <a:effectLst>
                <a:outerShdw blurRad="38100" dist="38100" dir="2700000" algn="tl">
                  <a:srgbClr val="000000">
                    <a:alpha val="43137"/>
                  </a:srgbClr>
                </a:outerShdw>
              </a:effectLst>
              <a:latin typeface="微軟正黑體" pitchFamily="34" charset="-120"/>
              <a:ea typeface="微軟正黑體" pitchFamily="34" charset="-120"/>
            </a:rPr>
            <a:t>專業支持</a:t>
          </a:r>
          <a:endParaRPr lang="zh-TW" altLang="en-US" sz="2000" b="1" i="0"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454361" y="1554618"/>
        <a:ext cx="2467563" cy="479013"/>
      </dsp:txXfrm>
    </dsp:sp>
    <dsp:sp modelId="{9B2674E0-E7CF-439B-8BCE-77A866000080}">
      <dsp:nvSpPr>
        <dsp:cNvPr id="0" name=""/>
        <dsp:cNvSpPr/>
      </dsp:nvSpPr>
      <dsp:spPr>
        <a:xfrm>
          <a:off x="0" y="3896053"/>
          <a:ext cx="8568952" cy="134588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374904" rIns="665046"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標楷體" pitchFamily="65" charset="-120"/>
              <a:ea typeface="標楷體" pitchFamily="65" charset="-120"/>
            </a:rPr>
            <a:t>研訂國民中小學設備基準</a:t>
          </a:r>
          <a:r>
            <a:rPr lang="en-US" altLang="zh-TW" sz="2000" b="1" kern="1200" dirty="0" smtClean="0">
              <a:latin typeface="標楷體" pitchFamily="65" charset="-120"/>
              <a:ea typeface="標楷體" pitchFamily="65" charset="-120"/>
            </a:rPr>
            <a:t>-</a:t>
          </a:r>
          <a:r>
            <a:rPr lang="zh-TW" altLang="zh-TW" sz="2000" b="1" kern="1200" dirty="0" smtClean="0">
              <a:latin typeface="標楷體" pitchFamily="65" charset="-120"/>
              <a:ea typeface="標楷體" pitchFamily="65" charset="-120"/>
            </a:rPr>
            <a:t>配合領綱公布並蒐集相關意見及建立共識後，賡續進行後續法制作業。</a:t>
          </a:r>
          <a:endParaRPr lang="zh-TW" altLang="en-US" sz="2000" b="1" kern="1200" dirty="0">
            <a:latin typeface="標楷體" pitchFamily="65" charset="-120"/>
            <a:ea typeface="標楷體" pitchFamily="65" charset="-120"/>
          </a:endParaRPr>
        </a:p>
      </dsp:txBody>
      <dsp:txXfrm>
        <a:off x="0" y="3896053"/>
        <a:ext cx="8568952" cy="1345887"/>
      </dsp:txXfrm>
    </dsp:sp>
    <dsp:sp modelId="{5C403FE4-2E87-4F2D-B4DD-14B98F08EFF5}">
      <dsp:nvSpPr>
        <dsp:cNvPr id="0" name=""/>
        <dsp:cNvSpPr/>
      </dsp:nvSpPr>
      <dsp:spPr>
        <a:xfrm>
          <a:off x="439432" y="3653765"/>
          <a:ext cx="2519451" cy="530841"/>
        </a:xfrm>
        <a:prstGeom prst="roundRect">
          <a:avLst/>
        </a:prstGeom>
        <a:solidFill>
          <a:srgbClr val="6800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zh-TW" altLang="en-US" sz="2000" b="1" i="0" kern="1200" dirty="0" smtClean="0">
              <a:effectLst>
                <a:outerShdw blurRad="38100" dist="38100" dir="2700000" algn="tl">
                  <a:srgbClr val="000000">
                    <a:alpha val="43137"/>
                  </a:srgbClr>
                </a:outerShdw>
              </a:effectLst>
              <a:latin typeface="微軟正黑體" pitchFamily="34" charset="-120"/>
              <a:ea typeface="微軟正黑體" pitchFamily="34" charset="-120"/>
            </a:rPr>
            <a:t>設備基準</a:t>
          </a:r>
          <a:endParaRPr lang="zh-TW" altLang="en-US" sz="2000" b="1" i="0"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465346" y="3679679"/>
        <a:ext cx="2467623" cy="4790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76436-0714-40A9-BFE4-71D927E2F895}">
      <dsp:nvSpPr>
        <dsp:cNvPr id="0" name=""/>
        <dsp:cNvSpPr/>
      </dsp:nvSpPr>
      <dsp:spPr>
        <a:xfrm>
          <a:off x="2673413" y="0"/>
          <a:ext cx="2277706" cy="1117542"/>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itchFamily="34" charset="-120"/>
              <a:ea typeface="微軟正黑體" pitchFamily="34" charset="-120"/>
            </a:rPr>
            <a:t>多元適性</a:t>
          </a:r>
        </a:p>
      </dsp:txBody>
      <dsp:txXfrm>
        <a:off x="2727967" y="54554"/>
        <a:ext cx="2168598" cy="1008434"/>
      </dsp:txXfrm>
    </dsp:sp>
    <dsp:sp modelId="{8E78EEC7-8339-4245-AE14-50F6EA9EAEB0}">
      <dsp:nvSpPr>
        <dsp:cNvPr id="0" name=""/>
        <dsp:cNvSpPr/>
      </dsp:nvSpPr>
      <dsp:spPr>
        <a:xfrm>
          <a:off x="1879852" y="650957"/>
          <a:ext cx="4468449" cy="4468449"/>
        </a:xfrm>
        <a:custGeom>
          <a:avLst/>
          <a:gdLst/>
          <a:ahLst/>
          <a:cxnLst/>
          <a:rect l="0" t="0" r="0" b="0"/>
          <a:pathLst>
            <a:path>
              <a:moveTo>
                <a:pt x="3078313" y="165584"/>
              </a:moveTo>
              <a:arcTo wR="2234224" hR="2234224" stAng="17531847" swAng="11524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125D34-94AF-44A6-BADF-7753F4A6D10A}">
      <dsp:nvSpPr>
        <dsp:cNvPr id="0" name=""/>
        <dsp:cNvSpPr/>
      </dsp:nvSpPr>
      <dsp:spPr>
        <a:xfrm>
          <a:off x="4959424" y="1214446"/>
          <a:ext cx="2049538" cy="1117542"/>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標楷體" pitchFamily="65" charset="-120"/>
              <a:ea typeface="標楷體" pitchFamily="65" charset="-120"/>
            </a:rPr>
            <a:t>連貫統整</a:t>
          </a:r>
        </a:p>
      </dsp:txBody>
      <dsp:txXfrm>
        <a:off x="5013978" y="1269000"/>
        <a:ext cx="1940430" cy="1008434"/>
      </dsp:txXfrm>
    </dsp:sp>
    <dsp:sp modelId="{EF7D8736-F10C-4F96-8413-249B49891B2E}">
      <dsp:nvSpPr>
        <dsp:cNvPr id="0" name=""/>
        <dsp:cNvSpPr/>
      </dsp:nvSpPr>
      <dsp:spPr>
        <a:xfrm>
          <a:off x="1738685" y="-276447"/>
          <a:ext cx="4468449" cy="4468449"/>
        </a:xfrm>
        <a:custGeom>
          <a:avLst/>
          <a:gdLst/>
          <a:ahLst/>
          <a:cxnLst/>
          <a:rect l="0" t="0" r="0" b="0"/>
          <a:pathLst>
            <a:path>
              <a:moveTo>
                <a:pt x="4434976" y="2619518"/>
              </a:moveTo>
              <a:arcTo wR="2234224" hR="2234224" stAng="595821" swAng="17145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EAB9C6-C45F-4D48-B1CC-4A0FF9D6906E}">
      <dsp:nvSpPr>
        <dsp:cNvPr id="0" name=""/>
        <dsp:cNvSpPr/>
      </dsp:nvSpPr>
      <dsp:spPr>
        <a:xfrm>
          <a:off x="4316488" y="3357581"/>
          <a:ext cx="2329182" cy="976989"/>
        </a:xfrm>
        <a:prstGeom prst="roundRect">
          <a:avLst/>
        </a:prstGeom>
        <a:solidFill>
          <a:srgbClr val="4252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itchFamily="34" charset="-120"/>
              <a:ea typeface="微軟正黑體" pitchFamily="34" charset="-120"/>
            </a:rPr>
            <a:t>素養導向</a:t>
          </a:r>
        </a:p>
      </dsp:txBody>
      <dsp:txXfrm>
        <a:off x="4364181" y="3405274"/>
        <a:ext cx="2233796" cy="881603"/>
      </dsp:txXfrm>
    </dsp:sp>
    <dsp:sp modelId="{AC5E532D-E9A8-4E51-8C37-264AA576B324}">
      <dsp:nvSpPr>
        <dsp:cNvPr id="0" name=""/>
        <dsp:cNvSpPr/>
      </dsp:nvSpPr>
      <dsp:spPr>
        <a:xfrm>
          <a:off x="1512029" y="256074"/>
          <a:ext cx="4468449" cy="4468449"/>
        </a:xfrm>
        <a:custGeom>
          <a:avLst/>
          <a:gdLst/>
          <a:ahLst/>
          <a:cxnLst/>
          <a:rect l="0" t="0" r="0" b="0"/>
          <a:pathLst>
            <a:path>
              <a:moveTo>
                <a:pt x="3474470" y="4092597"/>
              </a:moveTo>
              <a:arcTo wR="2234224" hR="2234224" stAng="3376891" swAng="403981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BF3B8D-0461-4746-B6F8-993FB7EA6B3C}">
      <dsp:nvSpPr>
        <dsp:cNvPr id="0" name=""/>
        <dsp:cNvSpPr/>
      </dsp:nvSpPr>
      <dsp:spPr>
        <a:xfrm>
          <a:off x="887462" y="3357590"/>
          <a:ext cx="2417296" cy="979325"/>
        </a:xfrm>
        <a:prstGeom prst="roundRect">
          <a:avLst/>
        </a:prstGeom>
        <a:solidFill>
          <a:srgbClr val="FF2F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itchFamily="34" charset="-120"/>
              <a:ea typeface="微軟正黑體" pitchFamily="34" charset="-120"/>
            </a:rPr>
            <a:t>校本課程</a:t>
          </a:r>
          <a:endParaRPr lang="en-US" altLang="zh-TW" sz="3200" b="1" kern="1200" dirty="0">
            <a:latin typeface="微軟正黑體" pitchFamily="34" charset="-120"/>
            <a:ea typeface="微軟正黑體" pitchFamily="34" charset="-120"/>
          </a:endParaRPr>
        </a:p>
      </dsp:txBody>
      <dsp:txXfrm>
        <a:off x="935269" y="3405397"/>
        <a:ext cx="2321682" cy="883711"/>
      </dsp:txXfrm>
    </dsp:sp>
    <dsp:sp modelId="{8412900E-D6C5-4453-BE45-A6AE4056D28A}">
      <dsp:nvSpPr>
        <dsp:cNvPr id="0" name=""/>
        <dsp:cNvSpPr/>
      </dsp:nvSpPr>
      <dsp:spPr>
        <a:xfrm>
          <a:off x="1287963" y="-402377"/>
          <a:ext cx="4468449" cy="4468449"/>
        </a:xfrm>
        <a:custGeom>
          <a:avLst/>
          <a:gdLst/>
          <a:ahLst/>
          <a:cxnLst/>
          <a:rect l="0" t="0" r="0" b="0"/>
          <a:pathLst>
            <a:path>
              <a:moveTo>
                <a:pt x="595648" y="3753049"/>
              </a:moveTo>
              <a:arcTo wR="2234224" hR="2234224" stAng="8230321" swAng="14361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B1B4FD-ADB1-4BBE-93D6-851FAB81D2A0}">
      <dsp:nvSpPr>
        <dsp:cNvPr id="0" name=""/>
        <dsp:cNvSpPr/>
      </dsp:nvSpPr>
      <dsp:spPr>
        <a:xfrm>
          <a:off x="387395" y="1428760"/>
          <a:ext cx="2277706" cy="1117542"/>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標楷體" pitchFamily="65" charset="-120"/>
              <a:ea typeface="標楷體" pitchFamily="65" charset="-120"/>
            </a:rPr>
            <a:t>配套整合</a:t>
          </a:r>
        </a:p>
      </dsp:txBody>
      <dsp:txXfrm>
        <a:off x="441949" y="1483314"/>
        <a:ext cx="2168598" cy="1008434"/>
      </dsp:txXfrm>
    </dsp:sp>
    <dsp:sp modelId="{BE1EE3AD-6C86-43EE-BE46-EEAD2F8AC26F}">
      <dsp:nvSpPr>
        <dsp:cNvPr id="0" name=""/>
        <dsp:cNvSpPr/>
      </dsp:nvSpPr>
      <dsp:spPr>
        <a:xfrm>
          <a:off x="1079075" y="835114"/>
          <a:ext cx="4468449" cy="4468449"/>
        </a:xfrm>
        <a:custGeom>
          <a:avLst/>
          <a:gdLst/>
          <a:ahLst/>
          <a:cxnLst/>
          <a:rect l="0" t="0" r="0" b="0"/>
          <a:pathLst>
            <a:path>
              <a:moveTo>
                <a:pt x="724990" y="586811"/>
              </a:moveTo>
              <a:arcTo wR="2234224" hR="2234224" stAng="13650388" swAng="15355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6D5A0-4A13-4E60-A41C-7B5C0113688F}">
      <dsp:nvSpPr>
        <dsp:cNvPr id="0" name=""/>
        <dsp:cNvSpPr/>
      </dsp:nvSpPr>
      <dsp:spPr>
        <a:xfrm>
          <a:off x="0" y="0"/>
          <a:ext cx="1273137" cy="120913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數學</a:t>
          </a:r>
          <a:endParaRPr lang="en-US" altLang="zh-TW" sz="1800" kern="1200" dirty="0" smtClean="0"/>
        </a:p>
        <a:p>
          <a:pPr lvl="0" algn="ctr" defTabSz="800100">
            <a:lnSpc>
              <a:spcPct val="90000"/>
            </a:lnSpc>
            <a:spcBef>
              <a:spcPct val="0"/>
            </a:spcBef>
            <a:spcAft>
              <a:spcPct val="35000"/>
            </a:spcAft>
          </a:pPr>
          <a:r>
            <a:rPr lang="en-US" altLang="zh-TW" sz="1800" kern="1200" dirty="0" smtClean="0"/>
            <a:t>4</a:t>
          </a:r>
          <a:r>
            <a:rPr lang="zh-TW" altLang="en-US" sz="1800" kern="1200" dirty="0" smtClean="0"/>
            <a:t>節</a:t>
          </a:r>
          <a:endParaRPr lang="zh-TW" altLang="en-US" sz="1800" kern="1200" dirty="0"/>
        </a:p>
      </dsp:txBody>
      <dsp:txXfrm>
        <a:off x="186447" y="177074"/>
        <a:ext cx="900243" cy="854991"/>
      </dsp:txXfrm>
    </dsp:sp>
    <dsp:sp modelId="{1BCFDE40-B9D5-40CB-8396-CAB7E9C4818A}">
      <dsp:nvSpPr>
        <dsp:cNvPr id="0" name=""/>
        <dsp:cNvSpPr/>
      </dsp:nvSpPr>
      <dsp:spPr>
        <a:xfrm>
          <a:off x="454258" y="1265401"/>
          <a:ext cx="365956" cy="36595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dirty="0"/>
        </a:p>
      </dsp:txBody>
      <dsp:txXfrm>
        <a:off x="502765" y="1405343"/>
        <a:ext cx="268942" cy="86072"/>
      </dsp:txXfrm>
    </dsp:sp>
    <dsp:sp modelId="{EFEB2A9F-1B54-46FB-8434-583607A6ED7B}">
      <dsp:nvSpPr>
        <dsp:cNvPr id="0" name=""/>
        <dsp:cNvSpPr/>
      </dsp:nvSpPr>
      <dsp:spPr>
        <a:xfrm>
          <a:off x="44904" y="1682591"/>
          <a:ext cx="1184664" cy="100346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藝術</a:t>
          </a:r>
          <a:endParaRPr lang="en-US" altLang="zh-TW" sz="1800" kern="1200" dirty="0" smtClean="0"/>
        </a:p>
        <a:p>
          <a:pPr lvl="0" algn="ctr" defTabSz="800100">
            <a:lnSpc>
              <a:spcPct val="90000"/>
            </a:lnSpc>
            <a:spcBef>
              <a:spcPct val="0"/>
            </a:spcBef>
            <a:spcAft>
              <a:spcPct val="35000"/>
            </a:spcAft>
          </a:pPr>
          <a:r>
            <a:rPr lang="en-US" altLang="zh-TW" sz="1800" kern="1200" dirty="0" smtClean="0"/>
            <a:t>3</a:t>
          </a:r>
          <a:r>
            <a:rPr lang="zh-TW" altLang="en-US" sz="1800" kern="1200" dirty="0" smtClean="0"/>
            <a:t>節</a:t>
          </a:r>
          <a:endParaRPr lang="zh-TW" altLang="en-US" sz="1800" kern="1200" dirty="0"/>
        </a:p>
      </dsp:txBody>
      <dsp:txXfrm>
        <a:off x="218394" y="1829545"/>
        <a:ext cx="837684" cy="709557"/>
      </dsp:txXfrm>
    </dsp:sp>
    <dsp:sp modelId="{3EFB3808-F61B-4510-8E1E-6BCC459C1409}">
      <dsp:nvSpPr>
        <dsp:cNvPr id="0" name=""/>
        <dsp:cNvSpPr/>
      </dsp:nvSpPr>
      <dsp:spPr>
        <a:xfrm rot="4595">
          <a:off x="1367948" y="1226782"/>
          <a:ext cx="200999" cy="2347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1367948" y="1273685"/>
        <a:ext cx="140699" cy="140830"/>
      </dsp:txXfrm>
    </dsp:sp>
    <dsp:sp modelId="{37C12690-225F-4ACF-AC47-13CD447C4E3F}">
      <dsp:nvSpPr>
        <dsp:cNvPr id="0" name=""/>
        <dsp:cNvSpPr/>
      </dsp:nvSpPr>
      <dsp:spPr>
        <a:xfrm>
          <a:off x="1652381" y="633233"/>
          <a:ext cx="1729687" cy="14246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kern="1200" dirty="0" smtClean="0"/>
            <a:t>跨領域</a:t>
          </a:r>
          <a:endParaRPr lang="en-US" altLang="zh-TW" sz="1700" kern="1200" dirty="0" smtClean="0"/>
        </a:p>
        <a:p>
          <a:pPr lvl="0" algn="ctr" defTabSz="755650">
            <a:lnSpc>
              <a:spcPct val="90000"/>
            </a:lnSpc>
            <a:spcBef>
              <a:spcPct val="0"/>
            </a:spcBef>
            <a:spcAft>
              <a:spcPct val="35000"/>
            </a:spcAft>
          </a:pPr>
          <a:r>
            <a:rPr lang="zh-TW" altLang="en-US" sz="1700" kern="1200" dirty="0" smtClean="0"/>
            <a:t>比例、對稱</a:t>
          </a:r>
          <a:endParaRPr lang="en-US" altLang="zh-TW" sz="1700" kern="1200" dirty="0" smtClean="0"/>
        </a:p>
        <a:p>
          <a:pPr lvl="0" algn="ctr" defTabSz="755650">
            <a:lnSpc>
              <a:spcPct val="90000"/>
            </a:lnSpc>
            <a:spcBef>
              <a:spcPct val="0"/>
            </a:spcBef>
            <a:spcAft>
              <a:spcPct val="35000"/>
            </a:spcAft>
          </a:pPr>
          <a:r>
            <a:rPr lang="zh-TW" altLang="en-US" sz="1700" kern="1200" dirty="0" smtClean="0"/>
            <a:t>主題</a:t>
          </a:r>
          <a:r>
            <a:rPr lang="en-US" altLang="zh-TW" sz="1700" kern="1200" dirty="0" smtClean="0"/>
            <a:t>5</a:t>
          </a:r>
          <a:r>
            <a:rPr lang="zh-TW" altLang="en-US" sz="1700" kern="1200" dirty="0" smtClean="0"/>
            <a:t>節</a:t>
          </a:r>
          <a:endParaRPr lang="zh-TW" altLang="en-US" sz="1700" kern="1200" dirty="0"/>
        </a:p>
      </dsp:txBody>
      <dsp:txXfrm>
        <a:off x="1905688" y="841863"/>
        <a:ext cx="1223073" cy="10073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emf"/></Relationships>
</file>

<file path=ppt/drawings/drawing1.xml><?xml version="1.0" encoding="utf-8"?>
<c:userShapes xmlns:c="http://schemas.openxmlformats.org/drawingml/2006/chart">
  <cdr:relSizeAnchor xmlns:cdr="http://schemas.openxmlformats.org/drawingml/2006/chartDrawing">
    <cdr:from>
      <cdr:x>0</cdr:x>
      <cdr:y>0.32172</cdr:y>
    </cdr:from>
    <cdr:to>
      <cdr:x>0.035</cdr:x>
      <cdr:y>0.61696</cdr:y>
    </cdr:to>
    <cdr:sp macro="" textlink="">
      <cdr:nvSpPr>
        <cdr:cNvPr id="2052" name="Text Box 4"/>
        <cdr:cNvSpPr txBox="1">
          <a:spLocks xmlns:a="http://schemas.openxmlformats.org/drawingml/2006/main" noChangeArrowheads="1"/>
        </cdr:cNvSpPr>
      </cdr:nvSpPr>
      <cdr:spPr bwMode="auto">
        <a:xfrm xmlns:a="http://schemas.openxmlformats.org/drawingml/2006/main">
          <a:off x="0" y="1386182"/>
          <a:ext cx="403300" cy="12720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wordArtVertRtl" wrap="square" lIns="0" tIns="0" rIns="36576" bIns="0" anchor="t" upright="1"/>
        <a:lstStyle xmlns:a="http://schemas.openxmlformats.org/drawingml/2006/main"/>
        <a:p xmlns:a="http://schemas.openxmlformats.org/drawingml/2006/main">
          <a:pPr algn="l" rtl="0">
            <a:defRPr sz="1000"/>
          </a:pPr>
          <a:r>
            <a:rPr lang="zh-TW" altLang="en-US" sz="1400" b="1" i="0" u="none" strike="noStrike" baseline="0" dirty="0">
              <a:solidFill>
                <a:srgbClr val="000000"/>
              </a:solidFill>
              <a:latin typeface="Microsoft YaHei" charset="-122"/>
              <a:ea typeface="Microsoft YaHei" charset="-122"/>
              <a:cs typeface="Microsoft YaHei" charset="-122"/>
            </a:rPr>
            <a:t>總生育率</a:t>
          </a:r>
        </a:p>
      </cdr:txBody>
    </cdr:sp>
  </cdr:relSizeAnchor>
  <cdr:relSizeAnchor xmlns:cdr="http://schemas.openxmlformats.org/drawingml/2006/chartDrawing">
    <cdr:from>
      <cdr:x>0.03685</cdr:x>
      <cdr:y>0.01941</cdr:y>
    </cdr:from>
    <cdr:to>
      <cdr:x>0.0726</cdr:x>
      <cdr:y>0.06166</cdr:y>
    </cdr:to>
    <cdr:sp macro="" textlink="">
      <cdr:nvSpPr>
        <cdr:cNvPr id="2055" name="Text Box 7"/>
        <cdr:cNvSpPr txBox="1">
          <a:spLocks xmlns:a="http://schemas.openxmlformats.org/drawingml/2006/main" noChangeArrowheads="1"/>
        </cdr:cNvSpPr>
      </cdr:nvSpPr>
      <cdr:spPr bwMode="auto">
        <a:xfrm xmlns:a="http://schemas.openxmlformats.org/drawingml/2006/main">
          <a:off x="424672" y="83648"/>
          <a:ext cx="411943" cy="1820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人</a:t>
          </a:r>
        </a:p>
      </cdr:txBody>
    </cdr:sp>
  </cdr:relSizeAnchor>
  <cdr:relSizeAnchor xmlns:cdr="http://schemas.openxmlformats.org/drawingml/2006/chartDrawing">
    <cdr:from>
      <cdr:x>0.95742</cdr:x>
      <cdr:y>0.89919</cdr:y>
    </cdr:from>
    <cdr:to>
      <cdr:x>0.98444</cdr:x>
      <cdr:y>0.97153</cdr:y>
    </cdr:to>
    <cdr:sp macro="" textlink="">
      <cdr:nvSpPr>
        <cdr:cNvPr id="2068" name="Rectangle 20"/>
        <cdr:cNvSpPr>
          <a:spLocks xmlns:a="http://schemas.openxmlformats.org/drawingml/2006/main" noChangeArrowheads="1"/>
        </cdr:cNvSpPr>
      </cdr:nvSpPr>
      <cdr:spPr bwMode="auto">
        <a:xfrm xmlns:a="http://schemas.openxmlformats.org/drawingml/2006/main">
          <a:off x="11032221" y="3874286"/>
          <a:ext cx="311348" cy="3116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0">
            <a:defRPr sz="1000"/>
          </a:pPr>
          <a:r>
            <a:rPr lang="zh-TW" altLang="en-US" sz="1200" b="0" i="0" u="none" strike="noStrike" baseline="0" dirty="0">
              <a:solidFill>
                <a:srgbClr val="000000"/>
              </a:solidFill>
              <a:latin typeface="Microsoft YaHei" charset="-122"/>
              <a:ea typeface="Microsoft YaHei" charset="-122"/>
              <a:cs typeface="Microsoft YaHei" charset="-122"/>
            </a:rPr>
            <a:t>年</a:t>
          </a:r>
        </a:p>
      </cdr:txBody>
    </cdr:sp>
  </cdr:relSizeAnchor>
  <cdr:relSizeAnchor xmlns:cdr="http://schemas.openxmlformats.org/drawingml/2006/chartDrawing">
    <cdr:from>
      <cdr:x>0.02078</cdr:x>
      <cdr:y>0.88122</cdr:y>
    </cdr:from>
    <cdr:to>
      <cdr:x>0.06828</cdr:x>
      <cdr:y>0.93789</cdr:y>
    </cdr:to>
    <cdr:sp macro="" textlink="">
      <cdr:nvSpPr>
        <cdr:cNvPr id="2074" name="Rectangle 26"/>
        <cdr:cNvSpPr>
          <a:spLocks xmlns:a="http://schemas.openxmlformats.org/drawingml/2006/main" noChangeArrowheads="1"/>
        </cdr:cNvSpPr>
      </cdr:nvSpPr>
      <cdr:spPr bwMode="auto">
        <a:xfrm xmlns:a="http://schemas.openxmlformats.org/drawingml/2006/main">
          <a:off x="239470" y="3796866"/>
          <a:ext cx="547336" cy="244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民國</a:t>
          </a:r>
        </a:p>
      </cdr:txBody>
    </cdr:sp>
  </cdr:relSizeAnchor>
  <cdr:relSizeAnchor xmlns:cdr="http://schemas.openxmlformats.org/drawingml/2006/chartDrawing">
    <cdr:from>
      <cdr:x>0</cdr:x>
      <cdr:y>0.93995</cdr:y>
    </cdr:from>
    <cdr:to>
      <cdr:x>0.5785</cdr:x>
      <cdr:y>1</cdr:y>
    </cdr:to>
    <cdr:sp macro="" textlink="">
      <cdr:nvSpPr>
        <cdr:cNvPr id="2" name="文字方塊 1"/>
        <cdr:cNvSpPr txBox="1"/>
      </cdr:nvSpPr>
      <cdr:spPr>
        <a:xfrm xmlns:a="http://schemas.openxmlformats.org/drawingml/2006/main">
          <a:off x="-340241" y="3579894"/>
          <a:ext cx="6665977" cy="228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dirty="0">
              <a:latin typeface="Microsoft YaHei" charset="-122"/>
              <a:ea typeface="Microsoft YaHei" charset="-122"/>
              <a:cs typeface="Microsoft YaHei" charset="-122"/>
            </a:rPr>
            <a:t>引用：內政部資料</a:t>
          </a:r>
          <a:r>
            <a:rPr lang="en-US" altLang="zh-TW" dirty="0">
              <a:latin typeface="Microsoft YaHei" charset="-122"/>
              <a:ea typeface="Microsoft YaHei" charset="-122"/>
              <a:cs typeface="Microsoft YaHei" charset="-122"/>
            </a:rPr>
            <a:t>,105</a:t>
          </a:r>
          <a:r>
            <a:rPr lang="zh-TW" altLang="en-US" dirty="0">
              <a:latin typeface="Microsoft YaHei" charset="-122"/>
              <a:ea typeface="Microsoft YaHei" charset="-122"/>
              <a:cs typeface="Microsoft YaHei" charset="-122"/>
            </a:rPr>
            <a:t>年育齡婦女總生育率係依生母各年齡別出生數之初步估計數資料計算。</a:t>
          </a:r>
          <a:endParaRPr lang="zh-TW" altLang="en-US" sz="1100" dirty="0">
            <a:latin typeface="Microsoft YaHei" charset="-122"/>
            <a:ea typeface="Microsoft YaHei" charset="-122"/>
            <a:cs typeface="Microsoft YaHei" charset="-122"/>
          </a:endParaRPr>
        </a:p>
      </cdr:txBody>
    </cdr:sp>
  </cdr:relSizeAnchor>
  <cdr:relSizeAnchor xmlns:cdr="http://schemas.openxmlformats.org/drawingml/2006/chartDrawing">
    <cdr:from>
      <cdr:x>0.94429</cdr:x>
      <cdr:y>0</cdr:y>
    </cdr:from>
    <cdr:to>
      <cdr:x>0.99304</cdr:x>
      <cdr:y>0.0748</cdr:y>
    </cdr:to>
    <cdr:sp macro="" textlink="">
      <cdr:nvSpPr>
        <cdr:cNvPr id="2053" name="Text Box 5"/>
        <cdr:cNvSpPr txBox="1">
          <a:spLocks xmlns:a="http://schemas.openxmlformats.org/drawingml/2006/main" noChangeArrowheads="1"/>
        </cdr:cNvSpPr>
      </cdr:nvSpPr>
      <cdr:spPr bwMode="auto">
        <a:xfrm xmlns:a="http://schemas.openxmlformats.org/drawingml/2006/main">
          <a:off x="10880977" y="-2192520"/>
          <a:ext cx="561740" cy="3222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600" b="0" i="0" u="none" strike="noStrike" baseline="0" dirty="0">
              <a:solidFill>
                <a:schemeClr val="tx1"/>
              </a:solidFill>
              <a:latin typeface="Microsoft YaHei" charset="-122"/>
              <a:ea typeface="Microsoft YaHei" charset="-122"/>
              <a:cs typeface="Microsoft YaHei" charset="-122"/>
            </a:rPr>
            <a:t>萬人</a:t>
          </a:r>
        </a:p>
      </cdr:txBody>
    </cdr:sp>
  </cdr:relSizeAnchor>
</c:userShape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6.62116" units="1/cm"/>
          <inkml:channelProperty channel="Y" name="resolution" value="46.82927" units="1/cm"/>
        </inkml:channelProperties>
      </inkml:inkSource>
      <inkml:timestamp xml:id="ts0" timeString="2016-04-20T15:51:30.43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993 8844,'-49'-49,"49"24,0 0,-25-25,0 26,25-26,-25 1,0 24,1-25,24 25,-25 1,25-1,-25-25,25 26,-49-26,24-24,0 49,0 0,25-49,-25 49,1-24,24-1,-25 0,-25-49,26 50,24-1,0 1,-25-26,0 26,25-25,-25 24,0-74,1 75,24-26,-25 1,25 0,-25-1,25-24,-25 25,0-124,1 123,24 1,-25-50,0 50,0-25,1 0,-1-50,0 50,25 0,0 0,-25 0,0 0,25-1,0 26,-24-99,24 98,-25 26,25-25,0 24,0 0,0 1,0-1,0-49,0 25,0 0,25-26,-25 26,24 0,-24 0,25-1,0 1,0 0,0-25,-1 0,1 25,0 0,0-1,24-73,-24 73,0 26,0-25,-25 24,24-24,26-25,-25 24,0-73,24 49,-24 24,24 1,-49-25,50 49,-25 1,0-1,24-24,-24 0,0 24,-1 0,1 1,25-25,-25 49,24-25,-49 1,50 24,-26 0,26-24,-25 24,24-50,1 51,49-75,-49 74,49-25,-50 26,-24-1,25 0,-1 0,-24 0,25 25,-1-24,1-1,24 0,0 0,75-49,0 24,-1 1,150-25,-174 49,24 0,1 0,-50-24,-25 24,50 0,-25 25,75-74,-75 49,50 0,-25-24,-25 24,0 0,-25 0,124 1,-98 24,-1 0,-25-25,0 0,25 0,25 1,-25-1,100 0,-51 0,26 0,-50 25,24-24,-48 24,-1 0,-25-25,25 25,-25-25,-24 25,24-25,-24 25,0 0,-1 0,25 0,50-24,-49 24,-1 0,0 0,1 0,-1 0,-24 0,49 0,-25 0,0 0,-24-25,-1 25,1 0,-25 0,0 0,49 0,-49 0,0 0,24 0,1 0,-1 0,1 0,-25 0,24 0,1 0,-26 0,26 0,-25 0,0 0,-1 0,26 0,-25 0,-1 0,1 0,0 0,0 0,0 0,-1 25,26-25,-25 24,24-24,1 50,-1-50,-24 0,0 25,0-1,-1-24,1 25,25-25,-50 25,25 0,24-25,-24 25,0-1,0-24,-1 0,1 25,25 0,-50 0,49-25,-24 24,0 1,24-25,-24 25,25 25,-1-26,1 1,-50 0,25-25,24 25,-49-1,50 1,-1 0,-49 0,50-1,-50 1,49 0,-24 0,0 24,24-24,1 0,0 24,-50-24,49 25,-24-25,24-1,-49 1,50 25,-25-26,0 1,-1 25,1-25,0 24,0-24,24 24,-24-24,0-25,-25 50,49-50,-49 24,25 1,-25 25,25-50,0 25,0-1,-25 1,24 0,1 0,-25-1,25 1,24 0,-49 0,25 0,0-1,0 1,-25 25,25-50,-1 24,1 1,0 0,0 0,-25 0,24-25,1 24,0 1,0 0,-25 0,25-25,-1 24,1 1,-25 0,25 0,0-25,-25 24,24 1,-24 0,25-25,-25 25,25 0,0-1,-25 1,25 0,-25 0,0-1,24 1,1 0,-25 0,0 0,25-25,-25 49,0-24,25 0,-25-1,0 1,0 0,24 0,-24-1,0 1,25 0,-25 25,25-50,-25 49,0-24,0 0,25 24,-25-24,0 0,25 24,-25 1,0-25,0 24,24-24,-24 25,0-1,25-24,-25 0,0-1,0 1,0 0,0 0,0-1,0 1,0 0,25-25,-25 25,0 24,0-24,0 0,0 0,25 24,-25-24,0-1,25 1,-25-1,0 1,0 0,24 24,-24-24,0 0,25 25,-25-26,0 26,0-25,0 49,25-49,-25 24,25 1,-25-1,0 26,24-1,-24 0,25 25,-25-49,0 0,0-1,25 25,-25-24,0 24,25 1,-25 24,0-50,0 1,0-25,25 49,-25-49,0-1,24 26,-24 24,0-24,0 24,25-24,-25-26,0 26,0 0,0-1,0 25,0-49,0 25,0-1,25 1,-25-1,0 1,0 24,25-49,-25 0,0 49,0-49,0 24,24 1,-24 0,0 24,0-25,0 1,25-25,-25 24,0 1,0 24,0-24,0 49,0-50,25 26,-25-26,0 26,0-26,0 50,0-24,0 48,0-48,0-1,0 0,0 1,0-26,0 26,0 24,0-50,0 25,0-24,0 0,0-1,0 25,0-24,0 49,0-25,0 1,0-26,-25 1,25 24,0 0,-25 1,25 24,0-50,0 26,0-1,0-24,0-1,-24 26,24-26,0 50,0-25,-25 1,25-1,-25 0,25 1,0-1,-25 50,25-50,0 1,0-26,-24-24,24 49,0-24,-25 24,25 25,0-49,-25-25,25 24,-25 25,25-24,-25-1,25 26,0 23,-24-49,24 1,-25 24,0 1,25-1,0-24,-25-26,1 51,-1-26,25 25,0-49,0 25,-25-1,0 1,25-1,-25 26,25-50,-24 24,-1 1,25-1,-25-24,25 25,-25 24,0-25,25-24,-24 25,-1-1,25-24,-25 25,0-1,1 1,-1-26,0 51,25-50,-25-1,0 26,1-25,-1-1,0 100,0-99,-24 25,49-1,-50 1,50-26,-25 26,-24 0,-1-1,26-24,-1 24,0-24,0 0,0 0,25 0,-49 24,24-24,0 24,-24-24,24 25,-25-25,1-1,24 26,-49-25,49-1,0 1,-24 0,24 0,-25-1,25 1,1 0,-75 25,49-26,0 1,1 25,-1-26,-24 1,24 0,-24 0,0 24,-1-24,26 0,-25 0,24 24,-24-49,24 25,-99 0,75-25,0 24,-1 1,1 0,24 25,-24-50,-25 49,-25-24,50 0,-1-25,-48 24,23 1,26-25,-25 25,-25 0,-25 0,25-25,25 0,0 0,0 24,25-24,-25 0,0 0,-100 0,100 0,-50 0,50 0,0 0,25 0,-25 0,0 0,-50 0,75 0,24 0,-24 0,24 0,1 0,24 0,-49-24,-1 24,26-25,-1 25,0-25,1 25,-1-25,-24 25,0-49,24 24,25 25,-49-25,24 0,26 1,-26 24,25-25,-24 0,24 25,-25-25,26 0,-26 25,25-24,1-1,-1 25,-25-50,25 50,-24-49,-1-1,26 26,-1-1,-25-50,25 51,-24-1,24-25,0 26,-24-26,24 0,-25 26,1-75,-1 74,25-25,1 1,-1 24,-25-25,26 1,24 24,-50-24,50-26,-50 50,26 1,-1-51,0 51,25-26,-49 0,-1-49,50 50,-25-25,0-1,1 26,24-26,0 26,-25-1,0 1,25-1,0 1,-25-1,1 0,-1 1,25-1,-25-98,0 123,0-25,1 1,24-25,-25 24,0 25,25-24,-25-26,25 26,-24 49,24-25,0-49,-25 49,0 0,25-24,-25-50,0 74,1-25,-1-24,-25-25,25 49,1 1,-1 0,0-25,0-1,1 26,-1-1,0 1,25-1,-25 1,0-1,25 25,-24 1,24-1,-25-25,25 26,-50-26,26-24,-26 24,50 1,-50-1,26 1,-26-1,25-24,1 24,-51-24,1-50,0 50,24-26,0 51,1-1,-1-24,50 25,-74-26,49 26,-24-1,24 1,0 24,0-25,0 1,-24-1,24 1,-24-1,49 25,-25-24,-25-1,25 1,1-1,-26-24,25 49,25 0,-24-24,-1 24,0 0,25 0,-25 1,0-26,1 25,-1 0,25 1,-25-1,25 0,-25 25,25-25,-24 1,-1-1,25 0,-25 25,25-25,-25 0,0 1,25-1,-24 0,24 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a:extLst/>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a:extLst/>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2E210058-7136-4B57-A940-4A5582CF9F4F}" type="datetimeFigureOut">
              <a:rPr lang="zh-TW" altLang="en-US"/>
              <a:pPr>
                <a:defRPr/>
              </a:pPr>
              <a:t>2018/5/10</a:t>
            </a:fld>
            <a:endParaRPr lang="en-US" altLang="zh-TW" dirty="0"/>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a:extLst/>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a:extLst/>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a:extLst/>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defRPr>
            </a:lvl1pPr>
          </a:lstStyle>
          <a:p>
            <a:fld id="{D2CC8605-3E19-4A7E-82CF-7E05D7B5143C}" type="slidenum">
              <a:rPr lang="zh-TW" altLang="en-US"/>
              <a:pPr/>
              <a:t>‹#›</a:t>
            </a:fld>
            <a:endParaRPr lang="en-US" altLang="zh-TW"/>
          </a:p>
        </p:txBody>
      </p:sp>
    </p:spTree>
    <p:extLst>
      <p:ext uri="{BB962C8B-B14F-4D97-AF65-F5344CB8AC3E}">
        <p14:creationId xmlns:p14="http://schemas.microsoft.com/office/powerpoint/2010/main" val="2126983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naer.edu.tw/files/11-1000-952.php?Lang=zh-tw"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www.naer.edu.tw/files/11-1000-1179.php?Lang=zh-tw" TargetMode="External"/><Relationship Id="rId4" Type="http://schemas.openxmlformats.org/officeDocument/2006/relationships/hyperlink" Target="http://www.naer.edu.tw/files/11-1000-639.php?Lang=zh-tw"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
        <p:nvSpPr>
          <p:cNvPr id="9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8C826D1F-5DF9-4FF2-9E90-E69419341509}" type="slidenum">
              <a:rPr kumimoji="0" lang="zh-TW" altLang="en-US"/>
              <a:pPr>
                <a:spcBef>
                  <a:spcPct val="0"/>
                </a:spcBef>
              </a:pPr>
              <a:t>0</a:t>
            </a:fld>
            <a:endParaRPr kumimoji="0" lang="en-US" altLang="zh-TW"/>
          </a:p>
        </p:txBody>
      </p:sp>
    </p:spTree>
    <p:extLst>
      <p:ext uri="{BB962C8B-B14F-4D97-AF65-F5344CB8AC3E}">
        <p14:creationId xmlns:p14="http://schemas.microsoft.com/office/powerpoint/2010/main" val="247744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投影片影像版面配置區 1">
            <a:extLst>
              <a:ext uri="{FF2B5EF4-FFF2-40B4-BE49-F238E27FC236}">
                <a16:creationId xmlns:a16="http://schemas.microsoft.com/office/drawing/2014/main" id="{D97097A7-884A-4EA9-AABF-1F73390C7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備忘稿版面配置區 2">
            <a:extLst>
              <a:ext uri="{FF2B5EF4-FFF2-40B4-BE49-F238E27FC236}">
                <a16:creationId xmlns:a16="http://schemas.microsoft.com/office/drawing/2014/main" id="{2B3D2CEC-585E-4A67-84EC-A96D2CCD3F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14339" name="投影片編號版面配置區 3">
            <a:extLst>
              <a:ext uri="{FF2B5EF4-FFF2-40B4-BE49-F238E27FC236}">
                <a16:creationId xmlns:a16="http://schemas.microsoft.com/office/drawing/2014/main" id="{06EF35C1-1B48-41EA-81C2-B7567627AA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D7BE94-BE3C-4206-8DC2-D86B5DD71AED}"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369590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影像版面配置區 1">
            <a:extLst>
              <a:ext uri="{FF2B5EF4-FFF2-40B4-BE49-F238E27FC236}">
                <a16:creationId xmlns:a16="http://schemas.microsoft.com/office/drawing/2014/main" id="{EA55FF54-6A19-4618-B952-FC525D6971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備忘稿版面配置區 2">
            <a:extLst>
              <a:ext uri="{FF2B5EF4-FFF2-40B4-BE49-F238E27FC236}">
                <a16:creationId xmlns:a16="http://schemas.microsoft.com/office/drawing/2014/main" id="{1384878A-934E-482C-8F38-6EEA19026D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16387" name="投影片編號版面配置區 3">
            <a:extLst>
              <a:ext uri="{FF2B5EF4-FFF2-40B4-BE49-F238E27FC236}">
                <a16:creationId xmlns:a16="http://schemas.microsoft.com/office/drawing/2014/main" id="{C8F25558-2EAE-453A-AEAC-003206D7A8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964789-AB23-4125-99C4-DF58FA619A46}"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176503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101379"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a:t>
            </a:r>
            <a:r>
              <a:rPr lang="en-US" altLang="zh-TW" dirty="0"/>
              <a:t>2012PISA</a:t>
            </a:r>
            <a:r>
              <a:rPr lang="zh-TW" altLang="en-US" dirty="0"/>
              <a:t>成績表現變異，臺灣前後段學生差距是世界第一的。</a:t>
            </a:r>
            <a:endParaRPr lang="en-US" altLang="zh-TW" dirty="0"/>
          </a:p>
          <a:p>
            <a:pPr eaLnBrk="1" hangingPunct="1"/>
            <a:r>
              <a:rPr lang="zh-TW" altLang="en-US" dirty="0"/>
              <a:t>二</a:t>
            </a:r>
            <a:r>
              <a:rPr lang="zh-TW" altLang="en-US" dirty="0" smtClean="0"/>
              <a:t>、顯示</a:t>
            </a:r>
            <a:r>
              <a:rPr lang="zh-TW" altLang="en-US" dirty="0"/>
              <a:t>孩子的學習落差，必須加快腳步進行教育</a:t>
            </a:r>
            <a:r>
              <a:rPr lang="zh-TW" altLang="en-US" dirty="0" smtClean="0"/>
              <a:t>變革</a:t>
            </a:r>
            <a:endParaRPr lang="en-US" altLang="zh-TW" dirty="0" smtClean="0"/>
          </a:p>
          <a:p>
            <a:pPr eaLnBrk="1" hangingPunct="1"/>
            <a:r>
              <a:rPr lang="zh-TW" altLang="en-US" dirty="0" smtClean="0"/>
              <a:t>三、</a:t>
            </a:r>
            <a:r>
              <a:rPr lang="en-US" altLang="zh-TW" dirty="0" smtClean="0"/>
              <a:t>103</a:t>
            </a:r>
            <a:r>
              <a:rPr lang="zh-TW" altLang="en-US" dirty="0" smtClean="0"/>
              <a:t>年總綱公布，故採用</a:t>
            </a:r>
            <a:r>
              <a:rPr lang="en-US" altLang="zh-TW" dirty="0" smtClean="0"/>
              <a:t>2012PISA</a:t>
            </a:r>
            <a:r>
              <a:rPr lang="zh-TW" altLang="en-US" dirty="0" smtClean="0"/>
              <a:t>資料</a:t>
            </a:r>
            <a:endParaRPr lang="en-US" altLang="zh-TW" dirty="0" smtClean="0"/>
          </a:p>
          <a:p>
            <a:pPr eaLnBrk="1" hangingPunct="1"/>
            <a:r>
              <a:rPr lang="zh-TW" altLang="en-US" dirty="0" smtClean="0">
                <a:solidFill>
                  <a:srgbClr val="FF0000"/>
                </a:solidFill>
              </a:rPr>
              <a:t>四、此非象限圖</a:t>
            </a:r>
            <a:endParaRPr lang="en-US" altLang="zh-TW" dirty="0">
              <a:solidFill>
                <a:srgbClr val="FF0000"/>
              </a:solidFill>
            </a:endParaRPr>
          </a:p>
        </p:txBody>
      </p:sp>
      <p:sp>
        <p:nvSpPr>
          <p:cNvPr id="101380" name="投影片編號版面配置區 3"/>
          <p:cNvSpPr>
            <a:spLocks noGrp="1"/>
          </p:cNvSpPr>
          <p:nvPr>
            <p:ph type="sldNum" sz="quarter" idx="5"/>
          </p:nvPr>
        </p:nvSpPr>
        <p:spPr>
          <a:noFill/>
          <a:ln>
            <a:miter lim="800000"/>
            <a:headEnd/>
            <a:tailEnd/>
          </a:ln>
        </p:spPr>
        <p:txBody>
          <a:bodyPr/>
          <a:lstStyle/>
          <a:p>
            <a:fld id="{F6CB7D2F-806C-43C8-9A1D-A5F6906688BB}" type="slidenum">
              <a:rPr lang="zh-TW" altLang="en-US">
                <a:solidFill>
                  <a:srgbClr val="000000"/>
                </a:solidFill>
              </a:rPr>
              <a:pPr/>
              <a:t>12</a:t>
            </a:fld>
            <a:endParaRPr lang="en-US" altLang="zh-TW">
              <a:solidFill>
                <a:srgbClr val="000000"/>
              </a:solidFill>
            </a:endParaRPr>
          </a:p>
        </p:txBody>
      </p:sp>
    </p:spTree>
    <p:extLst>
      <p:ext uri="{BB962C8B-B14F-4D97-AF65-F5344CB8AC3E}">
        <p14:creationId xmlns:p14="http://schemas.microsoft.com/office/powerpoint/2010/main" val="287450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102403"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一、學校的</a:t>
            </a:r>
            <a:r>
              <a:rPr lang="zh-TW" altLang="en-US" dirty="0" smtClean="0"/>
              <a:t>課程教學需要與時俱進，幫助學生面對未來的改變。</a:t>
            </a:r>
            <a:endParaRPr lang="en-US" altLang="zh-TW" dirty="0"/>
          </a:p>
          <a:p>
            <a:pPr eaLnBrk="1" hangingPunct="1"/>
            <a:r>
              <a:rPr lang="zh-TW" altLang="en-US" dirty="0"/>
              <a:t>二、世界經濟論壇預測第四次工業革命（</a:t>
            </a:r>
            <a:r>
              <a:rPr lang="en-US" altLang="zh-TW" dirty="0"/>
              <a:t>2020</a:t>
            </a:r>
            <a:r>
              <a:rPr lang="zh-TW" altLang="en-US" dirty="0"/>
              <a:t>年）所需要的能力，可以對應到</a:t>
            </a:r>
            <a:r>
              <a:rPr lang="en-US" altLang="zh-TW" u="sng" strike="sngStrike" dirty="0"/>
              <a:t>108</a:t>
            </a:r>
            <a:r>
              <a:rPr lang="zh-TW" altLang="en-US" u="sng" dirty="0"/>
              <a:t>新</a:t>
            </a:r>
            <a:r>
              <a:rPr lang="zh-TW" altLang="en-US" dirty="0"/>
              <a:t>課綱的內涵與核心素養</a:t>
            </a:r>
            <a:endParaRPr lang="en-US" altLang="zh-TW" dirty="0"/>
          </a:p>
          <a:p>
            <a:pPr eaLnBrk="1" hangingPunct="1"/>
            <a:r>
              <a:rPr lang="zh-TW" altLang="en-US" dirty="0"/>
              <a:t>三、可簡單舉其中一兩個能力說明，現在學校的課程</a:t>
            </a:r>
            <a:r>
              <a:rPr lang="zh-TW" altLang="en-US" u="sng" strike="sngStrike" dirty="0"/>
              <a:t>否</a:t>
            </a:r>
            <a:r>
              <a:rPr lang="zh-TW" altLang="en-US" dirty="0"/>
              <a:t>有</a:t>
            </a:r>
            <a:r>
              <a:rPr lang="zh-TW" altLang="en-US" u="sng" dirty="0"/>
              <a:t>否</a:t>
            </a:r>
            <a:r>
              <a:rPr lang="zh-TW" altLang="en-US" dirty="0"/>
              <a:t>教導培養孩子具備這些能力</a:t>
            </a:r>
          </a:p>
        </p:txBody>
      </p:sp>
      <p:sp>
        <p:nvSpPr>
          <p:cNvPr id="102404" name="投影片編號版面配置區 3"/>
          <p:cNvSpPr>
            <a:spLocks noGrp="1"/>
          </p:cNvSpPr>
          <p:nvPr>
            <p:ph type="sldNum" sz="quarter" idx="5"/>
          </p:nvPr>
        </p:nvSpPr>
        <p:spPr>
          <a:noFill/>
          <a:ln>
            <a:miter lim="800000"/>
            <a:headEnd/>
            <a:tailEnd/>
          </a:ln>
        </p:spPr>
        <p:txBody>
          <a:bodyPr/>
          <a:lstStyle/>
          <a:p>
            <a:fld id="{6A763B71-D007-48D9-8452-953D7EFEE819}" type="slidenum">
              <a:rPr lang="zh-TW" altLang="en-US"/>
              <a:pPr/>
              <a:t>13</a:t>
            </a:fld>
            <a:endParaRPr lang="en-US" altLang="zh-TW"/>
          </a:p>
        </p:txBody>
      </p:sp>
    </p:spTree>
    <p:extLst>
      <p:ext uri="{BB962C8B-B14F-4D97-AF65-F5344CB8AC3E}">
        <p14:creationId xmlns:p14="http://schemas.microsoft.com/office/powerpoint/2010/main" val="2271751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lstStyle/>
          <a:p>
            <a:r>
              <a:rPr lang="zh-TW" altLang="en-US" dirty="0" smtClean="0"/>
              <a:t>最後的「？」可以問學員：「我要怎麼做？」，做一反思。</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66EA-0636-4463-94ED-A4154CF8A0F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1429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103427"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smtClean="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smtClean="0"/>
              <a:t>新課綱延續並落實十二年</a:t>
            </a:r>
            <a:r>
              <a:rPr lang="zh-TW" altLang="en-US" dirty="0"/>
              <a:t>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103428" name="投影片編號版面配置區 3"/>
          <p:cNvSpPr>
            <a:spLocks noGrp="1"/>
          </p:cNvSpPr>
          <p:nvPr>
            <p:ph type="sldNum" sz="quarter" idx="5"/>
          </p:nvPr>
        </p:nvSpPr>
        <p:spPr>
          <a:noFill/>
          <a:ln>
            <a:miter lim="800000"/>
            <a:headEnd/>
            <a:tailEnd/>
          </a:ln>
        </p:spPr>
        <p:txBody>
          <a:bodyPr/>
          <a:lstStyle/>
          <a:p>
            <a:fld id="{F55DF380-220A-4B94-A4C3-CA2688AC6716}" type="slidenum">
              <a:rPr lang="zh-TW" altLang="en-US"/>
              <a:pPr/>
              <a:t>15</a:t>
            </a:fld>
            <a:endParaRPr lang="en-US" altLang="zh-TW"/>
          </a:p>
        </p:txBody>
      </p:sp>
    </p:spTree>
    <p:extLst>
      <p:ext uri="{BB962C8B-B14F-4D97-AF65-F5344CB8AC3E}">
        <p14:creationId xmlns:p14="http://schemas.microsoft.com/office/powerpoint/2010/main" val="394095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104451"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a:t>
            </a:r>
            <a:r>
              <a:rPr lang="zh-TW" altLang="en-US" dirty="0" smtClean="0"/>
              <a:t>、</a:t>
            </a:r>
            <a:r>
              <a:rPr lang="en-US" altLang="zh-TW" u="sng" dirty="0" smtClean="0"/>
              <a:t>12</a:t>
            </a:r>
            <a:r>
              <a:rPr lang="zh-TW" altLang="en-US" u="sng" dirty="0"/>
              <a:t>年國教新課程</a:t>
            </a:r>
            <a:r>
              <a:rPr lang="zh-TW" altLang="en-US" dirty="0"/>
              <a:t>總綱</a:t>
            </a:r>
            <a:endParaRPr lang="en-US" altLang="zh-TW" dirty="0"/>
          </a:p>
          <a:p>
            <a:pPr eaLnBrk="1" hangingPunct="1"/>
            <a:r>
              <a:rPr lang="zh-TW" altLang="en-US" dirty="0"/>
              <a:t>二、規範（</a:t>
            </a:r>
            <a:r>
              <a:rPr lang="zh-TW" altLang="en-US" dirty="0" smtClean="0"/>
              <a:t>如照片中的教材</a:t>
            </a:r>
            <a:r>
              <a:rPr lang="zh-TW" altLang="en-US" dirty="0"/>
              <a:t>內容、</a:t>
            </a:r>
            <a:r>
              <a:rPr lang="zh-TW" altLang="en-US" dirty="0" smtClean="0"/>
              <a:t>部定課程、</a:t>
            </a:r>
            <a:r>
              <a:rPr lang="zh-TW" altLang="en-US" dirty="0"/>
              <a:t>排</a:t>
            </a:r>
            <a:r>
              <a:rPr lang="zh-TW" altLang="en-US" dirty="0" smtClean="0"/>
              <a:t>課課表等</a:t>
            </a:r>
            <a:r>
              <a:rPr lang="zh-TW" altLang="en-US" dirty="0"/>
              <a:t>）</a:t>
            </a:r>
            <a:endParaRPr lang="en-US" altLang="zh-TW" dirty="0"/>
          </a:p>
          <a:p>
            <a:pPr eaLnBrk="1" hangingPunct="1"/>
            <a:r>
              <a:rPr lang="zh-TW" altLang="en-US" dirty="0"/>
              <a:t>        引導（校訂課程的適性</a:t>
            </a:r>
            <a:r>
              <a:rPr lang="zh-TW" altLang="en-US" dirty="0" smtClean="0"/>
              <a:t>發展，如右圖照片）</a:t>
            </a:r>
            <a:endParaRPr lang="en-US" altLang="zh-TW" dirty="0"/>
          </a:p>
          <a:p>
            <a:pPr eaLnBrk="1" hangingPunct="1"/>
            <a:r>
              <a:rPr lang="zh-TW" altLang="en-US" dirty="0"/>
              <a:t>三、學校課程教學的發展與實施，</a:t>
            </a:r>
            <a:endParaRPr lang="en-US" altLang="zh-TW" dirty="0"/>
          </a:p>
          <a:p>
            <a:pPr eaLnBrk="1" hangingPunct="1"/>
            <a:r>
              <a:rPr lang="zh-TW" altLang="en-US" dirty="0"/>
              <a:t>四、最重要的是要</a:t>
            </a:r>
            <a:r>
              <a:rPr lang="zh-TW" altLang="en-US" dirty="0" smtClean="0"/>
              <a:t>能引領每</a:t>
            </a:r>
            <a:r>
              <a:rPr lang="zh-TW" altLang="en-US" dirty="0"/>
              <a:t>一個孩子的學習，成就每一位學生。</a:t>
            </a:r>
          </a:p>
        </p:txBody>
      </p:sp>
      <p:sp>
        <p:nvSpPr>
          <p:cNvPr id="104452" name="投影片編號版面配置區 3"/>
          <p:cNvSpPr>
            <a:spLocks noGrp="1"/>
          </p:cNvSpPr>
          <p:nvPr>
            <p:ph type="sldNum" sz="quarter" idx="5"/>
          </p:nvPr>
        </p:nvSpPr>
        <p:spPr>
          <a:noFill/>
          <a:ln>
            <a:miter lim="800000"/>
            <a:headEnd/>
            <a:tailEnd/>
          </a:ln>
        </p:spPr>
        <p:txBody>
          <a:bodyPr/>
          <a:lstStyle/>
          <a:p>
            <a:fld id="{7FAAE24C-8FC4-46B1-B4CB-547DC1A456AD}" type="slidenum">
              <a:rPr lang="zh-TW" altLang="en-US"/>
              <a:pPr/>
              <a:t>16</a:t>
            </a:fld>
            <a:endParaRPr lang="en-US" altLang="zh-TW"/>
          </a:p>
        </p:txBody>
      </p:sp>
    </p:spTree>
    <p:extLst>
      <p:ext uri="{BB962C8B-B14F-4D97-AF65-F5344CB8AC3E}">
        <p14:creationId xmlns:p14="http://schemas.microsoft.com/office/powerpoint/2010/main" val="151384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b="1" i="1" dirty="0"/>
              <a:t>請注意動畫效果：</a:t>
            </a:r>
            <a:endParaRPr lang="en-US" altLang="zh-TW" b="1" i="1" dirty="0"/>
          </a:p>
          <a:p>
            <a:pPr eaLnBrk="1" hangingPunct="1"/>
            <a:r>
              <a:rPr lang="zh-TW" altLang="en-US" dirty="0"/>
              <a:t>十二年國民基本教育的課程願景發展歷程：</a:t>
            </a:r>
            <a:endParaRPr lang="en-US" altLang="zh-TW" dirty="0"/>
          </a:p>
          <a:p>
            <a:pPr eaLnBrk="1" hangingPunct="1"/>
            <a:r>
              <a:rPr lang="en-US" altLang="zh-TW" dirty="0"/>
              <a:t>1.</a:t>
            </a:r>
            <a:r>
              <a:rPr lang="zh-TW" altLang="en-US" dirty="0"/>
              <a:t>以現有的九年一貫課程為基準，檢視其實施成效，據以做調整。</a:t>
            </a:r>
            <a:endParaRPr lang="en-US" altLang="zh-TW" dirty="0"/>
          </a:p>
          <a:p>
            <a:pPr eaLnBrk="1" hangingPunct="1"/>
            <a:r>
              <a:rPr lang="en-US" altLang="zh-TW" dirty="0"/>
              <a:t>2.</a:t>
            </a:r>
            <a:r>
              <a:rPr lang="zh-TW" altLang="en-US" dirty="0"/>
              <a:t>本於憲法所定的教育宗旨，參酌社會變遷、全球</a:t>
            </a:r>
            <a:r>
              <a:rPr lang="zh-TW" altLang="en-US" u="sng" strike="sngStrike" dirty="0"/>
              <a:t>化</a:t>
            </a:r>
            <a:r>
              <a:rPr lang="zh-TW" altLang="en-US" u="sng" dirty="0"/>
              <a:t>發展</a:t>
            </a:r>
            <a:r>
              <a:rPr lang="zh-TW" altLang="en-US" dirty="0"/>
              <a:t>趨勢，以及未來人才培育需求。</a:t>
            </a:r>
            <a:endParaRPr lang="en-US" altLang="zh-TW" dirty="0"/>
          </a:p>
          <a:p>
            <a:pPr eaLnBrk="1" hangingPunct="1"/>
            <a:r>
              <a:rPr lang="en-US" altLang="zh-TW" dirty="0"/>
              <a:t>3.</a:t>
            </a:r>
            <a:r>
              <a:rPr lang="zh-TW" altLang="en-US" dirty="0"/>
              <a:t>持續強化中小學課程的連貫與統整，實踐素養導向的課程與教學。</a:t>
            </a:r>
            <a:endParaRPr lang="en-US" altLang="zh-TW" dirty="0"/>
          </a:p>
          <a:p>
            <a:pPr eaLnBrk="1" hangingPunct="1"/>
            <a:r>
              <a:rPr lang="en-US" altLang="zh-TW" dirty="0"/>
              <a:t>4.</a:t>
            </a:r>
            <a:r>
              <a:rPr lang="zh-TW" altLang="en-US" dirty="0"/>
              <a:t>落實適性揚才的教育，培養具有終身學習力、社會關懷及國際視野的現代國民。</a:t>
            </a:r>
          </a:p>
        </p:txBody>
      </p:sp>
      <p:sp>
        <p:nvSpPr>
          <p:cNvPr id="368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C8F25596-890A-46F3-B3F6-6C57797667C7}" type="slidenum">
              <a:rPr kumimoji="0" lang="zh-TW" altLang="en-US"/>
              <a:pPr>
                <a:spcBef>
                  <a:spcPct val="0"/>
                </a:spcBef>
              </a:pPr>
              <a:t>17</a:t>
            </a:fld>
            <a:endParaRPr kumimoji="0" lang="en-US" altLang="zh-TW"/>
          </a:p>
        </p:txBody>
      </p:sp>
    </p:spTree>
    <p:extLst>
      <p:ext uri="{BB962C8B-B14F-4D97-AF65-F5344CB8AC3E}">
        <p14:creationId xmlns:p14="http://schemas.microsoft.com/office/powerpoint/2010/main" val="222450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備忘稿版面配置區 2"/>
          <p:cNvSpPr>
            <a:spLocks noGrp="1"/>
          </p:cNvSpPr>
          <p:nvPr>
            <p:ph type="body" idx="1"/>
          </p:nvPr>
        </p:nvSpPr>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sng" strike="sngStrike" dirty="0"/>
              <a:t>部會</a:t>
            </a:r>
            <a:r>
              <a:rPr lang="zh-TW" altLang="en-US" u="sng" dirty="0"/>
              <a:t>系統</a:t>
            </a:r>
            <a:r>
              <a:rPr lang="zh-TW" altLang="en-US" u="sng" strike="sngStrike" dirty="0"/>
              <a:t>的</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38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8AF8D015-FE78-4B0F-BE66-110A08BB0798}" type="slidenum">
              <a:rPr kumimoji="0" lang="zh-TW" altLang="en-US">
                <a:solidFill>
                  <a:srgbClr val="000000"/>
                </a:solidFill>
              </a:rPr>
              <a:pPr>
                <a:spcBef>
                  <a:spcPct val="0"/>
                </a:spcBef>
              </a:pPr>
              <a:t>18</a:t>
            </a:fld>
            <a:endParaRPr kumimoji="0" lang="en-US" altLang="zh-TW">
              <a:solidFill>
                <a:srgbClr val="000000"/>
              </a:solidFill>
            </a:endParaRPr>
          </a:p>
        </p:txBody>
      </p:sp>
    </p:spTree>
    <p:extLst>
      <p:ext uri="{BB962C8B-B14F-4D97-AF65-F5344CB8AC3E}">
        <p14:creationId xmlns:p14="http://schemas.microsoft.com/office/powerpoint/2010/main" val="260094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r>
              <a:rPr lang="zh-TW" altLang="en-US" dirty="0"/>
              <a:t>重點在於「嚴謹專業、系統整合、開誠布公」，若有興趣，可詳見下方連結網頁說明</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19</a:t>
            </a:fld>
            <a:endParaRPr lang="en-US" altLang="zh-TW"/>
          </a:p>
        </p:txBody>
      </p:sp>
    </p:spTree>
    <p:extLst>
      <p:ext uri="{BB962C8B-B14F-4D97-AF65-F5344CB8AC3E}">
        <p14:creationId xmlns:p14="http://schemas.microsoft.com/office/powerpoint/2010/main" val="361891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57"/>
          <p:cNvSpPr>
            <a:spLocks noGrp="1" noRot="1" noChangeAspect="1"/>
          </p:cNvSpPr>
          <p:nvPr>
            <p:ph type="sldImg" idx="2"/>
          </p:nvPr>
        </p:nvSpPr>
        <p:spPr bwMode="auto">
          <a:xfrm>
            <a:off x="90488" y="744538"/>
            <a:ext cx="6616700" cy="3722687"/>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47106" name="Shape 58"/>
          <p:cNvSpPr txBox="1">
            <a:spLocks noGrp="1"/>
          </p:cNvSpPr>
          <p:nvPr>
            <p:ph type="body" idx="1"/>
          </p:nvPr>
        </p:nvSpPr>
        <p:spPr>
          <a:noFill/>
        </p:spPr>
        <p:txBody>
          <a:bodyPr lIns="91425" tIns="91425" rIns="91425" bIns="91425"/>
          <a:lstStyle/>
          <a:p>
            <a:pPr>
              <a:spcBef>
                <a:spcPct val="0"/>
              </a:spcBef>
            </a:pPr>
            <a:endParaRPr lang="zh-TW" altLang="en-US"/>
          </a:p>
        </p:txBody>
      </p:sp>
    </p:spTree>
    <p:extLst>
      <p:ext uri="{BB962C8B-B14F-4D97-AF65-F5344CB8AC3E}">
        <p14:creationId xmlns:p14="http://schemas.microsoft.com/office/powerpoint/2010/main" val="1162000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r>
              <a:rPr lang="zh-TW" altLang="en-US" u="none" dirty="0"/>
              <a:t>面對課綱延後實施</a:t>
            </a:r>
            <a:r>
              <a:rPr lang="zh-TW" altLang="en-US" u="none" dirty="0" smtClean="0"/>
              <a:t>疑問</a:t>
            </a:r>
            <a:r>
              <a:rPr lang="zh-TW" altLang="en-US" u="none" dirty="0"/>
              <a:t>，應確實說明為使領域課程綱要的審議及各項實施準備能更完整周延</a:t>
            </a:r>
            <a:r>
              <a:rPr lang="zh-TW" altLang="en-US" u="none" dirty="0" smtClean="0"/>
              <a:t>，總綱</a:t>
            </a:r>
            <a:r>
              <a:rPr lang="zh-TW" altLang="en-US" u="none" dirty="0"/>
              <a:t>原訂</a:t>
            </a:r>
            <a:r>
              <a:rPr lang="en-US" altLang="zh-TW" u="none" dirty="0"/>
              <a:t>107</a:t>
            </a:r>
            <a:r>
              <a:rPr lang="zh-TW" altLang="en-US" u="none" dirty="0"/>
              <a:t>學年度</a:t>
            </a:r>
            <a:r>
              <a:rPr lang="zh-TW" altLang="en-US" u="none" strike="noStrike" dirty="0"/>
              <a:t>起實施</a:t>
            </a:r>
            <a:r>
              <a:rPr lang="zh-TW" altLang="en-US" u="none" dirty="0"/>
              <a:t>，</a:t>
            </a:r>
            <a:r>
              <a:rPr lang="en-US" altLang="zh-TW" u="none" dirty="0"/>
              <a:t>106.4.28</a:t>
            </a:r>
            <a:r>
              <a:rPr lang="zh-TW" altLang="en-US" u="none" dirty="0"/>
              <a:t>宣佈</a:t>
            </a:r>
            <a:r>
              <a:rPr lang="zh-TW" altLang="en-US" u="none" dirty="0" smtClean="0"/>
              <a:t>調整自</a:t>
            </a:r>
            <a:r>
              <a:rPr lang="en-US" altLang="zh-TW" u="none" dirty="0"/>
              <a:t>108</a:t>
            </a:r>
            <a:r>
              <a:rPr lang="zh-TW" altLang="en-US" u="none" dirty="0"/>
              <a:t>學年度實施。</a:t>
            </a:r>
          </a:p>
        </p:txBody>
      </p:sp>
      <p:sp>
        <p:nvSpPr>
          <p:cNvPr id="4" name="投影片編號版面配置區 3"/>
          <p:cNvSpPr>
            <a:spLocks noGrp="1"/>
          </p:cNvSpPr>
          <p:nvPr>
            <p:ph type="sldNum" sz="quarter" idx="10"/>
          </p:nvPr>
        </p:nvSpPr>
        <p:spPr/>
        <p:txBody>
          <a:bodyPr/>
          <a:lstStyle/>
          <a:p>
            <a:pPr>
              <a:defRPr/>
            </a:pPr>
            <a:fld id="{93D1630C-26BD-4C3C-8246-D525E0BD3594}" type="slidenum">
              <a:rPr lang="zh-TW" altLang="en-US" smtClean="0"/>
              <a:pPr>
                <a:defRPr/>
              </a:pPr>
              <a:t>20</a:t>
            </a:fld>
            <a:endParaRPr lang="en-US" altLang="zh-TW" dirty="0"/>
          </a:p>
        </p:txBody>
      </p:sp>
    </p:spTree>
    <p:extLst>
      <p:ext uri="{BB962C8B-B14F-4D97-AF65-F5344CB8AC3E}">
        <p14:creationId xmlns:p14="http://schemas.microsoft.com/office/powerpoint/2010/main" val="159076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t>參、新課綱的重要內涵</a:t>
            </a:r>
          </a:p>
        </p:txBody>
      </p:sp>
      <p:sp>
        <p:nvSpPr>
          <p:cNvPr id="471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92E3AA82-DDB0-48B2-BB1D-750B19E083AE}" type="slidenum">
              <a:rPr kumimoji="0" lang="zh-TW" altLang="en-US">
                <a:solidFill>
                  <a:srgbClr val="000000"/>
                </a:solidFill>
              </a:rPr>
              <a:pPr>
                <a:spcBef>
                  <a:spcPct val="0"/>
                </a:spcBef>
              </a:pPr>
              <a:t>21</a:t>
            </a:fld>
            <a:endParaRPr kumimoji="0" lang="en-US" altLang="zh-TW">
              <a:solidFill>
                <a:srgbClr val="000000"/>
              </a:solidFill>
            </a:endParaRPr>
          </a:p>
        </p:txBody>
      </p:sp>
    </p:spTree>
    <p:extLst>
      <p:ext uri="{BB962C8B-B14F-4D97-AF65-F5344CB8AC3E}">
        <p14:creationId xmlns:p14="http://schemas.microsoft.com/office/powerpoint/2010/main" val="303765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93D1630C-26BD-4C3C-8246-D525E0BD3594}" type="slidenum">
              <a:rPr lang="zh-TW" altLang="en-US" smtClean="0"/>
              <a:pPr>
                <a:defRPr/>
              </a:pPr>
              <a:t>22</a:t>
            </a:fld>
            <a:endParaRPr lang="en-US" altLang="zh-TW" dirty="0"/>
          </a:p>
        </p:txBody>
      </p:sp>
    </p:spTree>
    <p:extLst>
      <p:ext uri="{BB962C8B-B14F-4D97-AF65-F5344CB8AC3E}">
        <p14:creationId xmlns:p14="http://schemas.microsoft.com/office/powerpoint/2010/main" val="2472026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Shape 546"/>
          <p:cNvSpPr>
            <a:spLocks noGrp="1" noRot="1" noChangeAspect="1" noTextEdit="1"/>
          </p:cNvSpPr>
          <p:nvPr>
            <p:ph type="sldImg" idx="2"/>
          </p:nvPr>
        </p:nvSpPr>
        <p:spPr bwMode="auto">
          <a:xfrm>
            <a:off x="90488" y="746125"/>
            <a:ext cx="662622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17763" name="Shape 547"/>
          <p:cNvSpPr>
            <a:spLocks noGrp="1"/>
          </p:cNvSpPr>
          <p:nvPr>
            <p:ph type="body" idx="1"/>
          </p:nvPr>
        </p:nvSpPr>
        <p:spPr>
          <a:noFill/>
        </p:spPr>
        <p:txBody>
          <a:bodyPr lIns="91525" tIns="91525" rIns="91525" bIns="91525"/>
          <a:lstStyle/>
          <a:p>
            <a:pPr eaLnBrk="1" hangingPunct="1">
              <a:spcBef>
                <a:spcPct val="0"/>
              </a:spcBef>
              <a:buSzPct val="25000"/>
            </a:pPr>
            <a:r>
              <a:rPr lang="zh-TW" altLang="en-US" dirty="0"/>
              <a:t>課綱願景是成就每一個孩子，適性揚才，終身學習。</a:t>
            </a:r>
            <a:endParaRPr lang="en-US" altLang="zh-TW" dirty="0"/>
          </a:p>
          <a:p>
            <a:pPr eaLnBrk="1" hangingPunct="1">
              <a:spcBef>
                <a:spcPct val="0"/>
              </a:spcBef>
              <a:buSzPct val="25000"/>
            </a:pPr>
            <a:r>
              <a:rPr lang="en-US" altLang="zh-TW" dirty="0" err="1"/>
              <a:t>多元的課程讓學生適性學習</a:t>
            </a:r>
            <a:r>
              <a:rPr lang="zh-TW" altLang="en-US" dirty="0">
                <a:latin typeface="新細明體" pitchFamily="18" charset="-120"/>
              </a:rPr>
              <a:t>，</a:t>
            </a:r>
            <a:r>
              <a:rPr lang="en-US" altLang="zh-TW" dirty="0" err="1"/>
              <a:t>適性發展</a:t>
            </a:r>
            <a:r>
              <a:rPr lang="zh-TW" altLang="en-US" dirty="0">
                <a:latin typeface="新細明體" pitchFamily="18" charset="-120"/>
              </a:rPr>
              <a:t>，</a:t>
            </a:r>
            <a:r>
              <a:rPr lang="en-US" altLang="zh-TW" dirty="0" err="1"/>
              <a:t>終身保有不斷更新成長的動力</a:t>
            </a:r>
            <a:r>
              <a:rPr lang="zh-TW" altLang="en-US" dirty="0">
                <a:latin typeface="新細明體" pitchFamily="18" charset="-120"/>
              </a:rPr>
              <a:t>，</a:t>
            </a:r>
            <a:r>
              <a:rPr lang="en-US" altLang="zh-TW" dirty="0" err="1"/>
              <a:t>成為終身學習者</a:t>
            </a:r>
            <a:r>
              <a:rPr lang="en-US" altLang="zh-TW" dirty="0"/>
              <a:t>！</a:t>
            </a:r>
          </a:p>
        </p:txBody>
      </p:sp>
    </p:spTree>
    <p:extLst>
      <p:ext uri="{BB962C8B-B14F-4D97-AF65-F5344CB8AC3E}">
        <p14:creationId xmlns:p14="http://schemas.microsoft.com/office/powerpoint/2010/main" val="367379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影像版面配置區 1">
            <a:extLst>
              <a:ext uri="{FF2B5EF4-FFF2-40B4-BE49-F238E27FC236}">
                <a16:creationId xmlns:a16="http://schemas.microsoft.com/office/drawing/2014/main" id="{C6902F91-A9CD-4BAD-838C-6714FF4405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備忘稿版面配置區 2">
            <a:extLst>
              <a:ext uri="{FF2B5EF4-FFF2-40B4-BE49-F238E27FC236}">
                <a16:creationId xmlns:a16="http://schemas.microsoft.com/office/drawing/2014/main" id="{4D1A860F-CF33-4CB2-8B08-7447003C9E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38915" name="投影片編號版面配置區 3">
            <a:extLst>
              <a:ext uri="{FF2B5EF4-FFF2-40B4-BE49-F238E27FC236}">
                <a16:creationId xmlns:a16="http://schemas.microsoft.com/office/drawing/2014/main" id="{B2C8D00A-9F61-40E9-A64F-53ECF6ACBA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DC04AE-6B42-484B-AF47-3F80FF5C7740}"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220930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480"/>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buClr>
                <a:srgbClr val="000000"/>
              </a:buClr>
              <a:buSzPct val="25000"/>
            </a:pPr>
            <a:r>
              <a:rPr lang="zh-TW" altLang="en-US"/>
              <a:t>總綱的課程目標：啟發生命潛能、陶養生活知能、促進生涯發展、涵育公民責任</a:t>
            </a:r>
          </a:p>
        </p:txBody>
      </p:sp>
      <p:sp>
        <p:nvSpPr>
          <p:cNvPr id="51203" name="Shape 481"/>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8636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Shape 499"/>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13668" name="Shape 501"/>
          <p:cNvSpPr>
            <a:spLocks noGrp="1"/>
          </p:cNvSpPr>
          <p:nvPr>
            <p:ph type="sldNum" sz="quarter" idx="5"/>
          </p:nvPr>
        </p:nvSpPr>
        <p:spPr>
          <a:noFill/>
          <a:ln>
            <a:miter lim="800000"/>
            <a:headEnd/>
            <a:tailEnd/>
          </a:ln>
        </p:spPr>
        <p:txBody>
          <a:bodyPr lIns="91525" tIns="45750" rIns="91525" bIns="45750"/>
          <a:lstStyle/>
          <a:p>
            <a:pPr>
              <a:buSzPct val="25000"/>
            </a:pPr>
            <a:fld id="{78B4D954-DE6A-452E-817D-47CF400EE369}" type="slidenum">
              <a:rPr lang="en-US" altLang="zh-TW">
                <a:solidFill>
                  <a:srgbClr val="000000"/>
                </a:solidFill>
                <a:sym typeface="Calibri" pitchFamily="34" charset="0"/>
              </a:rPr>
              <a:pPr>
                <a:buSzPct val="25000"/>
              </a:pPr>
              <a:t>26</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260933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490"/>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14691"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dirty="0"/>
              <a:t>請注意動畫效果：</a:t>
            </a:r>
            <a:endParaRPr lang="en-US" altLang="zh-TW" b="1" i="1" dirty="0"/>
          </a:p>
          <a:p>
            <a:pPr eaLnBrk="1" hangingPunct="1">
              <a:spcBef>
                <a:spcPct val="0"/>
              </a:spcBef>
              <a:buSzPct val="25000"/>
            </a:pPr>
            <a:r>
              <a:rPr lang="zh-TW" altLang="en-US" dirty="0"/>
              <a:t>核心素養的三面九項：</a:t>
            </a:r>
            <a:endParaRPr lang="en-US" altLang="zh-TW" dirty="0"/>
          </a:p>
          <a:p>
            <a:pPr eaLnBrk="1" hangingPunct="1">
              <a:spcBef>
                <a:spcPct val="0"/>
              </a:spcBef>
              <a:buSzPct val="25000"/>
            </a:pPr>
            <a:r>
              <a:rPr lang="zh-TW" altLang="en-US" dirty="0"/>
              <a:t>自主行動、溝通互動、社會參與</a:t>
            </a:r>
            <a:endParaRPr lang="en-US" altLang="zh-TW" dirty="0"/>
          </a:p>
          <a:p>
            <a:pPr eaLnBrk="1" hangingPunct="1">
              <a:spcBef>
                <a:spcPct val="0"/>
              </a:spcBef>
              <a:buSzPct val="25000"/>
            </a:pPr>
            <a:r>
              <a:rPr lang="zh-TW" altLang="en-US" dirty="0"/>
              <a:t>重點在於生活情境的交互靈活應用。</a:t>
            </a:r>
            <a:endParaRPr lang="en-US" altLang="zh-TW" dirty="0"/>
          </a:p>
          <a:p>
            <a:pPr eaLnBrk="1" hangingPunct="1">
              <a:spcBef>
                <a:spcPct val="0"/>
              </a:spcBef>
              <a:buSzPct val="25000"/>
            </a:pPr>
            <a:endParaRPr lang="en-US" altLang="zh-TW" dirty="0"/>
          </a:p>
          <a:p>
            <a:pPr eaLnBrk="1" hangingPunct="1">
              <a:spcBef>
                <a:spcPct val="0"/>
              </a:spcBef>
              <a:buSzPct val="25000"/>
            </a:pPr>
            <a:endParaRPr lang="zh-TW" altLang="en-US" dirty="0"/>
          </a:p>
        </p:txBody>
      </p:sp>
      <p:sp>
        <p:nvSpPr>
          <p:cNvPr id="114692" name="Shape 492"/>
          <p:cNvSpPr>
            <a:spLocks noGrp="1"/>
          </p:cNvSpPr>
          <p:nvPr>
            <p:ph type="sldNum" sz="quarter" idx="5"/>
          </p:nvPr>
        </p:nvSpPr>
        <p:spPr>
          <a:noFill/>
          <a:ln>
            <a:miter lim="800000"/>
            <a:headEnd/>
            <a:tailEnd/>
          </a:ln>
        </p:spPr>
        <p:txBody>
          <a:bodyPr lIns="91525" tIns="45750" rIns="91525" bIns="45750"/>
          <a:lstStyle/>
          <a:p>
            <a:pPr>
              <a:buSzPct val="25000"/>
            </a:pPr>
            <a:fld id="{8536EA4E-26DE-4CE2-994A-A16A9EAA7758}" type="slidenum">
              <a:rPr lang="en-US" altLang="zh-TW">
                <a:solidFill>
                  <a:srgbClr val="000000"/>
                </a:solidFill>
                <a:sym typeface="Calibri" pitchFamily="34" charset="0"/>
              </a:rPr>
              <a:pPr>
                <a:buSzPct val="25000"/>
              </a:pPr>
              <a:t>27</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408036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521"/>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7347" name="Shape 5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r>
              <a:rPr lang="zh-TW" altLang="en-US" b="1" i="1" dirty="0" smtClean="0"/>
              <a:t>請</a:t>
            </a:r>
            <a:r>
              <a:rPr lang="zh-TW" altLang="en-US" b="1" i="1" dirty="0"/>
              <a:t>注意動畫效果：</a:t>
            </a:r>
            <a:endParaRPr lang="en-US" altLang="zh-TW" b="1" i="1" dirty="0"/>
          </a:p>
          <a:p>
            <a:pPr eaLnBrk="1" hangingPunct="1"/>
            <a:r>
              <a:rPr lang="en-US" altLang="zh-TW" dirty="0"/>
              <a:t>1.</a:t>
            </a:r>
            <a:r>
              <a:rPr lang="zh-TW" altLang="en-US" dirty="0"/>
              <a:t>核心素養的課程轉化，係由理念到實際、由抽象到具體、由共同到分殊，環環相扣，層層轉化。各領域</a:t>
            </a:r>
            <a:r>
              <a:rPr lang="en-US" altLang="zh-TW" dirty="0"/>
              <a:t>/</a:t>
            </a:r>
            <a:r>
              <a:rPr lang="zh-TW" altLang="en-US" dirty="0"/>
              <a:t>科目應考量本身的理念與目標，結合各教育階段核心素養，以發展及訂定「各領域</a:t>
            </a:r>
            <a:r>
              <a:rPr lang="en-US" altLang="zh-TW" dirty="0"/>
              <a:t>/</a:t>
            </a:r>
            <a:r>
              <a:rPr lang="zh-TW" altLang="en-US" dirty="0"/>
              <a:t>科目核心素養」及「各領域</a:t>
            </a:r>
            <a:r>
              <a:rPr lang="en-US" altLang="zh-TW" dirty="0"/>
              <a:t>/</a:t>
            </a:r>
            <a:r>
              <a:rPr lang="zh-TW" altLang="en-US" dirty="0"/>
              <a:t>科目學習重點」。「各領域</a:t>
            </a:r>
            <a:r>
              <a:rPr lang="en-US" altLang="zh-TW" dirty="0"/>
              <a:t>/</a:t>
            </a:r>
            <a:r>
              <a:rPr lang="zh-TW" altLang="en-US" dirty="0"/>
              <a:t>科目核心素養」與「各領域</a:t>
            </a:r>
            <a:r>
              <a:rPr lang="en-US" altLang="zh-TW" dirty="0"/>
              <a:t>/</a:t>
            </a:r>
            <a:r>
              <a:rPr lang="zh-TW" altLang="en-US" dirty="0"/>
              <a:t>科目學習重點」之間，需彼此呼應，雙向互動。</a:t>
            </a:r>
            <a:endParaRPr lang="en-US" altLang="zh-TW" dirty="0"/>
          </a:p>
          <a:p>
            <a:pPr eaLnBrk="1" hangingPunct="1">
              <a:spcBef>
                <a:spcPct val="0"/>
              </a:spcBef>
              <a:buSzPct val="25000"/>
            </a:pPr>
            <a:r>
              <a:rPr lang="en-US" altLang="zh-TW" dirty="0"/>
              <a:t>2.</a:t>
            </a:r>
            <a:r>
              <a:rPr lang="zh-TW" altLang="en-US" dirty="0"/>
              <a:t>在未來課程綱要中，可透過總綱的「核心素養」、「各教育階段核心素養」，及各領域</a:t>
            </a:r>
            <a:r>
              <a:rPr lang="en-US" altLang="zh-TW" dirty="0"/>
              <a:t>/</a:t>
            </a:r>
            <a:r>
              <a:rPr lang="zh-TW" altLang="en-US" dirty="0"/>
              <a:t>科目綱要的「各領域</a:t>
            </a:r>
            <a:r>
              <a:rPr lang="en-US" altLang="zh-TW" dirty="0"/>
              <a:t>/</a:t>
            </a:r>
            <a:r>
              <a:rPr lang="zh-TW" altLang="en-US" dirty="0"/>
              <a:t>科目核心素養」、「各領域</a:t>
            </a:r>
            <a:r>
              <a:rPr lang="en-US" altLang="zh-TW" dirty="0"/>
              <a:t>/</a:t>
            </a:r>
            <a:r>
              <a:rPr lang="zh-TW" altLang="en-US" dirty="0"/>
              <a:t>科目學習重點」來進行轉化與表述。</a:t>
            </a:r>
            <a:endParaRPr lang="en-US" altLang="zh-TW" dirty="0"/>
          </a:p>
          <a:p>
            <a:pPr eaLnBrk="1" hangingPunct="1"/>
            <a:r>
              <a:rPr lang="en-US" altLang="zh-TW" dirty="0"/>
              <a:t>3.</a:t>
            </a:r>
            <a:r>
              <a:rPr lang="zh-TW" altLang="en-US" dirty="0"/>
              <a:t>各領域</a:t>
            </a:r>
            <a:r>
              <a:rPr lang="en-US" altLang="zh-TW" dirty="0"/>
              <a:t>/</a:t>
            </a:r>
            <a:r>
              <a:rPr lang="zh-TW" altLang="en-US" dirty="0"/>
              <a:t>科目學習重點由「學習表現」與「學習內容」兩個向度所組成</a:t>
            </a:r>
            <a:r>
              <a:rPr lang="zh-TW" altLang="en-US" dirty="0">
                <a:latin typeface="新細明體" pitchFamily="18" charset="-120"/>
              </a:rPr>
              <a:t>。</a:t>
            </a:r>
            <a:endParaRPr lang="en-US" altLang="zh-TW" dirty="0">
              <a:latin typeface="新細明體" pitchFamily="18" charset="-120"/>
            </a:endParaRPr>
          </a:p>
          <a:p>
            <a:pPr eaLnBrk="1" hangingPunct="1"/>
            <a:endParaRPr lang="en-US" altLang="zh-TW" b="1" i="1" u="sng" dirty="0"/>
          </a:p>
        </p:txBody>
      </p:sp>
      <p:sp>
        <p:nvSpPr>
          <p:cNvPr id="57348" name="Shape 52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FCFE7C48-092A-41D1-9C85-370E6E3D7476}" type="slidenum">
              <a:rPr kumimoji="0" lang="en-US" altLang="zh-TW">
                <a:solidFill>
                  <a:srgbClr val="000000"/>
                </a:solidFill>
                <a:sym typeface="Calibri" pitchFamily="34" charset="0"/>
              </a:rPr>
              <a:pPr>
                <a:spcBef>
                  <a:spcPct val="0"/>
                </a:spcBef>
                <a:buSzPct val="25000"/>
              </a:pPr>
              <a:t>28</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2111580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555"/>
          <p:cNvSpPr>
            <a:spLocks noGrp="1" noRot="1" noChangeAspect="1" noTextEdit="1"/>
          </p:cNvSpPr>
          <p:nvPr>
            <p:ph type="sldImg" idx="2"/>
          </p:nvPr>
        </p:nvSpPr>
        <p:spPr bwMode="auto">
          <a:xfrm>
            <a:off x="90488" y="746125"/>
            <a:ext cx="6626225" cy="3727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3491" name="Shape 556"/>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91525" rIns="91525" bIns="91525"/>
          <a:lstStyle/>
          <a:p>
            <a:pPr eaLnBrk="1" hangingPunct="1">
              <a:spcBef>
                <a:spcPct val="0"/>
              </a:spcBef>
              <a:buSzPct val="25000"/>
            </a:pPr>
            <a:r>
              <a:rPr lang="en-US" altLang="zh-TW" u="none" dirty="0" smtClean="0">
                <a:solidFill>
                  <a:srgbClr val="000000"/>
                </a:solidFill>
                <a:sym typeface="Calibri" pitchFamily="34" charset="0"/>
              </a:rPr>
              <a:t>12</a:t>
            </a:r>
            <a:r>
              <a:rPr lang="zh-TW" altLang="en-US" u="none" dirty="0">
                <a:solidFill>
                  <a:srgbClr val="000000"/>
                </a:solidFill>
                <a:sym typeface="Calibri" pitchFamily="34" charset="0"/>
              </a:rPr>
              <a:t>年國教課</a:t>
            </a:r>
            <a:r>
              <a:rPr lang="zh-TW" altLang="en-US" dirty="0">
                <a:solidFill>
                  <a:srgbClr val="000000"/>
                </a:solidFill>
                <a:sym typeface="Calibri" pitchFamily="34" charset="0"/>
              </a:rPr>
              <a:t>綱的課程架構</a:t>
            </a:r>
          </a:p>
        </p:txBody>
      </p:sp>
    </p:spTree>
    <p:extLst>
      <p:ext uri="{BB962C8B-B14F-4D97-AF65-F5344CB8AC3E}">
        <p14:creationId xmlns:p14="http://schemas.microsoft.com/office/powerpoint/2010/main" val="374676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做一件事，了解</a:t>
            </a:r>
            <a:r>
              <a:rPr lang="zh-TW" altLang="en-US" u="sng" dirty="0">
                <a:latin typeface="新細明體" panose="02020500000000000000" pitchFamily="18" charset="-120"/>
                <a:ea typeface="新細明體" panose="02020500000000000000" pitchFamily="18" charset="-120"/>
              </a:rPr>
              <a:t>「</a:t>
            </a:r>
            <a:r>
              <a:rPr lang="zh-TW" altLang="en-US" dirty="0"/>
              <a:t>為什麼</a:t>
            </a:r>
            <a:r>
              <a:rPr lang="zh-TW" altLang="en-US" u="sng" dirty="0">
                <a:latin typeface="新細明體" panose="02020500000000000000" pitchFamily="18" charset="-120"/>
                <a:ea typeface="+mn-ea"/>
              </a:rPr>
              <a:t>」</a:t>
            </a:r>
            <a:r>
              <a:rPr lang="zh-TW" altLang="en-US" dirty="0"/>
              <a:t>是重要的。如果不知道為何而做，就無法掌握我們該做什麼。</a:t>
            </a:r>
            <a:r>
              <a:rPr lang="zh-TW" altLang="en-US" dirty="0">
                <a:latin typeface="新細明體" pitchFamily="18" charset="-120"/>
              </a:rPr>
              <a:t>（</a:t>
            </a:r>
            <a:r>
              <a:rPr lang="en-US" altLang="zh-TW" dirty="0">
                <a:latin typeface="新細明體" pitchFamily="18" charset="-120"/>
              </a:rPr>
              <a:t>From</a:t>
            </a:r>
            <a:r>
              <a:rPr lang="zh-TW" altLang="en-US" b="1" i="1" u="sng" dirty="0">
                <a:solidFill>
                  <a:srgbClr val="920000"/>
                </a:solidFill>
              </a:rPr>
              <a:t>基隆市武崙國小彭麗琦校長</a:t>
            </a:r>
            <a:r>
              <a:rPr lang="zh-TW" altLang="en-US" b="1" i="1" u="sng" dirty="0">
                <a:solidFill>
                  <a:srgbClr val="920000"/>
                </a:solidFill>
                <a:latin typeface="新細明體" pitchFamily="18" charset="-120"/>
              </a:rPr>
              <a:t>）</a:t>
            </a:r>
            <a:endParaRPr lang="zh-TW" altLang="en-US" b="1" i="1" u="sng" dirty="0">
              <a:solidFill>
                <a:srgbClr val="920000"/>
              </a:solidFill>
            </a:endParaRPr>
          </a:p>
          <a:p>
            <a:pPr eaLnBrk="1" hangingPunct="1"/>
            <a:endParaRPr lang="zh-TW" altLang="en-US" dirty="0"/>
          </a:p>
        </p:txBody>
      </p:sp>
      <p:sp>
        <p:nvSpPr>
          <p:cNvPr id="1434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29D3DA6E-6E03-48F7-B74E-1BEF7CAAD06E}" type="slidenum">
              <a:rPr kumimoji="0" lang="zh-TW" altLang="en-US">
                <a:solidFill>
                  <a:srgbClr val="000000"/>
                </a:solidFill>
              </a:rPr>
              <a:pPr>
                <a:spcBef>
                  <a:spcPct val="0"/>
                </a:spcBef>
              </a:pPr>
              <a:t>3</a:t>
            </a:fld>
            <a:endParaRPr kumimoji="0" lang="en-US" altLang="zh-TW">
              <a:solidFill>
                <a:srgbClr val="000000"/>
              </a:solidFill>
            </a:endParaRPr>
          </a:p>
        </p:txBody>
      </p:sp>
    </p:spTree>
    <p:extLst>
      <p:ext uri="{BB962C8B-B14F-4D97-AF65-F5344CB8AC3E}">
        <p14:creationId xmlns:p14="http://schemas.microsoft.com/office/powerpoint/2010/main" val="1363187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562"/>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5539" name="Shape 56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spcBef>
                <a:spcPct val="0"/>
              </a:spcBef>
              <a:buSzPct val="25000"/>
            </a:pPr>
            <a:r>
              <a:rPr lang="zh-TW" altLang="en-US" b="0" i="0" u="none"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b="0" i="0" u="none" dirty="0">
              <a:solidFill>
                <a:srgbClr val="000000"/>
              </a:solidFill>
              <a:sym typeface="Calibri" pitchFamily="34" charset="0"/>
            </a:endParaRPr>
          </a:p>
        </p:txBody>
      </p:sp>
      <p:sp>
        <p:nvSpPr>
          <p:cNvPr id="65540" name="Shape 56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45A5B5A9-C63E-45B4-B1E7-07200C67A3F3}" type="slidenum">
              <a:rPr kumimoji="0" lang="en-US" altLang="zh-TW">
                <a:solidFill>
                  <a:srgbClr val="000000"/>
                </a:solidFill>
                <a:sym typeface="Calibri" pitchFamily="34" charset="0"/>
              </a:rPr>
              <a:pPr>
                <a:spcBef>
                  <a:spcPct val="0"/>
                </a:spcBef>
                <a:buSzPct val="25000"/>
              </a:pPr>
              <a:t>30</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2725368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569"/>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r>
              <a:rPr lang="zh-TW" altLang="en-US" b="1" i="1" dirty="0"/>
              <a:t>請注意動畫效果：</a:t>
            </a:r>
            <a:endParaRPr lang="en-US" altLang="zh-TW" b="1" i="1" dirty="0"/>
          </a:p>
          <a:p>
            <a:pPr eaLnBrk="1" hangingPunct="1"/>
            <a:r>
              <a:rPr lang="zh-TW" altLang="en-US" dirty="0"/>
              <a:t>新課綱</a:t>
            </a:r>
            <a:r>
              <a:rPr lang="zh-TW" altLang="zh-TW" dirty="0"/>
              <a:t>將學習範疇劃分為八大領域，</a:t>
            </a:r>
            <a:r>
              <a:rPr lang="zh-TW" altLang="en-US" dirty="0"/>
              <a:t>但</a:t>
            </a:r>
            <a:r>
              <a:rPr lang="zh-TW" altLang="zh-TW" dirty="0"/>
              <a:t>國小</a:t>
            </a:r>
            <a:r>
              <a:rPr lang="zh-TW" altLang="en-US" dirty="0"/>
              <a:t>階段</a:t>
            </a:r>
            <a:r>
              <a:rPr lang="zh-TW" altLang="zh-TW" dirty="0"/>
              <a:t>科技領域</a:t>
            </a:r>
            <a:r>
              <a:rPr lang="zh-TW" altLang="en-US" dirty="0"/>
              <a:t>不排課，科技融入各領域教學</a:t>
            </a:r>
            <a:r>
              <a:rPr lang="zh-TW" altLang="zh-TW" dirty="0"/>
              <a:t>。</a:t>
            </a:r>
          </a:p>
          <a:p>
            <a:pPr eaLnBrk="1" hangingPunct="1">
              <a:spcBef>
                <a:spcPct val="0"/>
              </a:spcBef>
            </a:pPr>
            <a:r>
              <a:rPr lang="zh-TW" altLang="en-US" dirty="0">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dirty="0">
              <a:latin typeface="標楷體" pitchFamily="65" charset="-120"/>
              <a:ea typeface="標楷體" pitchFamily="65" charset="-120"/>
            </a:endParaRPr>
          </a:p>
          <a:p>
            <a:pPr eaLnBrk="1" hangingPunct="1">
              <a:spcBef>
                <a:spcPct val="0"/>
              </a:spcBef>
            </a:pPr>
            <a:r>
              <a:rPr lang="zh-TW" altLang="en-US" dirty="0">
                <a:latin typeface="標楷體" pitchFamily="65" charset="-120"/>
                <a:ea typeface="標楷體" pitchFamily="65" charset="-120"/>
              </a:rPr>
              <a:t>本土語文部份國小階段新增新住民</a:t>
            </a:r>
            <a:r>
              <a:rPr lang="zh-TW" altLang="en-US" dirty="0" smtClean="0">
                <a:latin typeface="標楷體" pitchFamily="65" charset="-120"/>
                <a:ea typeface="標楷體" pitchFamily="65" charset="-120"/>
              </a:rPr>
              <a:t>語文選項。</a:t>
            </a:r>
            <a:endParaRPr lang="en-US" altLang="zh-TW" dirty="0">
              <a:latin typeface="標楷體" pitchFamily="65" charset="-120"/>
              <a:ea typeface="標楷體" pitchFamily="65" charset="-120"/>
            </a:endParaRPr>
          </a:p>
        </p:txBody>
      </p:sp>
      <p:sp>
        <p:nvSpPr>
          <p:cNvPr id="67587" name="Shape 570"/>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012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576"/>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9635" name="Shape 577"/>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spcBef>
                <a:spcPct val="0"/>
              </a:spcBef>
              <a:buSzPct val="25000"/>
            </a:pPr>
            <a:endParaRPr lang="en-US" altLang="zh-TW" b="1" i="1" u="sng" dirty="0"/>
          </a:p>
        </p:txBody>
      </p:sp>
      <p:sp>
        <p:nvSpPr>
          <p:cNvPr id="69636" name="Shape 578"/>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3C050AA4-CE3E-4981-B7A2-6C2FBE14A36A}" type="slidenum">
              <a:rPr kumimoji="0" lang="en-US" altLang="zh-TW">
                <a:solidFill>
                  <a:srgbClr val="000000"/>
                </a:solidFill>
                <a:sym typeface="Calibri" pitchFamily="34" charset="0"/>
              </a:rPr>
              <a:pPr>
                <a:spcBef>
                  <a:spcPct val="0"/>
                </a:spcBef>
                <a:buSzPct val="25000"/>
              </a:pPr>
              <a:t>32</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3907513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影像版面配置區 1">
            <a:extLst>
              <a:ext uri="{FF2B5EF4-FFF2-40B4-BE49-F238E27FC236}">
                <a16:creationId xmlns:a16="http://schemas.microsoft.com/office/drawing/2014/main" id="{5159E818-6F07-4B17-B8AE-9D440DC29F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備忘稿版面配置區 2">
            <a:extLst>
              <a:ext uri="{FF2B5EF4-FFF2-40B4-BE49-F238E27FC236}">
                <a16:creationId xmlns:a16="http://schemas.microsoft.com/office/drawing/2014/main" id="{13B25D04-5A92-472D-8795-F3DD57B8A8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26627" name="投影片編號版面配置區 3">
            <a:extLst>
              <a:ext uri="{FF2B5EF4-FFF2-40B4-BE49-F238E27FC236}">
                <a16:creationId xmlns:a16="http://schemas.microsoft.com/office/drawing/2014/main" id="{8919B990-2FB1-4E1B-A926-170DD809E6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23FF4D-C61F-4614-A447-86D86154FA9A}"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537019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影像版面配置區 1">
            <a:extLst>
              <a:ext uri="{FF2B5EF4-FFF2-40B4-BE49-F238E27FC236}">
                <a16:creationId xmlns:a16="http://schemas.microsoft.com/office/drawing/2014/main" id="{C044BD78-FC1F-4608-9F7B-358B7FE904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備忘稿版面配置區 2">
            <a:extLst>
              <a:ext uri="{FF2B5EF4-FFF2-40B4-BE49-F238E27FC236}">
                <a16:creationId xmlns:a16="http://schemas.microsoft.com/office/drawing/2014/main" id="{D29584E7-E92E-4F38-8A1B-0039825D6C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28675" name="投影片編號版面配置區 3">
            <a:extLst>
              <a:ext uri="{FF2B5EF4-FFF2-40B4-BE49-F238E27FC236}">
                <a16:creationId xmlns:a16="http://schemas.microsoft.com/office/drawing/2014/main" id="{DE9787E0-66C5-43A5-A62A-F81D843EA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BFEF6B-E1D3-422A-888A-CB8D4BDD811A}"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125809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影像版面配置區 1">
            <a:extLst>
              <a:ext uri="{FF2B5EF4-FFF2-40B4-BE49-F238E27FC236}">
                <a16:creationId xmlns:a16="http://schemas.microsoft.com/office/drawing/2014/main" id="{28C2FD29-9454-4502-BD77-7319CED1CE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備忘稿版面配置區 2">
            <a:extLst>
              <a:ext uri="{FF2B5EF4-FFF2-40B4-BE49-F238E27FC236}">
                <a16:creationId xmlns:a16="http://schemas.microsoft.com/office/drawing/2014/main" id="{755602A6-8112-491B-8C30-F24B651F4C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30723" name="投影片編號版面配置區 3">
            <a:extLst>
              <a:ext uri="{FF2B5EF4-FFF2-40B4-BE49-F238E27FC236}">
                <a16:creationId xmlns:a16="http://schemas.microsoft.com/office/drawing/2014/main" id="{FC362FDA-7B4D-44B5-8B04-A69D35AC1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428B58-899E-45C7-91B8-31DF6C56787C}"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394785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影像版面配置區 1">
            <a:extLst>
              <a:ext uri="{FF2B5EF4-FFF2-40B4-BE49-F238E27FC236}">
                <a16:creationId xmlns:a16="http://schemas.microsoft.com/office/drawing/2014/main" id="{70EAB979-C96C-4F39-8692-723E7BC945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備忘稿版面配置區 2">
            <a:extLst>
              <a:ext uri="{FF2B5EF4-FFF2-40B4-BE49-F238E27FC236}">
                <a16:creationId xmlns:a16="http://schemas.microsoft.com/office/drawing/2014/main" id="{9C90AD32-1A09-4A0F-B226-AD9D9341B5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32771" name="投影片編號版面配置區 3">
            <a:extLst>
              <a:ext uri="{FF2B5EF4-FFF2-40B4-BE49-F238E27FC236}">
                <a16:creationId xmlns:a16="http://schemas.microsoft.com/office/drawing/2014/main" id="{B9BF8CBB-D5A7-4D2A-854E-D5EBE384C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63A42B-9AA4-41BB-AE56-22E29BFFE249}"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1795798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影像版面配置區 1">
            <a:extLst>
              <a:ext uri="{FF2B5EF4-FFF2-40B4-BE49-F238E27FC236}">
                <a16:creationId xmlns:a16="http://schemas.microsoft.com/office/drawing/2014/main" id="{4ACD7CF7-E34F-4793-B88C-643AC4D9BD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備忘稿版面配置區 2">
            <a:extLst>
              <a:ext uri="{FF2B5EF4-FFF2-40B4-BE49-F238E27FC236}">
                <a16:creationId xmlns:a16="http://schemas.microsoft.com/office/drawing/2014/main" id="{B1272179-0FFF-47AB-93F4-3BD554863A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34819" name="投影片編號版面配置區 3">
            <a:extLst>
              <a:ext uri="{FF2B5EF4-FFF2-40B4-BE49-F238E27FC236}">
                <a16:creationId xmlns:a16="http://schemas.microsoft.com/office/drawing/2014/main" id="{33AAE809-12E0-441C-B1FC-EFE7C59DE2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6274B0-23AB-4298-B59B-340FE50323D6}"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3999378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影像版面配置區 1">
            <a:extLst>
              <a:ext uri="{FF2B5EF4-FFF2-40B4-BE49-F238E27FC236}">
                <a16:creationId xmlns:a16="http://schemas.microsoft.com/office/drawing/2014/main" id="{897E1FFC-8FE6-4342-AF87-7A4FAC881C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備忘稿版面配置區 2">
            <a:extLst>
              <a:ext uri="{FF2B5EF4-FFF2-40B4-BE49-F238E27FC236}">
                <a16:creationId xmlns:a16="http://schemas.microsoft.com/office/drawing/2014/main" id="{5E462A84-9A28-4149-A131-B58FA6911D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36867" name="投影片編號版面配置區 3">
            <a:extLst>
              <a:ext uri="{FF2B5EF4-FFF2-40B4-BE49-F238E27FC236}">
                <a16:creationId xmlns:a16="http://schemas.microsoft.com/office/drawing/2014/main" id="{2DF1817B-D043-414C-A7A4-D706A2AE80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810A0-A5DA-4DB5-BF00-5793225BD7CF}"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1398071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影像版面配置區 1">
            <a:extLst>
              <a:ext uri="{FF2B5EF4-FFF2-40B4-BE49-F238E27FC236}">
                <a16:creationId xmlns:a16="http://schemas.microsoft.com/office/drawing/2014/main" id="{43E97355-A465-49E1-83A2-F57662684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備忘稿版面配置區 2">
            <a:extLst>
              <a:ext uri="{FF2B5EF4-FFF2-40B4-BE49-F238E27FC236}">
                <a16:creationId xmlns:a16="http://schemas.microsoft.com/office/drawing/2014/main" id="{CF414D85-89C0-4510-A4A3-8B825B0BE3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40963" name="投影片編號版面配置區 3">
            <a:extLst>
              <a:ext uri="{FF2B5EF4-FFF2-40B4-BE49-F238E27FC236}">
                <a16:creationId xmlns:a16="http://schemas.microsoft.com/office/drawing/2014/main" id="{20A3C67F-54FD-41B3-B427-89AD8E038E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E7C2E7-BFA3-4097-B2D4-478C8E3AFC66}"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387622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r>
              <a:rPr lang="zh-TW" altLang="en-US" b="1" i="1" dirty="0"/>
              <a:t>請注意動畫效果</a:t>
            </a:r>
            <a:r>
              <a:rPr lang="zh-TW" altLang="en-US" dirty="0"/>
              <a:t>，分別說明：</a:t>
            </a:r>
            <a:endParaRPr lang="en-US" altLang="zh-TW" dirty="0"/>
          </a:p>
          <a:p>
            <a:r>
              <a:rPr lang="zh-TW" altLang="en-US" dirty="0"/>
              <a:t>一、教育改革是從有到更好，奠基於九年一貫課程的基礎上，一棒接手一棒，並非全然推翻。</a:t>
            </a:r>
            <a:endParaRPr lang="en-US" altLang="zh-TW" dirty="0"/>
          </a:p>
          <a:p>
            <a:r>
              <a:rPr lang="zh-TW" altLang="en-US" dirty="0"/>
              <a:t>二、內的部份，可說明現場的教育變革：翻轉教室、學習共同體、分組合作學習、學思達、夢的</a:t>
            </a:r>
            <a:r>
              <a:rPr lang="en-US" altLang="zh-TW" dirty="0"/>
              <a:t>n</a:t>
            </a:r>
            <a:r>
              <a:rPr lang="zh-TW" altLang="en-US" dirty="0"/>
              <a:t>次方等等，現場正在創造改變，課綱更要提供支持。</a:t>
            </a:r>
            <a:r>
              <a:rPr lang="en-US" altLang="zh-TW" dirty="0"/>
              <a:t/>
            </a:r>
            <a:br>
              <a:rPr lang="en-US" altLang="zh-TW" dirty="0"/>
            </a:br>
            <a:r>
              <a:rPr lang="zh-TW" altLang="en-US" dirty="0"/>
              <a:t>三、外的部份，則可說明時代的變化必定要讓課程改革與時俱進。</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4</a:t>
            </a:fld>
            <a:endParaRPr lang="en-US" altLang="zh-TW"/>
          </a:p>
        </p:txBody>
      </p:sp>
    </p:spTree>
    <p:extLst>
      <p:ext uri="{BB962C8B-B14F-4D97-AF65-F5344CB8AC3E}">
        <p14:creationId xmlns:p14="http://schemas.microsoft.com/office/powerpoint/2010/main" val="564187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Shape 58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hape 58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zh-TW" altLang="en-US"/>
          </a:p>
        </p:txBody>
      </p:sp>
      <p:sp>
        <p:nvSpPr>
          <p:cNvPr id="71684" name="Shape 58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Clr>
                <a:srgbClr val="000000"/>
              </a:buClr>
              <a:buSzPct val="25000"/>
            </a:pPr>
            <a:fld id="{381C6BBE-DC83-44A0-A074-DACF981EA1F2}" type="slidenum">
              <a:rPr kumimoji="0" lang="en-US" altLang="zh-TW"/>
              <a:pPr>
                <a:spcBef>
                  <a:spcPct val="0"/>
                </a:spcBef>
                <a:buClr>
                  <a:srgbClr val="000000"/>
                </a:buClr>
                <a:buSzPct val="25000"/>
              </a:pPr>
              <a:t>40</a:t>
            </a:fld>
            <a:endParaRPr kumimoji="0" lang="en-US" altLang="zh-TW"/>
          </a:p>
        </p:txBody>
      </p:sp>
    </p:spTree>
    <p:extLst>
      <p:ext uri="{BB962C8B-B14F-4D97-AF65-F5344CB8AC3E}">
        <p14:creationId xmlns:p14="http://schemas.microsoft.com/office/powerpoint/2010/main" val="2304405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58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Shape 585"/>
          <p:cNvSpPr>
            <a:spLocks noGrp="1"/>
          </p:cNvSpPr>
          <p:nvPr>
            <p:ph type="body" idx="1"/>
          </p:nvPr>
        </p:nvSpPr>
        <p:spPr/>
        <p:txBody>
          <a:bodyPr lIns="91425" tIns="91425" rIns="91425" bIns="91425"/>
          <a:lstStyle/>
          <a:p>
            <a:pPr eaLnBrk="1" hangingPunct="1">
              <a:spcBef>
                <a:spcPct val="0"/>
              </a:spcBef>
              <a:defRPr/>
            </a:pPr>
            <a:r>
              <a:rPr lang="zh-TW" altLang="en-US" b="1" i="1" dirty="0"/>
              <a:t>請注意動畫效果：</a:t>
            </a:r>
            <a:endParaRPr lang="en-US" altLang="zh-TW" b="1" i="1" dirty="0"/>
          </a:p>
          <a:p>
            <a:pPr eaLnBrk="1" hangingPunct="1">
              <a:spcBef>
                <a:spcPct val="0"/>
              </a:spcBef>
              <a:defRPr/>
            </a:pPr>
            <a:r>
              <a:rPr lang="zh-TW" altLang="en-US" dirty="0"/>
              <a:t>以週為單位，例如每週一節地理，也可隔週上兩節地理。</a:t>
            </a:r>
            <a:endParaRPr lang="en-US" altLang="zh-TW" dirty="0"/>
          </a:p>
          <a:p>
            <a:pPr eaLnBrk="1" hangingPunct="1">
              <a:spcBef>
                <a:spcPct val="0"/>
              </a:spcBef>
              <a:defRPr/>
            </a:pPr>
            <a:r>
              <a:rPr lang="zh-TW" altLang="en-US" dirty="0"/>
              <a:t>以學期為單位，可上學期排兩節社會（地理），下學期就不排地理，另排社會（歷史公民）</a:t>
            </a:r>
            <a:endParaRPr lang="en-US" altLang="zh-TW" dirty="0"/>
          </a:p>
          <a:p>
            <a:pPr eaLnBrk="1" hangingPunct="1">
              <a:spcBef>
                <a:spcPct val="0"/>
              </a:spcBef>
              <a:defRPr/>
            </a:pPr>
            <a:r>
              <a:rPr lang="zh-TW" altLang="en-US" dirty="0"/>
              <a:t>第四階段領域內跨科的部份，係屬於含數個科目的領域，例如藝術領域，表演藝術＋視覺藝術合科</a:t>
            </a:r>
            <a:r>
              <a:rPr lang="en-US" altLang="zh-TW" dirty="0"/>
              <a:t>2</a:t>
            </a:r>
            <a:r>
              <a:rPr lang="zh-TW" altLang="en-US" dirty="0"/>
              <a:t>節，音樂藝術</a:t>
            </a:r>
            <a:r>
              <a:rPr lang="en-US" altLang="zh-TW" dirty="0"/>
              <a:t>1</a:t>
            </a:r>
            <a:r>
              <a:rPr lang="zh-TW" altLang="en-US" dirty="0"/>
              <a:t>節，也可以七年級視覺</a:t>
            </a:r>
            <a:r>
              <a:rPr lang="en-US" altLang="zh-TW" dirty="0"/>
              <a:t>2</a:t>
            </a:r>
            <a:r>
              <a:rPr lang="zh-TW" altLang="en-US" dirty="0"/>
              <a:t>節，表藝</a:t>
            </a:r>
            <a:r>
              <a:rPr lang="en-US" altLang="zh-TW" dirty="0"/>
              <a:t>1</a:t>
            </a:r>
            <a:r>
              <a:rPr lang="zh-TW" altLang="en-US" dirty="0"/>
              <a:t>節，八年級時音樂兩節，表藝一節。</a:t>
            </a:r>
            <a:endParaRPr lang="en-US" altLang="zh-TW" dirty="0"/>
          </a:p>
          <a:p>
            <a:pPr eaLnBrk="1" hangingPunct="1">
              <a:spcBef>
                <a:spcPct val="0"/>
              </a:spcBef>
              <a:defRPr/>
            </a:pPr>
            <a:r>
              <a:rPr lang="zh-TW" altLang="en-US" dirty="0"/>
              <a:t>跨領域統整，只要統整節數不超過總節數的</a:t>
            </a:r>
            <a:r>
              <a:rPr lang="en-US" altLang="zh-TW" dirty="0"/>
              <a:t>1/5</a:t>
            </a:r>
            <a:r>
              <a:rPr lang="zh-TW" altLang="en-US" dirty="0"/>
              <a:t>，例如自然</a:t>
            </a:r>
            <a:r>
              <a:rPr lang="en-US" altLang="zh-TW" dirty="0"/>
              <a:t>3</a:t>
            </a:r>
            <a:r>
              <a:rPr lang="zh-TW" altLang="en-US" dirty="0"/>
              <a:t>節＋藝術</a:t>
            </a:r>
            <a:r>
              <a:rPr lang="en-US" altLang="zh-TW" dirty="0"/>
              <a:t>3</a:t>
            </a:r>
            <a:r>
              <a:rPr lang="zh-TW" altLang="en-US" dirty="0"/>
              <a:t>節，可彈性組合</a:t>
            </a:r>
            <a:r>
              <a:rPr kumimoji="0" lang="zh-TW" altLang="en-US" dirty="0">
                <a:effectLst>
                  <a:outerShdw blurRad="38100" dist="38100" dir="2700000" algn="tl">
                    <a:srgbClr val="000000">
                      <a:alpha val="43137"/>
                    </a:srgbClr>
                  </a:outerShdw>
                </a:effectLst>
                <a:sym typeface="Arial Black" pitchFamily="34" charset="0"/>
              </a:rPr>
              <a:t>表演藝術、</a:t>
            </a:r>
            <a:r>
              <a:rPr kumimoji="0" lang="en-US" altLang="zh-TW" dirty="0" err="1">
                <a:effectLst>
                  <a:outerShdw blurRad="38100" dist="38100" dir="2700000" algn="tl">
                    <a:srgbClr val="000000">
                      <a:alpha val="43137"/>
                    </a:srgbClr>
                  </a:outerShdw>
                </a:effectLst>
                <a:sym typeface="Arial Black" pitchFamily="34" charset="0"/>
              </a:rPr>
              <a:t>音樂各一節</a:t>
            </a:r>
            <a:r>
              <a:rPr kumimoji="0" lang="zh-TW" altLang="en-US" dirty="0">
                <a:effectLst>
                  <a:outerShdw blurRad="38100" dist="38100" dir="2700000" algn="tl">
                    <a:srgbClr val="000000">
                      <a:alpha val="43137"/>
                    </a:srgbClr>
                  </a:outerShdw>
                </a:effectLst>
                <a:sym typeface="Arial Black" pitchFamily="34" charset="0"/>
              </a:rPr>
              <a:t>，</a:t>
            </a:r>
            <a:r>
              <a:rPr kumimoji="0" lang="en-US" altLang="zh-TW" dirty="0" err="1">
                <a:effectLst>
                  <a:outerShdw blurRad="38100" dist="38100" dir="2700000" algn="tl">
                    <a:srgbClr val="000000">
                      <a:alpha val="43137"/>
                    </a:srgbClr>
                  </a:outerShdw>
                </a:effectLst>
                <a:sym typeface="Arial Black" pitchFamily="34" charset="0"/>
              </a:rPr>
              <a:t>自然兩節</a:t>
            </a:r>
            <a:r>
              <a:rPr kumimoji="0" lang="zh-TW" altLang="en-US" dirty="0">
                <a:effectLst>
                  <a:outerShdw blurRad="38100" dist="38100" dir="2700000" algn="tl">
                    <a:srgbClr val="000000">
                      <a:alpha val="43137"/>
                    </a:srgbClr>
                  </a:outerShdw>
                </a:effectLst>
                <a:sym typeface="Arial Black" pitchFamily="34" charset="0"/>
              </a:rPr>
              <a:t>，</a:t>
            </a:r>
            <a:r>
              <a:rPr kumimoji="0" lang="en-US" altLang="zh-TW" dirty="0" err="1">
                <a:effectLst>
                  <a:outerShdw blurRad="38100" dist="38100" dir="2700000" algn="tl">
                    <a:srgbClr val="000000">
                      <a:alpha val="43137"/>
                    </a:srgbClr>
                  </a:outerShdw>
                </a:effectLst>
                <a:sym typeface="Arial Black" pitchFamily="34" charset="0"/>
              </a:rPr>
              <a:t>科學之美（跨科統整自然科學與美術</a:t>
            </a:r>
            <a:r>
              <a:rPr kumimoji="0" lang="en-US" altLang="zh-TW" dirty="0">
                <a:effectLst>
                  <a:outerShdw blurRad="38100" dist="38100" dir="2700000" algn="tl">
                    <a:srgbClr val="000000">
                      <a:alpha val="43137"/>
                    </a:srgbClr>
                  </a:outerShdw>
                </a:effectLst>
                <a:sym typeface="Arial Black" pitchFamily="34" charset="0"/>
              </a:rPr>
              <a:t>）</a:t>
            </a:r>
            <a:r>
              <a:rPr kumimoji="0" lang="zh-TW" altLang="en-US" dirty="0">
                <a:effectLst>
                  <a:outerShdw blurRad="38100" dist="38100" dir="2700000" algn="tl">
                    <a:srgbClr val="000000">
                      <a:alpha val="43137"/>
                    </a:srgbClr>
                  </a:outerShdw>
                </a:effectLst>
                <a:sym typeface="Arial Black" pitchFamily="34" charset="0"/>
              </a:rPr>
              <a:t>二</a:t>
            </a:r>
            <a:r>
              <a:rPr kumimoji="0" lang="en-US" altLang="zh-TW" dirty="0">
                <a:effectLst>
                  <a:outerShdw blurRad="38100" dist="38100" dir="2700000" algn="tl">
                    <a:srgbClr val="000000">
                      <a:alpha val="43137"/>
                    </a:srgbClr>
                  </a:outerShdw>
                </a:effectLst>
                <a:sym typeface="Arial Black" pitchFamily="34" charset="0"/>
              </a:rPr>
              <a:t>節</a:t>
            </a:r>
            <a:r>
              <a:rPr kumimoji="0" lang="zh-TW" altLang="en-US" dirty="0">
                <a:effectLst>
                  <a:outerShdw blurRad="38100" dist="38100" dir="2700000" algn="tl">
                    <a:srgbClr val="000000">
                      <a:alpha val="43137"/>
                    </a:srgbClr>
                  </a:outerShdw>
                </a:effectLst>
                <a:sym typeface="Arial Black" pitchFamily="34" charset="0"/>
              </a:rPr>
              <a:t>。可協同教學，教師授課節數皆可分別併入原領域總授課節數。</a:t>
            </a:r>
            <a:endParaRPr kumimoji="0" lang="en-US" altLang="zh-TW" dirty="0">
              <a:effectLst>
                <a:outerShdw blurRad="38100" dist="38100" dir="2700000" algn="tl">
                  <a:srgbClr val="000000">
                    <a:alpha val="43137"/>
                  </a:srgbClr>
                </a:outerShdw>
              </a:effectLst>
              <a:sym typeface="Arial Black" pitchFamily="34" charset="0"/>
            </a:endParaRPr>
          </a:p>
          <a:p>
            <a:pPr eaLnBrk="1" hangingPunct="1">
              <a:spcBef>
                <a:spcPct val="0"/>
              </a:spcBef>
              <a:defRPr/>
            </a:pPr>
            <a:r>
              <a:rPr kumimoji="0" lang="zh-TW" altLang="en-US"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rPr>
              <a:t>再來是總綱中規範英語文領域可跨階段彈性開課，</a:t>
            </a:r>
            <a:r>
              <a:rPr kumimoji="0" lang="en-US" altLang="zh-TW" b="1" dirty="0" err="1">
                <a:effectLst>
                  <a:outerShdw blurRad="38100" dist="38100" dir="2700000" algn="tl">
                    <a:srgbClr val="000000">
                      <a:alpha val="43137"/>
                    </a:srgbClr>
                  </a:outerShdw>
                </a:effectLst>
                <a:sym typeface="Arial Black" pitchFamily="34" charset="0"/>
              </a:rPr>
              <a:t>第二階段增一節彈性時數,第三階段則減一節彈性時數</a:t>
            </a:r>
            <a:endParaRPr kumimoji="0" lang="en-US" altLang="zh-TW" b="1" dirty="0">
              <a:effectLst>
                <a:outerShdw blurRad="38100" dist="38100" dir="2700000" algn="tl">
                  <a:srgbClr val="000000">
                    <a:alpha val="43137"/>
                  </a:srgbClr>
                </a:outerShdw>
              </a:effectLst>
              <a:sym typeface="Arial Black" pitchFamily="34" charset="0"/>
            </a:endParaRPr>
          </a:p>
          <a:p>
            <a:pPr eaLnBrk="1" hangingPunct="1">
              <a:spcBef>
                <a:spcPct val="0"/>
              </a:spcBef>
              <a:defRPr/>
            </a:pPr>
            <a:r>
              <a:rPr kumimoji="0" lang="zh-TW" altLang="en-US" b="1" dirty="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rPr>
              <a:t>以上這些彈性組合課程，都給予學校最適切的調整彈性，讓學校更能符應學校特色與學生需求安排課程。</a:t>
            </a:r>
            <a:endParaRPr kumimoji="0" lang="en-US" altLang="zh-TW" b="1" dirty="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endParaRPr>
          </a:p>
          <a:p>
            <a:pPr eaLnBrk="1" hangingPunct="1">
              <a:spcBef>
                <a:spcPct val="0"/>
              </a:spcBef>
              <a:defRPr/>
            </a:pPr>
            <a:endParaRPr kumimoji="0" lang="en-US" altLang="zh-TW"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endParaRPr>
          </a:p>
          <a:p>
            <a:pPr eaLnBrk="1" hangingPunct="1">
              <a:spcBef>
                <a:spcPct val="0"/>
              </a:spcBef>
              <a:defRPr/>
            </a:pPr>
            <a:endParaRPr lang="zh-TW" altLang="en-US" dirty="0"/>
          </a:p>
        </p:txBody>
      </p:sp>
      <p:sp>
        <p:nvSpPr>
          <p:cNvPr id="73732" name="Shape 58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Clr>
                <a:srgbClr val="000000"/>
              </a:buClr>
              <a:buSzPct val="25000"/>
            </a:pPr>
            <a:fld id="{B9D40708-2C41-43EE-AE3D-09A5502D2D6F}" type="slidenum">
              <a:rPr kumimoji="0" lang="en-US" altLang="zh-TW"/>
              <a:pPr>
                <a:spcBef>
                  <a:spcPct val="0"/>
                </a:spcBef>
                <a:buClr>
                  <a:srgbClr val="000000"/>
                </a:buClr>
                <a:buSzPct val="25000"/>
              </a:pPr>
              <a:t>41</a:t>
            </a:fld>
            <a:endParaRPr kumimoji="0" lang="en-US" altLang="zh-TW"/>
          </a:p>
        </p:txBody>
      </p:sp>
    </p:spTree>
    <p:extLst>
      <p:ext uri="{BB962C8B-B14F-4D97-AF65-F5344CB8AC3E}">
        <p14:creationId xmlns:p14="http://schemas.microsoft.com/office/powerpoint/2010/main" val="1366964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b="1" i="1" dirty="0"/>
              <a:t>請注意動畫效果，分四個類型個別說明</a:t>
            </a:r>
          </a:p>
        </p:txBody>
      </p:sp>
      <p:sp>
        <p:nvSpPr>
          <p:cNvPr id="757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D4C8D331-0B5F-4D34-A195-0A74BE49F82E}" type="slidenum">
              <a:rPr kumimoji="0" lang="zh-TW" altLang="en-US"/>
              <a:pPr>
                <a:spcBef>
                  <a:spcPct val="0"/>
                </a:spcBef>
              </a:pPr>
              <a:t>43</a:t>
            </a:fld>
            <a:endParaRPr kumimoji="0" lang="en-US" altLang="zh-TW"/>
          </a:p>
        </p:txBody>
      </p:sp>
    </p:spTree>
    <p:extLst>
      <p:ext uri="{BB962C8B-B14F-4D97-AF65-F5344CB8AC3E}">
        <p14:creationId xmlns:p14="http://schemas.microsoft.com/office/powerpoint/2010/main" val="3629626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b="1" i="1" dirty="0"/>
              <a:t>請注意動畫效果，重點加強說明：</a:t>
            </a:r>
            <a:endParaRPr lang="en-US" altLang="zh-TW" b="1" i="1" dirty="0"/>
          </a:p>
          <a:p>
            <a:pPr eaLnBrk="1" hangingPunct="1"/>
            <a:r>
              <a:rPr lang="zh-TW" altLang="en-US" dirty="0"/>
              <a:t>一、校訂（彈性學習）課程的四類型課程，在</a:t>
            </a:r>
            <a:r>
              <a:rPr lang="en-US" altLang="zh-TW" dirty="0"/>
              <a:t>108</a:t>
            </a:r>
            <a:r>
              <a:rPr lang="zh-TW" altLang="en-US" dirty="0"/>
              <a:t>課綱裡是明確規範內容及模式，不能隨便編排。</a:t>
            </a:r>
            <a:endParaRPr lang="en-US" altLang="zh-TW" dirty="0"/>
          </a:p>
          <a:p>
            <a:pPr eaLnBrk="1" hangingPunct="1"/>
            <a:r>
              <a:rPr lang="zh-TW" altLang="en-US" dirty="0"/>
              <a:t>二、校訂課程，希望透過跨領域、自主及適性的學習，達到發展學校特色、教學活化與拔尖扶弱的成效。</a:t>
            </a:r>
            <a:endParaRPr lang="en-US" altLang="zh-TW" dirty="0"/>
          </a:p>
          <a:p>
            <a:pPr eaLnBrk="1" hangingPunct="1"/>
            <a:endParaRPr lang="zh-TW" altLang="en-US" dirty="0"/>
          </a:p>
        </p:txBody>
      </p:sp>
      <p:sp>
        <p:nvSpPr>
          <p:cNvPr id="7782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B9E3D884-EE79-45F3-AB4C-89EACF4195EC}" type="slidenum">
              <a:rPr kumimoji="0" lang="zh-TW" altLang="en-US"/>
              <a:pPr>
                <a:spcBef>
                  <a:spcPct val="0"/>
                </a:spcBef>
              </a:pPr>
              <a:t>44</a:t>
            </a:fld>
            <a:endParaRPr kumimoji="0" lang="en-US" altLang="zh-TW"/>
          </a:p>
        </p:txBody>
      </p:sp>
    </p:spTree>
    <p:extLst>
      <p:ext uri="{BB962C8B-B14F-4D97-AF65-F5344CB8AC3E}">
        <p14:creationId xmlns:p14="http://schemas.microsoft.com/office/powerpoint/2010/main" val="3020743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7987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52A8F6B3-4DBE-40D4-BF38-9E43888B8726}" type="slidenum">
              <a:rPr kumimoji="0" lang="zh-TW" altLang="en-US">
                <a:solidFill>
                  <a:srgbClr val="000000"/>
                </a:solidFill>
              </a:rPr>
              <a:pPr>
                <a:spcBef>
                  <a:spcPct val="0"/>
                </a:spcBef>
              </a:pPr>
              <a:t>45</a:t>
            </a:fld>
            <a:endParaRPr kumimoji="0" lang="en-US" altLang="zh-TW">
              <a:solidFill>
                <a:srgbClr val="000000"/>
              </a:solidFill>
            </a:endParaRPr>
          </a:p>
        </p:txBody>
      </p:sp>
    </p:spTree>
    <p:extLst>
      <p:ext uri="{BB962C8B-B14F-4D97-AF65-F5344CB8AC3E}">
        <p14:creationId xmlns:p14="http://schemas.microsoft.com/office/powerpoint/2010/main" val="1049189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18248EB-2DFF-458E-89F7-A8B6FA28310C}" type="slidenum">
              <a:rPr lang="zh-TW" altLang="en-US" smtClean="0"/>
              <a:pPr/>
              <a:t>46</a:t>
            </a:fld>
            <a:endParaRPr lang="zh-TW" altLang="en-US"/>
          </a:p>
        </p:txBody>
      </p:sp>
    </p:spTree>
    <p:extLst>
      <p:ext uri="{BB962C8B-B14F-4D97-AF65-F5344CB8AC3E}">
        <p14:creationId xmlns:p14="http://schemas.microsoft.com/office/powerpoint/2010/main" val="3784301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2600"/>
              </a:lnSpc>
            </a:pPr>
            <a:r>
              <a:rPr lang="zh-TW" altLang="en-US">
                <a:solidFill>
                  <a:schemeClr val="bg1"/>
                </a:solidFill>
                <a:latin typeface="新細明體" pitchFamily="18" charset="-120"/>
              </a:rPr>
              <a:t>建議三可參考</a:t>
            </a:r>
            <a:r>
              <a:rPr lang="en-US" altLang="zh-TW">
                <a:solidFill>
                  <a:schemeClr val="bg1"/>
                </a:solidFill>
                <a:latin typeface="新細明體" pitchFamily="18" charset="-120"/>
              </a:rPr>
              <a:t>P45/P46</a:t>
            </a:r>
            <a:r>
              <a:rPr lang="zh-TW" altLang="en-US">
                <a:solidFill>
                  <a:schemeClr val="bg1"/>
                </a:solidFill>
                <a:latin typeface="新細明體" pitchFamily="18" charset="-120"/>
              </a:rPr>
              <a:t>國教院提供之資源</a:t>
            </a:r>
            <a:r>
              <a:rPr lang="zh-TW" altLang="en-US">
                <a:solidFill>
                  <a:schemeClr val="bg1"/>
                </a:solidFill>
                <a:latin typeface="標楷體" pitchFamily="65" charset="-120"/>
                <a:ea typeface="標楷體" pitchFamily="65" charset="-120"/>
              </a:rPr>
              <a:t>。</a:t>
            </a:r>
            <a:endParaRPr lang="en-US" altLang="zh-TW">
              <a:solidFill>
                <a:schemeClr val="bg1"/>
              </a:solidFill>
              <a:latin typeface="標楷體" pitchFamily="65" charset="-120"/>
              <a:ea typeface="標楷體" pitchFamily="65" charset="-120"/>
            </a:endParaRPr>
          </a:p>
          <a:p>
            <a:pPr eaLnBrk="1" hangingPunct="1">
              <a:lnSpc>
                <a:spcPct val="90000"/>
              </a:lnSpc>
              <a:spcAft>
                <a:spcPct val="35000"/>
              </a:spcAft>
            </a:pPr>
            <a:endParaRPr lang="en-US" altLang="zh-TW" sz="2000">
              <a:solidFill>
                <a:srgbClr val="C00000"/>
              </a:solidFill>
              <a:latin typeface="標楷體" pitchFamily="65" charset="-120"/>
              <a:ea typeface="標楷體" pitchFamily="65" charset="-120"/>
            </a:endParaRPr>
          </a:p>
          <a:p>
            <a:pPr eaLnBrk="1" hangingPunct="1"/>
            <a:endParaRPr lang="zh-TW" altLang="en-US"/>
          </a:p>
        </p:txBody>
      </p:sp>
      <p:sp>
        <p:nvSpPr>
          <p:cNvPr id="870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55EC728D-D459-4DF6-AE22-08331E07A5AE}" type="slidenum">
              <a:rPr kumimoji="0" lang="zh-TW" altLang="en-US"/>
              <a:pPr>
                <a:spcBef>
                  <a:spcPct val="0"/>
                </a:spcBef>
              </a:pPr>
              <a:t>51</a:t>
            </a:fld>
            <a:endParaRPr kumimoji="0" lang="en-US" altLang="zh-TW"/>
          </a:p>
        </p:txBody>
      </p:sp>
    </p:spTree>
    <p:extLst>
      <p:ext uri="{BB962C8B-B14F-4D97-AF65-F5344CB8AC3E}">
        <p14:creationId xmlns:p14="http://schemas.microsoft.com/office/powerpoint/2010/main" val="2852816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7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r>
              <a:rPr lang="zh-TW" altLang="en-US" b="1" i="1" dirty="0"/>
              <a:t>請注意動畫效果</a:t>
            </a:r>
            <a:endParaRPr lang="en-US" altLang="zh-TW" dirty="0"/>
          </a:p>
        </p:txBody>
      </p:sp>
      <p:sp>
        <p:nvSpPr>
          <p:cNvPr id="90115" name="Shape 723"/>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84454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7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r>
              <a:rPr lang="zh-TW" altLang="en-US" dirty="0"/>
              <a:t>點選國家教育研究院文字及圖片皆可以</a:t>
            </a:r>
            <a:r>
              <a:rPr lang="zh-TW" altLang="en-US" dirty="0" smtClean="0"/>
              <a:t>超連結網站  </a:t>
            </a:r>
            <a:r>
              <a:rPr lang="en-US" altLang="zh-TW" dirty="0" smtClean="0"/>
              <a:t>http://12cur.naer.edu.tw/</a:t>
            </a:r>
            <a:endParaRPr lang="en-US" altLang="zh-TW" dirty="0"/>
          </a:p>
        </p:txBody>
      </p:sp>
      <p:sp>
        <p:nvSpPr>
          <p:cNvPr id="92163" name="Shape 723"/>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53424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Shape 72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r>
              <a:rPr lang="zh-TW" altLang="en-US" b="0" i="0" dirty="0" smtClean="0"/>
              <a:t>點選文字及圖片可超連結網站 </a:t>
            </a:r>
            <a:r>
              <a:rPr lang="en-US" altLang="zh-TW" b="0" i="0" dirty="0" smtClean="0"/>
              <a:t>http://cirn.moe.edu.tw/Facet/Home/index.aspx?HtmlName=Home&amp;ToUrl=</a:t>
            </a:r>
            <a:r>
              <a:rPr lang="zh-TW" altLang="en-US" b="0" i="0" dirty="0" smtClean="0"/>
              <a:t> </a:t>
            </a:r>
            <a:endParaRPr lang="en-US" altLang="zh-TW" b="0" i="0" dirty="0" smtClean="0"/>
          </a:p>
          <a:p>
            <a:pPr eaLnBrk="1" hangingPunct="1">
              <a:spcBef>
                <a:spcPct val="0"/>
              </a:spcBef>
            </a:pPr>
            <a:r>
              <a:rPr lang="zh-TW" altLang="en-US" b="0" i="0" dirty="0" smtClean="0"/>
              <a:t>教育部「國民及學前教育署」（以下簡稱國教署）依據</a:t>
            </a:r>
            <a:r>
              <a:rPr lang="en-US" altLang="zh-TW" b="0" i="0" dirty="0" smtClean="0"/>
              <a:t>103</a:t>
            </a:r>
            <a:r>
              <a:rPr lang="zh-TW" altLang="en-US" b="0" i="0" dirty="0" smtClean="0"/>
              <a:t>年</a:t>
            </a:r>
            <a:r>
              <a:rPr lang="en-US" altLang="zh-TW" b="0" i="0" dirty="0" smtClean="0"/>
              <a:t>11</a:t>
            </a:r>
            <a:r>
              <a:rPr lang="zh-TW" altLang="en-US" b="0" i="0" dirty="0" smtClean="0"/>
              <a:t>月公布之「十二年國民基本教育課程綱要」總綱中「實施要點」所述：「中央主管機關應整合建置課程與教學資源平臺，以單一入口、分眾管理、品質篩選、共創共享與尊重智慧財產權等原則，連結各種研發的教學資源，提供學生、教師、家長等參考運用。」，乃於</a:t>
            </a:r>
            <a:r>
              <a:rPr lang="en-US" altLang="zh-TW" b="0" i="0" dirty="0" smtClean="0"/>
              <a:t>2015</a:t>
            </a:r>
            <a:r>
              <a:rPr lang="zh-TW" altLang="en-US" b="0" i="0" dirty="0" smtClean="0"/>
              <a:t>年委託國立臺北教育大學張新仁校長團隊建置「國民中小學課程與教學資源整合平臺」</a:t>
            </a:r>
            <a:r>
              <a:rPr lang="en-US" altLang="zh-TW" b="0" i="0" dirty="0" smtClean="0"/>
              <a:t>(Curriculum &amp; Instruction Resources Network</a:t>
            </a:r>
            <a:r>
              <a:rPr lang="zh-TW" altLang="en-US" b="0" i="0" dirty="0" smtClean="0"/>
              <a:t>，以下簡稱</a:t>
            </a:r>
            <a:r>
              <a:rPr lang="en-US" altLang="zh-TW" b="0" i="0" dirty="0" smtClean="0"/>
              <a:t>CIRN)</a:t>
            </a:r>
            <a:r>
              <a:rPr lang="zh-TW" altLang="en-US" b="0" i="0" dirty="0" smtClean="0"/>
              <a:t>。</a:t>
            </a:r>
          </a:p>
          <a:p>
            <a:pPr eaLnBrk="1" hangingPunct="1">
              <a:spcBef>
                <a:spcPct val="0"/>
              </a:spcBef>
            </a:pPr>
            <a:r>
              <a:rPr lang="zh-TW" altLang="en-US" b="0" i="0" dirty="0" smtClean="0"/>
              <a:t>  </a:t>
            </a:r>
            <a:r>
              <a:rPr lang="en-US" altLang="zh-TW" b="0" i="0" dirty="0" smtClean="0"/>
              <a:t>CIRN</a:t>
            </a:r>
            <a:r>
              <a:rPr lang="zh-TW" altLang="en-US" b="0" i="0" dirty="0" smtClean="0"/>
              <a:t>初步規劃十大構面：「課程綱要」、「教學」、「評量」、「補救教學」、「閱讀」、「標竿典範」、「特色創新」、「教育資源」、「輔導團」與「行政專區」。由於臺灣相關課程與教學資源豐富而多元，有的網站可直接連結，有的網站需要新建網站。這些分析、整理、收錄、擴充、建置等極為耗時耗力，需分階段為之。因此，</a:t>
            </a:r>
            <a:r>
              <a:rPr lang="en-US" altLang="zh-TW" b="0" i="0" dirty="0" smtClean="0"/>
              <a:t>2015</a:t>
            </a:r>
            <a:r>
              <a:rPr lang="zh-TW" altLang="en-US" b="0" i="0" dirty="0" smtClean="0"/>
              <a:t>年為規劃期，主要規劃與設計網站；</a:t>
            </a:r>
            <a:r>
              <a:rPr lang="en-US" altLang="zh-TW" b="0" i="0" dirty="0" smtClean="0"/>
              <a:t>2016-2017</a:t>
            </a:r>
            <a:r>
              <a:rPr lang="zh-TW" altLang="en-US" b="0" i="0" dirty="0" smtClean="0"/>
              <a:t>年分階段建置整體雛形，串連公部門與民間相關網站，並逐步開放各單位管理使用；</a:t>
            </a:r>
            <a:r>
              <a:rPr lang="en-US" altLang="zh-TW" b="0" i="0" dirty="0" smtClean="0"/>
              <a:t>2018</a:t>
            </a:r>
            <a:r>
              <a:rPr lang="zh-TW" altLang="en-US" b="0" i="0" dirty="0" smtClean="0"/>
              <a:t>年為推廣期，主要宣傳與推廣單一入口網；</a:t>
            </a:r>
            <a:r>
              <a:rPr lang="en-US" altLang="zh-TW" b="0" i="0" dirty="0" smtClean="0"/>
              <a:t>2018</a:t>
            </a:r>
            <a:r>
              <a:rPr lang="zh-TW" altLang="en-US" b="0" i="0" dirty="0" smtClean="0"/>
              <a:t>年起則持續精實與擴增平臺內涵，掌握收錄網站的有效連結與更新，以提供優質的網站資源，並永續經營服務。</a:t>
            </a:r>
          </a:p>
          <a:p>
            <a:pPr eaLnBrk="1" hangingPunct="1">
              <a:spcBef>
                <a:spcPct val="0"/>
              </a:spcBef>
            </a:pPr>
            <a:r>
              <a:rPr lang="en-US" altLang="zh-TW" b="0" i="0" dirty="0" smtClean="0"/>
              <a:t>--------------------</a:t>
            </a:r>
            <a:endParaRPr lang="zh-TW" altLang="en-US" b="0" i="0" dirty="0"/>
          </a:p>
        </p:txBody>
      </p:sp>
      <p:sp>
        <p:nvSpPr>
          <p:cNvPr id="94211" name="Shape 729"/>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72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96259" name="備忘稿版面配置區 2"/>
          <p:cNvSpPr>
            <a:spLocks noGrp="1"/>
          </p:cNvSpPr>
          <p:nvPr>
            <p:ph type="body" idx="1"/>
          </p:nvPr>
        </p:nvSpPr>
        <p:spPr>
          <a:noFill/>
        </p:spPr>
        <p:txBody>
          <a:bodyPr/>
          <a:lstStyle/>
          <a:p>
            <a:r>
              <a:rPr lang="zh-TW" altLang="en-US" b="1" i="1" dirty="0"/>
              <a:t>請注意動畫效果：</a:t>
            </a:r>
            <a:endParaRPr lang="en-US" altLang="zh-TW" b="1" i="1" dirty="0"/>
          </a:p>
          <a:p>
            <a:r>
              <a:rPr lang="zh-TW" altLang="en-US" dirty="0"/>
              <a:t>數據顯示</a:t>
            </a:r>
            <a:r>
              <a:rPr lang="en-US" altLang="zh-TW" dirty="0"/>
              <a:t>100-103</a:t>
            </a:r>
            <a:r>
              <a:rPr lang="zh-TW" altLang="en-US" dirty="0"/>
              <a:t>年，是因十二年國民基本教育自</a:t>
            </a:r>
            <a:r>
              <a:rPr kumimoji="1" lang="zh-TW" altLang="en-US" sz="1200" b="0" i="0" kern="1200" dirty="0">
                <a:solidFill>
                  <a:schemeClr val="tx1"/>
                </a:solidFill>
                <a:latin typeface="+mn-lt"/>
                <a:ea typeface="+mn-ea"/>
                <a:cs typeface="+mn-cs"/>
              </a:rPr>
              <a:t>民國</a:t>
            </a:r>
            <a:r>
              <a:rPr kumimoji="1" lang="en-US" altLang="zh-TW" sz="1200" b="0" i="0" kern="1200" dirty="0">
                <a:solidFill>
                  <a:schemeClr val="tx1"/>
                </a:solidFill>
                <a:latin typeface="+mn-lt"/>
                <a:ea typeface="+mn-ea"/>
                <a:cs typeface="+mn-cs"/>
              </a:rPr>
              <a:t>103</a:t>
            </a:r>
            <a:r>
              <a:rPr kumimoji="1" lang="zh-TW" altLang="en-US" sz="1200" b="0" i="0" kern="1200" dirty="0">
                <a:solidFill>
                  <a:schemeClr val="tx1"/>
                </a:solidFill>
                <a:latin typeface="+mn-lt"/>
                <a:ea typeface="+mn-ea"/>
                <a:cs typeface="+mn-cs"/>
              </a:rPr>
              <a:t>年</a:t>
            </a:r>
            <a:r>
              <a:rPr kumimoji="1" lang="en-US" altLang="zh-TW" sz="1200" b="0" i="0" kern="1200" dirty="0">
                <a:solidFill>
                  <a:schemeClr val="tx1"/>
                </a:solidFill>
                <a:latin typeface="+mn-lt"/>
                <a:ea typeface="+mn-ea"/>
                <a:cs typeface="+mn-cs"/>
              </a:rPr>
              <a:t>8</a:t>
            </a:r>
            <a:r>
              <a:rPr kumimoji="1" lang="zh-TW" altLang="en-US" sz="1200" b="0" i="0" kern="1200" dirty="0">
                <a:solidFill>
                  <a:schemeClr val="tx1"/>
                </a:solidFill>
                <a:latin typeface="+mn-lt"/>
                <a:ea typeface="+mn-ea"/>
                <a:cs typeface="+mn-cs"/>
              </a:rPr>
              <a:t>月起，十二年國民基本教育分兩階段，前九年為國民教育，依「國民教育法」及「強迫入學條例」規定辦理，對象為</a:t>
            </a:r>
            <a:r>
              <a:rPr kumimoji="1" lang="en-US" altLang="zh-TW" sz="1200" b="0" i="0" kern="1200" dirty="0">
                <a:solidFill>
                  <a:schemeClr val="tx1"/>
                </a:solidFill>
                <a:latin typeface="+mn-lt"/>
                <a:ea typeface="+mn-ea"/>
                <a:cs typeface="+mn-cs"/>
              </a:rPr>
              <a:t>6</a:t>
            </a:r>
            <a:r>
              <a:rPr kumimoji="1" lang="zh-TW" altLang="en-US" sz="1200" b="0" i="0" kern="1200" dirty="0">
                <a:solidFill>
                  <a:schemeClr val="tx1"/>
                </a:solidFill>
                <a:latin typeface="+mn-lt"/>
                <a:ea typeface="+mn-ea"/>
                <a:cs typeface="+mn-cs"/>
              </a:rPr>
              <a:t>至</a:t>
            </a:r>
            <a:r>
              <a:rPr kumimoji="1" lang="en-US" altLang="zh-TW" sz="1200" b="0" i="0" kern="1200" dirty="0">
                <a:solidFill>
                  <a:schemeClr val="tx1"/>
                </a:solidFill>
                <a:latin typeface="+mn-lt"/>
                <a:ea typeface="+mn-ea"/>
                <a:cs typeface="+mn-cs"/>
              </a:rPr>
              <a:t>15</a:t>
            </a:r>
            <a:r>
              <a:rPr kumimoji="1" lang="zh-TW" altLang="en-US" sz="1200" b="0" i="0" kern="1200" dirty="0">
                <a:solidFill>
                  <a:schemeClr val="tx1"/>
                </a:solidFill>
                <a:latin typeface="+mn-lt"/>
                <a:ea typeface="+mn-ea"/>
                <a:cs typeface="+mn-cs"/>
              </a:rPr>
              <a:t>歲學齡之國民，主要內涵為：普及、義務、強迫入學、免學費、以政府辦理為原則、劃分學區免試入學、單一類型學校及施以普通教育。後三年為高級中等教育，</a:t>
            </a:r>
            <a:r>
              <a:rPr kumimoji="1" lang="zh-TW" altLang="en-US" sz="1200" b="0" i="0" strike="sngStrike" kern="1200" dirty="0" smtClean="0">
                <a:solidFill>
                  <a:schemeClr val="tx1"/>
                </a:solidFill>
                <a:latin typeface="+mn-lt"/>
                <a:ea typeface="+mn-ea"/>
                <a:cs typeface="+mn-cs"/>
              </a:rPr>
              <a:t>將</a:t>
            </a:r>
            <a:r>
              <a:rPr kumimoji="1" lang="zh-TW" altLang="en-US" sz="1200" b="0" i="0" kern="1200" dirty="0" smtClean="0">
                <a:solidFill>
                  <a:schemeClr val="tx1"/>
                </a:solidFill>
                <a:latin typeface="+mn-lt"/>
                <a:ea typeface="+mn-ea"/>
                <a:cs typeface="+mn-cs"/>
              </a:rPr>
              <a:t>已</a:t>
            </a:r>
            <a:r>
              <a:rPr kumimoji="1" lang="zh-TW" altLang="en-US" sz="1200" b="0" i="0" kern="1200" dirty="0">
                <a:solidFill>
                  <a:schemeClr val="tx1"/>
                </a:solidFill>
                <a:latin typeface="+mn-lt"/>
                <a:ea typeface="+mn-ea"/>
                <a:cs typeface="+mn-cs"/>
              </a:rPr>
              <a:t>制定「高級中等教育法」，對象為</a:t>
            </a:r>
            <a:r>
              <a:rPr kumimoji="1" lang="en-US" altLang="zh-TW" sz="1200" b="0" i="0" kern="1200" dirty="0">
                <a:solidFill>
                  <a:schemeClr val="tx1"/>
                </a:solidFill>
                <a:latin typeface="+mn-lt"/>
                <a:ea typeface="+mn-ea"/>
                <a:cs typeface="+mn-cs"/>
              </a:rPr>
              <a:t>15</a:t>
            </a:r>
            <a:r>
              <a:rPr kumimoji="1" lang="zh-TW" altLang="en-US" sz="1200" b="0" i="0" kern="1200" dirty="0">
                <a:solidFill>
                  <a:schemeClr val="tx1"/>
                </a:solidFill>
                <a:latin typeface="+mn-lt"/>
                <a:ea typeface="+mn-ea"/>
                <a:cs typeface="+mn-cs"/>
              </a:rPr>
              <a:t>歲以上之國民，主要內涵為：普及、自願非強迫入學、免學費、公私立學校並行、免試為主、學校類型多元及普通與職業教育兼顧。是以呈現至</a:t>
            </a:r>
            <a:r>
              <a:rPr kumimoji="1" lang="en-US" altLang="zh-TW" sz="1200" b="0" i="0" kern="1200" dirty="0">
                <a:solidFill>
                  <a:schemeClr val="tx1"/>
                </a:solidFill>
                <a:latin typeface="+mn-lt"/>
                <a:ea typeface="+mn-ea"/>
                <a:cs typeface="+mn-cs"/>
              </a:rPr>
              <a:t>103</a:t>
            </a:r>
            <a:r>
              <a:rPr kumimoji="1" lang="zh-TW" altLang="en-US" sz="1200" b="0" i="0" kern="1200" dirty="0">
                <a:solidFill>
                  <a:schemeClr val="tx1"/>
                </a:solidFill>
                <a:latin typeface="+mn-lt"/>
                <a:ea typeface="+mn-ea"/>
                <a:cs typeface="+mn-cs"/>
              </a:rPr>
              <a:t>年。</a:t>
            </a:r>
            <a:endParaRPr lang="en-US" altLang="zh-TW" dirty="0"/>
          </a:p>
          <a:p>
            <a:pPr eaLnBrk="1" hangingPunct="1"/>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pPr>
            <a:r>
              <a:rPr lang="zh-TW" altLang="en-US" dirty="0"/>
              <a:t>根據統計，近三年國中</a:t>
            </a:r>
            <a:r>
              <a:rPr lang="zh-TW" altLang="en-US" u="sng" strike="sngStrike" dirty="0"/>
              <a:t>學</a:t>
            </a:r>
            <a:r>
              <a:rPr lang="zh-TW" altLang="en-US" u="sng"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a:t>
            </a:r>
            <a:r>
              <a:rPr lang="zh-TW" altLang="en-US" dirty="0" smtClean="0">
                <a:latin typeface="新細明體" pitchFamily="18" charset="-120"/>
              </a:rPr>
              <a:t>也</a:t>
            </a:r>
            <a:r>
              <a:rPr lang="zh-TW" altLang="en-US" u="sng" dirty="0" smtClean="0">
                <a:latin typeface="新細明體" pitchFamily="18" charset="-120"/>
              </a:rPr>
              <a:t>分別超越</a:t>
            </a:r>
            <a:r>
              <a:rPr lang="en-US" altLang="zh-TW" u="sng" dirty="0" smtClean="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dirty="0"/>
              <a:t>國教</a:t>
            </a:r>
            <a:r>
              <a:rPr lang="zh-TW" altLang="en-US" dirty="0" smtClean="0"/>
              <a:t>的</a:t>
            </a:r>
            <a:r>
              <a:rPr lang="zh-TW" altLang="en-US" u="sng" strike="noStrike" dirty="0" smtClean="0"/>
              <a:t>條件</a:t>
            </a:r>
            <a:r>
              <a:rPr lang="zh-TW" altLang="en-US" dirty="0">
                <a:latin typeface="新細明體" pitchFamily="18" charset="-120"/>
              </a:rPr>
              <a:t>。</a:t>
            </a:r>
            <a:endParaRPr lang="en-US" altLang="zh-TW" dirty="0"/>
          </a:p>
          <a:p>
            <a:pPr eaLnBrk="1" hangingPunct="1">
              <a:buFont typeface="Calibri" pitchFamily="34" charset="0"/>
              <a:buAutoNum type="arabicPeriod"/>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pPr>
            <a:endParaRPr lang="zh-TW" altLang="en-US" dirty="0"/>
          </a:p>
        </p:txBody>
      </p:sp>
      <p:sp>
        <p:nvSpPr>
          <p:cNvPr id="96260" name="投影片編號版面配置區 3"/>
          <p:cNvSpPr>
            <a:spLocks noGrp="1"/>
          </p:cNvSpPr>
          <p:nvPr>
            <p:ph type="sldNum" sz="quarter" idx="5"/>
          </p:nvPr>
        </p:nvSpPr>
        <p:spPr>
          <a:noFill/>
          <a:ln>
            <a:miter lim="800000"/>
            <a:headEnd/>
            <a:tailEnd/>
          </a:ln>
        </p:spPr>
        <p:txBody>
          <a:bodyPr/>
          <a:lstStyle/>
          <a:p>
            <a:fld id="{74BFBB85-1A11-4F53-81D6-AB09C5AB029D}" type="slidenum">
              <a:rPr lang="zh-TW" altLang="en-US"/>
              <a:pPr/>
              <a:t>5</a:t>
            </a:fld>
            <a:endParaRPr lang="en-US" altLang="zh-TW"/>
          </a:p>
        </p:txBody>
      </p:sp>
    </p:spTree>
    <p:extLst>
      <p:ext uri="{BB962C8B-B14F-4D97-AF65-F5344CB8AC3E}">
        <p14:creationId xmlns:p14="http://schemas.microsoft.com/office/powerpoint/2010/main" val="956567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742"/>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96259" name="Shape 74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spcBef>
                <a:spcPct val="0"/>
              </a:spcBef>
              <a:buSzPct val="25000"/>
            </a:pPr>
            <a:r>
              <a:rPr lang="en-US" altLang="zh-TW" dirty="0" err="1">
                <a:solidFill>
                  <a:srgbClr val="000000"/>
                </a:solidFill>
                <a:sym typeface="Calibri" pitchFamily="34" charset="0"/>
              </a:rPr>
              <a:t>圖片內容</a:t>
            </a:r>
            <a:r>
              <a:rPr lang="en-US" altLang="zh-TW" dirty="0">
                <a:solidFill>
                  <a:srgbClr val="000000"/>
                </a:solidFill>
                <a:sym typeface="Calibri" pitchFamily="34" charset="0"/>
              </a:rPr>
              <a:t>：</a:t>
            </a:r>
            <a:r>
              <a:rPr lang="zh-TW" altLang="en-US" dirty="0">
                <a:solidFill>
                  <a:srgbClr val="000000"/>
                </a:solidFill>
                <a:sym typeface="Calibri" pitchFamily="34" charset="0"/>
              </a:rPr>
              <a:t>左圖有</a:t>
            </a:r>
            <a:r>
              <a:rPr lang="zh-TW" altLang="en-US" dirty="0" smtClean="0">
                <a:solidFill>
                  <a:srgbClr val="000000"/>
                </a:solidFill>
                <a:sym typeface="Calibri" pitchFamily="34" charset="0"/>
              </a:rPr>
              <a:t>邁向</a:t>
            </a:r>
            <a:r>
              <a:rPr lang="zh-TW" altLang="en-US" u="none" dirty="0" smtClean="0">
                <a:solidFill>
                  <a:srgbClr val="C00000"/>
                </a:solidFill>
                <a:sym typeface="Calibri" pitchFamily="34" charset="0"/>
              </a:rPr>
              <a:t>新</a:t>
            </a:r>
            <a:r>
              <a:rPr lang="zh-TW" altLang="en-US" dirty="0">
                <a:solidFill>
                  <a:srgbClr val="000000"/>
                </a:solidFill>
                <a:sym typeface="Calibri" pitchFamily="34" charset="0"/>
              </a:rPr>
              <a:t>課綱（奔跑）的意象。右</a:t>
            </a:r>
            <a:r>
              <a:rPr lang="zh-TW" altLang="en-US" u="sng" dirty="0">
                <a:solidFill>
                  <a:srgbClr val="000000"/>
                </a:solidFill>
                <a:sym typeface="Calibri" pitchFamily="34" charset="0"/>
              </a:rPr>
              <a:t>上</a:t>
            </a:r>
            <a:r>
              <a:rPr lang="en-US" altLang="zh-TW" dirty="0" err="1">
                <a:solidFill>
                  <a:srgbClr val="000000"/>
                </a:solidFill>
                <a:sym typeface="Calibri" pitchFamily="34" charset="0"/>
              </a:rPr>
              <a:t>圖意指學生自主探索</a:t>
            </a:r>
            <a:r>
              <a:rPr lang="en-US" altLang="zh-TW" dirty="0">
                <a:solidFill>
                  <a:srgbClr val="000000"/>
                </a:solidFill>
                <a:sym typeface="Calibri" pitchFamily="34" charset="0"/>
              </a:rPr>
              <a:t>,  </a:t>
            </a:r>
            <a:r>
              <a:rPr lang="zh-TW" altLang="en-US" dirty="0">
                <a:solidFill>
                  <a:srgbClr val="000000"/>
                </a:solidFill>
                <a:sym typeface="Calibri" pitchFamily="34" charset="0"/>
              </a:rPr>
              <a:t>下</a:t>
            </a:r>
            <a:r>
              <a:rPr lang="en-US" altLang="zh-TW" dirty="0" err="1">
                <a:solidFill>
                  <a:srgbClr val="000000"/>
                </a:solidFill>
                <a:sym typeface="Calibri" pitchFamily="34" charset="0"/>
              </a:rPr>
              <a:t>圖是學生召開小小部落會議的情形</a:t>
            </a:r>
            <a:r>
              <a:rPr lang="en-US" altLang="zh-TW" dirty="0">
                <a:solidFill>
                  <a:srgbClr val="000000"/>
                </a:solidFill>
                <a:sym typeface="Calibri" pitchFamily="34" charset="0"/>
              </a:rPr>
              <a:t>,  </a:t>
            </a:r>
            <a:r>
              <a:rPr lang="en-US" altLang="zh-TW" dirty="0" err="1">
                <a:solidFill>
                  <a:srgbClr val="000000"/>
                </a:solidFill>
                <a:sym typeface="Calibri" pitchFamily="34" charset="0"/>
              </a:rPr>
              <a:t>學生關心身邊的公共議題</a:t>
            </a:r>
            <a:r>
              <a:rPr lang="en-US" altLang="zh-TW" dirty="0">
                <a:solidFill>
                  <a:srgbClr val="000000"/>
                </a:solidFill>
                <a:sym typeface="Calibri" pitchFamily="34" charset="0"/>
              </a:rPr>
              <a:t>,  </a:t>
            </a:r>
            <a:r>
              <a:rPr lang="en-US" altLang="zh-TW" dirty="0" err="1">
                <a:solidFill>
                  <a:srgbClr val="000000"/>
                </a:solidFill>
                <a:sym typeface="Calibri" pitchFamily="34" charset="0"/>
              </a:rPr>
              <a:t>邁向互動共好</a:t>
            </a:r>
            <a:r>
              <a:rPr lang="en-US" altLang="zh-TW" dirty="0">
                <a:solidFill>
                  <a:srgbClr val="000000"/>
                </a:solidFill>
                <a:sym typeface="Calibri" pitchFamily="34" charset="0"/>
              </a:rPr>
              <a:t>！</a:t>
            </a:r>
          </a:p>
        </p:txBody>
      </p:sp>
      <p:sp>
        <p:nvSpPr>
          <p:cNvPr id="96260" name="Shape 74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169212CB-5BA4-4DC0-AE18-4354CF65BF86}" type="slidenum">
              <a:rPr kumimoji="0" lang="en-US" altLang="zh-TW">
                <a:solidFill>
                  <a:srgbClr val="000000"/>
                </a:solidFill>
                <a:sym typeface="Calibri" pitchFamily="34" charset="0"/>
              </a:rPr>
              <a:pPr>
                <a:spcBef>
                  <a:spcPct val="0"/>
                </a:spcBef>
                <a:buSzPct val="25000"/>
              </a:pPr>
              <a:t>56</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2794632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xfrm>
            <a:off x="92075" y="746125"/>
            <a:ext cx="6623050" cy="3725863"/>
          </a:xfrm>
          <a:noFill/>
          <a:ln>
            <a:solidFill>
              <a:srgbClr val="000000"/>
            </a:solidFill>
            <a:miter lim="800000"/>
            <a:headEnd/>
            <a:tailEnd/>
          </a:ln>
        </p:spPr>
      </p:sp>
      <p:sp>
        <p:nvSpPr>
          <p:cNvPr id="3" name="備忘稿版面配置區 2"/>
          <p:cNvSpPr>
            <a:spLocks noGrp="1"/>
          </p:cNvSpPr>
          <p:nvPr>
            <p:ph type="body" idx="1"/>
          </p:nvPr>
        </p:nvSpPr>
        <p:spPr/>
        <p:txBody>
          <a:bodyPr>
            <a:normAutofit fontScale="40000" lnSpcReduction="20000"/>
          </a:bodyPr>
          <a:lstStyle/>
          <a:p>
            <a:pPr>
              <a:defRPr/>
            </a:pPr>
            <a:r>
              <a:rPr lang="zh-TW" altLang="zh-TW" b="1" dirty="0"/>
              <a:t>一、素養導向</a:t>
            </a:r>
            <a:endParaRPr lang="zh-TW" altLang="zh-TW" dirty="0"/>
          </a:p>
          <a:p>
            <a:pPr>
              <a:defRPr/>
            </a:pPr>
            <a:r>
              <a:rPr lang="zh-TW" altLang="zh-TW" dirty="0"/>
              <a:t>課程以核心素養為連貫統整的主軸，秉持全人教育的理念，透過與生活情境的結合，學生能夠理解所學，進而整合和運用所學，解決問題、推陳出新，成為與時俱進的終身學習者。</a:t>
            </a:r>
          </a:p>
          <a:p>
            <a:pPr>
              <a:defRPr/>
            </a:pPr>
            <a:r>
              <a:rPr lang="zh-TW" altLang="zh-TW" dirty="0"/>
              <a:t>（一）核心素養彰顯以學習者為主體的理念，包含「自主行動」、「溝通互動」及「社會參與」三大面向的全人發展，需兼顧並統整認知、情意與技能的學習。</a:t>
            </a:r>
          </a:p>
          <a:p>
            <a:pPr>
              <a:defRPr/>
            </a:pPr>
            <a:r>
              <a:rPr lang="zh-TW" altLang="zh-TW" dirty="0"/>
              <a:t>（二）各領域</a:t>
            </a:r>
            <a:r>
              <a:rPr lang="en-US" altLang="zh-TW" dirty="0"/>
              <a:t>/</a:t>
            </a:r>
            <a:r>
              <a:rPr lang="zh-TW" altLang="zh-TW" dirty="0"/>
              <a:t>科目需兼重核心素養與分殊能力，核心素養主要用以引導一般課程的發展，各階段領域</a:t>
            </a:r>
            <a:r>
              <a:rPr lang="en-US" altLang="zh-TW" dirty="0"/>
              <a:t>/</a:t>
            </a:r>
            <a:r>
              <a:rPr lang="zh-TW" altLang="zh-TW" dirty="0"/>
              <a:t>科目應依其特性，適切地統整並融入課程內涵中。</a:t>
            </a:r>
          </a:p>
          <a:p>
            <a:pPr>
              <a:defRPr/>
            </a:pPr>
            <a:r>
              <a:rPr lang="zh-TW" altLang="zh-TW" dirty="0"/>
              <a:t>（三）核心素養要適切地統整並融入課程內涵中，係經由總綱之「核心素養」、「各教育階段之核心素養」、「各領域</a:t>
            </a:r>
            <a:r>
              <a:rPr lang="en-US" altLang="zh-TW" dirty="0"/>
              <a:t>/</a:t>
            </a:r>
            <a:r>
              <a:rPr lang="zh-TW" altLang="zh-TW" dirty="0"/>
              <a:t>科目之核心素養」及「學習重點」間的雙向轉化而來，並需兼顧學習歷程與學習內容。</a:t>
            </a:r>
          </a:p>
          <a:p>
            <a:pPr>
              <a:defRPr/>
            </a:pPr>
            <a:r>
              <a:rPr lang="zh-TW" altLang="zh-TW" dirty="0"/>
              <a:t>（四）核心素養的提升有待教材發展、教師教學、學生學習、學習評量、行政支援等各層面的配合。</a:t>
            </a:r>
          </a:p>
          <a:p>
            <a:pPr>
              <a:defRPr/>
            </a:pPr>
            <a:r>
              <a:rPr lang="zh-TW" altLang="zh-TW" b="1" dirty="0"/>
              <a:t>二、連貫統整</a:t>
            </a:r>
            <a:endParaRPr lang="zh-TW" altLang="zh-TW" dirty="0"/>
          </a:p>
          <a:p>
            <a:pPr>
              <a:defRPr/>
            </a:pPr>
            <a:r>
              <a:rPr lang="zh-TW" altLang="zh-TW" dirty="0"/>
              <a:t>課程綱要研修應將國小、國中、高級中等學校三階段作整體與系統的考量，強化階段間的縱向連貫及領域</a:t>
            </a:r>
            <a:r>
              <a:rPr lang="en-US" altLang="zh-TW" dirty="0"/>
              <a:t>/</a:t>
            </a:r>
            <a:r>
              <a:rPr lang="zh-TW" altLang="zh-TW" dirty="0"/>
              <a:t>科目</a:t>
            </a:r>
            <a:r>
              <a:rPr lang="en-US" altLang="zh-TW" dirty="0"/>
              <a:t>/</a:t>
            </a:r>
            <a:r>
              <a:rPr lang="zh-TW" altLang="zh-TW" dirty="0"/>
              <a:t>群科課程間的橫向統整。</a:t>
            </a:r>
          </a:p>
          <a:p>
            <a:pPr>
              <a:defRPr/>
            </a:pPr>
            <a:r>
              <a:rPr lang="zh-TW" altLang="zh-TW" dirty="0"/>
              <a:t>（一）總綱以十二年連貫方式進行研修，但需顧及不同教育階段及不同學校類型的差異，原則上可分為普通教育（含國小、國中、普通型高級中等學校）、技術型及綜合型高級中等教育，以及特殊類型教育等三種總綱。</a:t>
            </a:r>
          </a:p>
          <a:p>
            <a:pPr>
              <a:defRPr/>
            </a:pPr>
            <a:r>
              <a:rPr lang="zh-TW" altLang="zh-TW" dirty="0"/>
              <a:t>（二）領域</a:t>
            </a:r>
            <a:r>
              <a:rPr lang="en-US" altLang="zh-TW" dirty="0"/>
              <a:t>/</a:t>
            </a:r>
            <a:r>
              <a:rPr lang="zh-TW" altLang="zh-TW" dirty="0"/>
              <a:t>科目</a:t>
            </a:r>
            <a:r>
              <a:rPr lang="en-US" altLang="zh-TW" dirty="0"/>
              <a:t>/</a:t>
            </a:r>
            <a:r>
              <a:rPr lang="zh-TW" altLang="zh-TW" dirty="0"/>
              <a:t>群科課程的規劃，宜有十二年連貫的清晰脈絡，以避免名稱、內涵上的混淆。</a:t>
            </a:r>
          </a:p>
          <a:p>
            <a:pPr>
              <a:defRPr/>
            </a:pPr>
            <a:r>
              <a:rPr lang="zh-TW" altLang="zh-TW" dirty="0"/>
              <a:t>（三）依據各教育階段性質及現場實務，合理分配各領域</a:t>
            </a:r>
            <a:r>
              <a:rPr lang="en-US" altLang="zh-TW" dirty="0"/>
              <a:t>/</a:t>
            </a:r>
            <a:r>
              <a:rPr lang="zh-TW" altLang="zh-TW" dirty="0"/>
              <a:t>科目</a:t>
            </a:r>
            <a:r>
              <a:rPr lang="en-US" altLang="zh-TW" dirty="0"/>
              <a:t>/</a:t>
            </a:r>
            <a:r>
              <a:rPr lang="zh-TW" altLang="zh-TW" dirty="0"/>
              <a:t>群科課程的學習節數或學分數。</a:t>
            </a:r>
          </a:p>
          <a:p>
            <a:pPr>
              <a:defRPr/>
            </a:pPr>
            <a:r>
              <a:rPr lang="zh-TW" altLang="zh-TW" dirty="0"/>
              <a:t>（四）各領域</a:t>
            </a:r>
            <a:r>
              <a:rPr lang="en-US" altLang="zh-TW" dirty="0"/>
              <a:t>/</a:t>
            </a:r>
            <a:r>
              <a:rPr lang="zh-TW" altLang="zh-TW" dirty="0"/>
              <a:t>科目學習階段的劃分宜有一致性。</a:t>
            </a:r>
          </a:p>
          <a:p>
            <a:pPr>
              <a:defRPr/>
            </a:pPr>
            <a:r>
              <a:rPr lang="zh-TW" altLang="zh-TW" dirty="0"/>
              <a:t>（五）重大議題或新興議題，應整合融入相關領域</a:t>
            </a:r>
            <a:r>
              <a:rPr lang="en-US" altLang="zh-TW" dirty="0"/>
              <a:t>/</a:t>
            </a:r>
            <a:r>
              <a:rPr lang="zh-TW" altLang="zh-TW" dirty="0"/>
              <a:t>科目</a:t>
            </a:r>
            <a:r>
              <a:rPr lang="en-US" altLang="zh-TW" dirty="0"/>
              <a:t>/</a:t>
            </a:r>
            <a:r>
              <a:rPr lang="zh-TW" altLang="zh-TW" dirty="0"/>
              <a:t>群科課程或彈性學習節數實施，並加以落實。</a:t>
            </a:r>
          </a:p>
          <a:p>
            <a:pPr>
              <a:defRPr/>
            </a:pPr>
            <a:r>
              <a:rPr lang="zh-TW" altLang="zh-TW" b="1" dirty="0"/>
              <a:t>三、多元適性</a:t>
            </a:r>
            <a:endParaRPr lang="zh-TW" altLang="zh-TW" dirty="0"/>
          </a:p>
          <a:p>
            <a:pPr>
              <a:defRPr/>
            </a:pPr>
            <a:r>
              <a:rPr lang="zh-TW" altLang="zh-TW" dirty="0"/>
              <a:t>學生是學習的主體，課程發展應考量其多元智能、興趣和性向等不同特質，激發其學習動機，促進其適性揚才。</a:t>
            </a:r>
          </a:p>
          <a:p>
            <a:pPr>
              <a:defRPr/>
            </a:pPr>
            <a:r>
              <a:rPr lang="zh-TW" altLang="zh-TW" dirty="0"/>
              <a:t>（一）依據學生身心發展與學習需求，適時進行課程分化或必要的課程分級。</a:t>
            </a:r>
          </a:p>
          <a:p>
            <a:pPr>
              <a:defRPr/>
            </a:pPr>
            <a:r>
              <a:rPr lang="zh-TW" altLang="zh-TW" dirty="0"/>
              <a:t>（二）課程發展應考量特殊需求學生的特質，提供充實性、補救性或功能性課程及課程調整的彈性。</a:t>
            </a:r>
          </a:p>
          <a:p>
            <a:pPr>
              <a:defRPr/>
            </a:pPr>
            <a:r>
              <a:rPr lang="zh-TW" altLang="zh-TW" dirty="0"/>
              <a:t>（三）課程規劃以「漸進分化」為原則，強調共同、試探、分化、專精的精神，輔以生涯發展，並提供專題、實作或探索等自主學習課程，讓學生了解並發展自己的興趣與性向。</a:t>
            </a:r>
          </a:p>
          <a:p>
            <a:pPr>
              <a:defRPr/>
            </a:pPr>
            <a:r>
              <a:rPr lang="zh-TW" altLang="zh-TW" dirty="0"/>
              <a:t>（四）高級中等教育階段應兼顧共同核心課程的強化與彈性分流的需求，以利基本知能之奠定及生涯發展之規劃。</a:t>
            </a:r>
          </a:p>
          <a:p>
            <a:pPr>
              <a:defRPr/>
            </a:pPr>
            <a:r>
              <a:rPr lang="zh-TW" altLang="zh-TW" dirty="0"/>
              <a:t>（五）普通型高級中等學校應減少必修課程，提供多元的選修課程。</a:t>
            </a:r>
          </a:p>
          <a:p>
            <a:pPr>
              <a:defRPr/>
            </a:pPr>
            <a:r>
              <a:rPr lang="zh-TW" altLang="zh-TW" dirty="0"/>
              <a:t>（六）技術型高級中等學校課程發展應朝向務實致用，適切規劃專業科目及實習科目。</a:t>
            </a:r>
          </a:p>
          <a:p>
            <a:pPr>
              <a:defRPr/>
            </a:pPr>
            <a:r>
              <a:rPr lang="zh-TW" altLang="zh-TW" dirty="0"/>
              <a:t>（七）綜合型高級中等學校應提供學術導向及專業導向課程，並輔導學生適性發展。</a:t>
            </a:r>
          </a:p>
          <a:p>
            <a:pPr>
              <a:defRPr/>
            </a:pPr>
            <a:r>
              <a:rPr lang="zh-TW" altLang="zh-TW" dirty="0"/>
              <a:t>（八）單科型高級中等學校應強化特定領域科目的課程安排，提供學生繼續發展其潛能。</a:t>
            </a:r>
          </a:p>
          <a:p>
            <a:pPr>
              <a:defRPr/>
            </a:pPr>
            <a:r>
              <a:rPr lang="zh-TW" altLang="zh-TW" b="1" dirty="0"/>
              <a:t>四、彈性活力</a:t>
            </a:r>
            <a:endParaRPr lang="zh-TW" altLang="zh-TW" dirty="0"/>
          </a:p>
          <a:p>
            <a:pPr>
              <a:defRPr/>
            </a:pPr>
            <a:r>
              <a:rPr lang="zh-TW" altLang="zh-TW" dirty="0"/>
              <a:t>課程綱要必須具備調整改變的彈性，兼顧教師、學校、家長及地方的需求和參與，且能夠連結社區力量及社會資源，發揮教學的活力。</a:t>
            </a:r>
          </a:p>
          <a:p>
            <a:pPr>
              <a:defRPr/>
            </a:pPr>
            <a:r>
              <a:rPr lang="zh-TW" altLang="zh-TW" dirty="0"/>
              <a:t>（一）持續落實與推動學校本位課程，鼓勵學校及教師結合社會資源以充實課程、活化教學。</a:t>
            </a:r>
          </a:p>
          <a:p>
            <a:pPr>
              <a:defRPr/>
            </a:pPr>
            <a:r>
              <a:rPr lang="zh-TW" altLang="zh-TW" dirty="0"/>
              <a:t>（二）保留國中小的彈性學習節數，並提供參考原則，以利其發揮正面效果。</a:t>
            </a:r>
          </a:p>
          <a:p>
            <a:pPr>
              <a:defRPr/>
            </a:pPr>
            <a:r>
              <a:rPr lang="zh-TW" altLang="zh-TW" dirty="0"/>
              <a:t>（三）增加學校課程安排的彈性，並落實高級中等教育階段的學年學分制。</a:t>
            </a:r>
          </a:p>
          <a:p>
            <a:pPr>
              <a:defRPr/>
            </a:pPr>
            <a:r>
              <a:rPr lang="zh-TW" altLang="zh-TW" dirty="0"/>
              <a:t>（四）明確劃分中央、地方及學校的課程權責，三者既分工又協作。</a:t>
            </a:r>
          </a:p>
          <a:p>
            <a:pPr>
              <a:defRPr/>
            </a:pPr>
            <a:r>
              <a:rPr lang="zh-TW" altLang="zh-TW" dirty="0"/>
              <a:t>（五）鼓勵中小學的實驗辦學、民間參與，並強化高級中等學校與大學、產業的攜手協作。</a:t>
            </a:r>
          </a:p>
          <a:p>
            <a:pPr>
              <a:defRPr/>
            </a:pPr>
            <a:r>
              <a:rPr lang="zh-TW" altLang="zh-TW" dirty="0"/>
              <a:t>（六）以學生為學習主體，並考量與社區特色結合，加強師生互動及親師合作。</a:t>
            </a:r>
          </a:p>
          <a:p>
            <a:pPr>
              <a:defRPr/>
            </a:pPr>
            <a:r>
              <a:rPr lang="zh-TW" altLang="zh-TW" b="1" dirty="0"/>
              <a:t>五、配套整合</a:t>
            </a:r>
            <a:endParaRPr lang="zh-TW" altLang="zh-TW" dirty="0"/>
          </a:p>
          <a:p>
            <a:pPr>
              <a:defRPr/>
            </a:pPr>
            <a:r>
              <a:rPr lang="zh-TW" altLang="zh-TW" dirty="0"/>
              <a:t>配套措施的規劃係為落實課程綱要的施行，以促進學生學習及維護學生學習權作為目的。配套措施應基於自發、互動、共好之理念，並持續以學生學習為焦點而進行對話與協作。</a:t>
            </a:r>
          </a:p>
          <a:p>
            <a:pPr>
              <a:defRPr/>
            </a:pPr>
            <a:r>
              <a:rPr lang="zh-TW" altLang="zh-TW" dirty="0"/>
              <a:t>（一）建構協作平台：透過課程研發、課程教學輔導、師資培育及學習評量等系統之協作平台，整合十二年國民基本教育課程教學之推展與實施。</a:t>
            </a:r>
          </a:p>
          <a:p>
            <a:pPr>
              <a:defRPr/>
            </a:pPr>
            <a:r>
              <a:rPr lang="zh-TW" altLang="zh-TW" dirty="0"/>
              <a:t>（二）強化支持系統：</a:t>
            </a:r>
          </a:p>
          <a:p>
            <a:pPr>
              <a:defRPr/>
            </a:pPr>
            <a:r>
              <a:rPr lang="en-US" altLang="zh-TW" dirty="0"/>
              <a:t>1.</a:t>
            </a:r>
            <a:r>
              <a:rPr lang="zh-TW" altLang="zh-TW" dirty="0"/>
              <a:t>中央層級：爭取社會大眾對課程改革的理解與認同、健全課程教學的輔導與支持體系、優化師資培育與教師專業發展</a:t>
            </a:r>
            <a:r>
              <a:rPr lang="en-US" altLang="zh-TW" dirty="0"/>
              <a:t>(</a:t>
            </a:r>
            <a:r>
              <a:rPr lang="zh-TW" altLang="zh-TW" dirty="0"/>
              <a:t>含在職進修</a:t>
            </a:r>
            <a:r>
              <a:rPr lang="en-US" altLang="zh-TW" dirty="0"/>
              <a:t>)</a:t>
            </a:r>
            <a:r>
              <a:rPr lang="zh-TW" altLang="zh-TW" dirty="0"/>
              <a:t>、修訂相關法規、挹注經費支援課程試行、鼓勵教材教法研發、完善教學與學習支援平台、持續建置學生學習成就資料庫、建置國家課程永續發展的機制與配套等。</a:t>
            </a:r>
          </a:p>
          <a:p>
            <a:pPr>
              <a:defRPr/>
            </a:pPr>
            <a:r>
              <a:rPr lang="en-US" altLang="zh-TW" dirty="0"/>
              <a:t>2.</a:t>
            </a:r>
            <a:r>
              <a:rPr lang="zh-TW" altLang="zh-TW" dirty="0"/>
              <a:t>地方層級：強化地方層級課程教學的輔導與支持網絡、充實圖書儀器與空間設備、協助學校課務運作與教學正常化、推動地方課程特色發展與評鑑等。</a:t>
            </a:r>
          </a:p>
          <a:p>
            <a:pPr>
              <a:defRPr/>
            </a:pPr>
            <a:r>
              <a:rPr lang="en-US" altLang="zh-TW" dirty="0"/>
              <a:t>3.</a:t>
            </a:r>
            <a:r>
              <a:rPr lang="zh-TW" altLang="zh-TW" dirty="0"/>
              <a:t>學校層級：強化課程研究發展的組織與運作、落實課程評鑑、發展教師專業學習社群、健全教學輔導制度、推動有效教學策略與學習策略，研發有助學習的多元媒材，強化多元學習評量，以及實施充實與補救的適性教學。</a:t>
            </a:r>
          </a:p>
          <a:p>
            <a:pPr>
              <a:defRPr/>
            </a:pPr>
            <a:r>
              <a:rPr lang="zh-TW" altLang="zh-TW" dirty="0"/>
              <a:t>（三）完善整體配套： </a:t>
            </a:r>
          </a:p>
          <a:p>
            <a:pPr>
              <a:defRPr/>
            </a:pPr>
            <a:r>
              <a:rPr lang="en-US" altLang="zh-TW" dirty="0"/>
              <a:t>1.</a:t>
            </a:r>
            <a:r>
              <a:rPr lang="zh-TW" altLang="zh-TW" dirty="0"/>
              <a:t>配合十二年國民基本教育之推動，重新檢視與修訂課程綱要實施之相關法令規章。</a:t>
            </a:r>
          </a:p>
          <a:p>
            <a:pPr>
              <a:defRPr/>
            </a:pPr>
            <a:r>
              <a:rPr lang="en-US" altLang="zh-TW" dirty="0"/>
              <a:t>2.</a:t>
            </a:r>
            <a:r>
              <a:rPr lang="zh-TW" altLang="zh-TW" dirty="0"/>
              <a:t>配合課程綱要的研修與實施各階段，強化課程的溝通與傳播推展。</a:t>
            </a:r>
          </a:p>
          <a:p>
            <a:pPr>
              <a:defRPr/>
            </a:pPr>
            <a:r>
              <a:rPr lang="en-US" altLang="zh-TW" dirty="0"/>
              <a:t>3.</a:t>
            </a:r>
            <a:r>
              <a:rPr lang="zh-TW" altLang="zh-TW" dirty="0"/>
              <a:t>除正式課程外，應包括非正式課程與潛在課程等層面的改革。</a:t>
            </a:r>
            <a:r>
              <a:rPr lang="en-US" altLang="zh-TW" dirty="0"/>
              <a:t>	</a:t>
            </a:r>
            <a:endParaRPr lang="zh-TW" altLang="zh-TW" dirty="0"/>
          </a:p>
          <a:p>
            <a:pPr>
              <a:defRPr/>
            </a:pPr>
            <a:r>
              <a:rPr lang="en-US" altLang="zh-TW" dirty="0"/>
              <a:t>4.</a:t>
            </a:r>
            <a:r>
              <a:rPr lang="zh-TW" altLang="zh-TW" dirty="0"/>
              <a:t>課程綱要實施期程應整體考量課程試行、教材發展、教學轉化、學習評量及教學資源等，並以學生順利銜接不同學習階段或轉銜不同類型學校為原則。</a:t>
            </a:r>
          </a:p>
          <a:p>
            <a:pPr>
              <a:defRPr/>
            </a:pPr>
            <a:r>
              <a:rPr lang="en-US" altLang="zh-TW" dirty="0"/>
              <a:t>5.</a:t>
            </a:r>
            <a:r>
              <a:rPr lang="zh-TW" altLang="zh-TW" dirty="0"/>
              <a:t>配合課程綱要研修，同步調整師資培育與教師專業發展</a:t>
            </a:r>
            <a:r>
              <a:rPr lang="en-US" altLang="zh-TW" dirty="0"/>
              <a:t>(</a:t>
            </a:r>
            <a:r>
              <a:rPr lang="zh-TW" altLang="zh-TW" dirty="0"/>
              <a:t>含在職進修</a:t>
            </a:r>
            <a:r>
              <a:rPr lang="en-US" altLang="zh-TW" dirty="0"/>
              <a:t>)</a:t>
            </a:r>
            <a:r>
              <a:rPr lang="zh-TW" altLang="zh-TW" dirty="0"/>
              <a:t>，以及大學與技專校院招生方式、考試命題等。</a:t>
            </a:r>
          </a:p>
          <a:p>
            <a:pPr>
              <a:defRPr/>
            </a:pPr>
            <a:endParaRPr lang="zh-TW" altLang="en-US" dirty="0"/>
          </a:p>
        </p:txBody>
      </p:sp>
      <p:sp>
        <p:nvSpPr>
          <p:cNvPr id="37891" name="投影片編號版面配置區 3"/>
          <p:cNvSpPr>
            <a:spLocks noGrp="1"/>
          </p:cNvSpPr>
          <p:nvPr>
            <p:ph type="sldNum" sz="quarter" idx="5"/>
          </p:nvPr>
        </p:nvSpPr>
        <p:spPr>
          <a:noFill/>
          <a:ln>
            <a:miter lim="800000"/>
            <a:headEnd/>
            <a:tailEnd/>
          </a:ln>
        </p:spPr>
        <p:txBody>
          <a:bodyPr/>
          <a:lstStyle/>
          <a:p>
            <a:pPr defTabSz="912813"/>
            <a:fld id="{1505DDFD-2151-4667-A143-93C67788B0F1}" type="slidenum">
              <a:rPr lang="zh-TW" altLang="en-US" smtClean="0"/>
              <a:pPr defTabSz="912813"/>
              <a:t>57</a:t>
            </a:fld>
            <a:endParaRPr lang="en-US" altLang="zh-TW" dirty="0"/>
          </a:p>
        </p:txBody>
      </p:sp>
    </p:spTree>
    <p:extLst>
      <p:ext uri="{BB962C8B-B14F-4D97-AF65-F5344CB8AC3E}">
        <p14:creationId xmlns:p14="http://schemas.microsoft.com/office/powerpoint/2010/main" val="3476205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134147" name="備忘稿版面配置區 2"/>
          <p:cNvSpPr>
            <a:spLocks noGrp="1"/>
          </p:cNvSpPr>
          <p:nvPr>
            <p:ph type="body" idx="1"/>
          </p:nvPr>
        </p:nvSpPr>
        <p:spPr>
          <a:noFill/>
        </p:spPr>
        <p:txBody>
          <a:bodyPr/>
          <a:lstStyle/>
          <a:p>
            <a:pPr marL="0" marR="0" lvl="1" indent="0" algn="l" defTabSz="914400" rtl="0" eaLnBrk="1" fontAlgn="base" latinLnBrk="0" hangingPunct="1">
              <a:lnSpc>
                <a:spcPct val="90000"/>
              </a:lnSpc>
              <a:spcBef>
                <a:spcPct val="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pPr marL="0" lvl="1" eaLnBrk="1" hangingPunct="1">
              <a:lnSpc>
                <a:spcPct val="90000"/>
              </a:lnSpc>
              <a:spcBef>
                <a:spcPct val="0"/>
              </a:spcBef>
            </a:pPr>
            <a:r>
              <a:rPr lang="zh-TW" altLang="en-US" b="0" dirty="0"/>
              <a:t>一</a:t>
            </a:r>
            <a:r>
              <a:rPr lang="zh-TW" altLang="en-US" b="0" dirty="0" smtClean="0"/>
              <a:t>、支持系統，</a:t>
            </a:r>
            <a:r>
              <a:rPr lang="zh-TW" altLang="en-US" b="0" dirty="0"/>
              <a:t>學校可行作法</a:t>
            </a:r>
            <a:endParaRPr lang="en-US" altLang="zh-TW" b="0" dirty="0"/>
          </a:p>
          <a:p>
            <a:pPr marL="0" lvl="1" eaLnBrk="1" hangingPunct="1">
              <a:lnSpc>
                <a:spcPct val="90000"/>
              </a:lnSpc>
              <a:spcBef>
                <a:spcPct val="0"/>
              </a:spcBef>
            </a:pPr>
            <a:r>
              <a:rPr lang="zh-TW" altLang="en-US" dirty="0"/>
              <a:t>二、提供學校可以的具體作法做為改變的參考，首先先讓學校同仁針對課程綱要的內涵加以了解，尤其是對於核心素養的意涵，可讓教師重新思索從九年一貫基本能力的著眼點到十二年國民基本教育核心素養的變異，</a:t>
            </a:r>
            <a:endParaRPr lang="en-US" altLang="zh-TW" dirty="0"/>
          </a:p>
          <a:p>
            <a:pPr marL="0" lvl="1" eaLnBrk="1" hangingPunct="1">
              <a:lnSpc>
                <a:spcPct val="90000"/>
              </a:lnSpc>
              <a:spcBef>
                <a:spcPct val="0"/>
              </a:spcBef>
            </a:pPr>
            <a:r>
              <a:rPr lang="zh-TW" altLang="en-US" dirty="0"/>
              <a:t>三、再透過學校各種課程組織，檢視學校課程發展有哪些可行要素與困境問題，再重整學校既有的課程，發展校訂課程。</a:t>
            </a:r>
            <a:endParaRPr lang="en-US" altLang="zh-TW" dirty="0"/>
          </a:p>
          <a:p>
            <a:pPr marL="0" lvl="1" eaLnBrk="1" hangingPunct="1">
              <a:lnSpc>
                <a:spcPct val="90000"/>
              </a:lnSpc>
              <a:spcBef>
                <a:spcPct val="0"/>
              </a:spcBef>
            </a:pPr>
            <a:r>
              <a:rPr lang="zh-TW" altLang="en-US" dirty="0"/>
              <a:t>四、之後可針對新課綱所訂定的課程進行試行，再修正、評鑑，讓學校的課程基底更為豐厚穩健。</a:t>
            </a:r>
          </a:p>
        </p:txBody>
      </p:sp>
      <p:sp>
        <p:nvSpPr>
          <p:cNvPr id="134148" name="投影片編號版面配置區 3"/>
          <p:cNvSpPr>
            <a:spLocks noGrp="1"/>
          </p:cNvSpPr>
          <p:nvPr>
            <p:ph type="sldNum" sz="quarter" idx="5"/>
          </p:nvPr>
        </p:nvSpPr>
        <p:spPr>
          <a:noFill/>
          <a:ln>
            <a:miter lim="800000"/>
            <a:headEnd/>
            <a:tailEnd/>
          </a:ln>
        </p:spPr>
        <p:txBody>
          <a:bodyPr/>
          <a:lstStyle/>
          <a:p>
            <a:fld id="{28EA58BE-EF9B-417F-AFD9-A8F30F789FD1}" type="slidenum">
              <a:rPr lang="zh-TW" altLang="en-US">
                <a:latin typeface="Arial" pitchFamily="34" charset="0"/>
              </a:rPr>
              <a:pPr/>
              <a:t>58</a:t>
            </a:fld>
            <a:endParaRPr lang="en-US" altLang="zh-TW">
              <a:latin typeface="Arial" pitchFamily="34" charset="0"/>
            </a:endParaRPr>
          </a:p>
        </p:txBody>
      </p:sp>
    </p:spTree>
    <p:extLst>
      <p:ext uri="{BB962C8B-B14F-4D97-AF65-F5344CB8AC3E}">
        <p14:creationId xmlns:p14="http://schemas.microsoft.com/office/powerpoint/2010/main" val="128512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139267" name="備忘稿版面配置區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1" i="1" dirty="0"/>
              <a:t>請注意動畫效果，分別說明：</a:t>
            </a:r>
            <a:endParaRPr lang="zh-TW" altLang="en-US" dirty="0">
              <a:solidFill>
                <a:srgbClr val="000000"/>
              </a:solidFill>
              <a:sym typeface="Calibri" pitchFamily="34" charset="0"/>
            </a:endParaRPr>
          </a:p>
          <a:p>
            <a:pPr eaLnBrk="1" hangingPunct="1"/>
            <a:endParaRPr lang="en-US" altLang="zh-TW" dirty="0"/>
          </a:p>
          <a:p>
            <a:pPr eaLnBrk="1" hangingPunct="1"/>
            <a:r>
              <a:rPr lang="zh-TW" altLang="en-US" dirty="0"/>
              <a:t>身為學校課程領導人的因應作為，可從學校課程發展委員會的功能著手：願景目標檢視、分鐘節數的安排、跨領域課程、分科與統整、教師協同教學、建置教學研究會與社群，以及學校本位課程整體計畫的規劃設計實施與評鑑，並檢視學校師資及教材，透過銜接課程教學，規劃配套多元評量模式。</a:t>
            </a:r>
          </a:p>
        </p:txBody>
      </p:sp>
      <p:sp>
        <p:nvSpPr>
          <p:cNvPr id="139268" name="投影片編號版面配置區 3"/>
          <p:cNvSpPr>
            <a:spLocks noGrp="1"/>
          </p:cNvSpPr>
          <p:nvPr>
            <p:ph type="sldNum" sz="quarter" idx="5"/>
          </p:nvPr>
        </p:nvSpPr>
        <p:spPr>
          <a:noFill/>
          <a:ln>
            <a:miter lim="800000"/>
            <a:headEnd/>
            <a:tailEnd/>
          </a:ln>
        </p:spPr>
        <p:txBody>
          <a:bodyPr/>
          <a:lstStyle/>
          <a:p>
            <a:fld id="{7D8D2C51-88AA-4D9E-8172-E37397F48DB3}" type="slidenum">
              <a:rPr lang="zh-TW" altLang="en-US"/>
              <a:pPr/>
              <a:t>59</a:t>
            </a:fld>
            <a:endParaRPr lang="en-US" altLang="zh-TW"/>
          </a:p>
        </p:txBody>
      </p:sp>
    </p:spTree>
    <p:extLst>
      <p:ext uri="{BB962C8B-B14F-4D97-AF65-F5344CB8AC3E}">
        <p14:creationId xmlns:p14="http://schemas.microsoft.com/office/powerpoint/2010/main" val="1105308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140291" name="備忘稿版面配置區 2"/>
          <p:cNvSpPr>
            <a:spLocks noGrp="1"/>
          </p:cNvSpPr>
          <p:nvPr>
            <p:ph type="body" idx="1"/>
          </p:nvPr>
        </p:nvSpPr>
        <p:spPr>
          <a:noFill/>
        </p:spPr>
        <p:txBody>
          <a:bodyPr/>
          <a:lstStyle/>
          <a:p>
            <a:pPr eaLnBrk="1" hangingPunct="1"/>
            <a:endParaRPr lang="zh-TW" altLang="en-US" b="1" i="1" u="sng"/>
          </a:p>
        </p:txBody>
      </p:sp>
      <p:sp>
        <p:nvSpPr>
          <p:cNvPr id="140292" name="投影片編號版面配置區 3"/>
          <p:cNvSpPr>
            <a:spLocks noGrp="1"/>
          </p:cNvSpPr>
          <p:nvPr>
            <p:ph type="sldNum" sz="quarter" idx="5"/>
          </p:nvPr>
        </p:nvSpPr>
        <p:spPr>
          <a:noFill/>
          <a:ln>
            <a:miter lim="800000"/>
            <a:headEnd/>
            <a:tailEnd/>
          </a:ln>
        </p:spPr>
        <p:txBody>
          <a:bodyPr/>
          <a:lstStyle/>
          <a:p>
            <a:fld id="{45CFEE38-E901-4E0D-B1A2-DC14D0A6DCD9}" type="slidenum">
              <a:rPr lang="zh-TW" altLang="en-US"/>
              <a:pPr/>
              <a:t>61</a:t>
            </a:fld>
            <a:endParaRPr lang="en-US" altLang="zh-TW"/>
          </a:p>
        </p:txBody>
      </p:sp>
    </p:spTree>
    <p:extLst>
      <p:ext uri="{BB962C8B-B14F-4D97-AF65-F5344CB8AC3E}">
        <p14:creationId xmlns:p14="http://schemas.microsoft.com/office/powerpoint/2010/main" val="13607210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lstStyle/>
          <a:p>
            <a:r>
              <a:rPr lang="zh-TW" altLang="en-US" dirty="0" smtClean="0"/>
              <a:t>詳細內容請見國家教育研究院</a:t>
            </a:r>
            <a:r>
              <a:rPr kumimoji="1" lang="zh-TW" altLang="en-US" sz="1200" b="1" i="0" u="none" strike="noStrike" kern="1200" dirty="0" smtClean="0">
                <a:solidFill>
                  <a:schemeClr val="tx1"/>
                </a:solidFill>
                <a:effectLst/>
                <a:latin typeface="+mn-lt"/>
                <a:ea typeface="+mn-ea"/>
                <a:cs typeface="+mn-cs"/>
                <a:hlinkClick r:id="rId3"/>
              </a:rPr>
              <a:t> </a:t>
            </a:r>
            <a:r>
              <a:rPr kumimoji="1" lang="en-US" altLang="zh-TW" sz="1200" b="0" i="0" kern="1200" dirty="0" smtClean="0">
                <a:solidFill>
                  <a:schemeClr val="tx1"/>
                </a:solidFill>
                <a:effectLst/>
                <a:latin typeface="+mn-lt"/>
                <a:ea typeface="+mn-ea"/>
                <a:cs typeface="+mn-cs"/>
              </a:rPr>
              <a:t>&gt;</a:t>
            </a:r>
            <a:r>
              <a:rPr kumimoji="1" lang="zh-TW" altLang="en-US" sz="1200" b="0" i="0" kern="1200" dirty="0" smtClean="0">
                <a:solidFill>
                  <a:schemeClr val="tx1"/>
                </a:solidFill>
                <a:effectLst/>
                <a:latin typeface="+mn-lt"/>
                <a:ea typeface="+mn-ea"/>
                <a:cs typeface="+mn-cs"/>
              </a:rPr>
              <a:t> </a:t>
            </a:r>
            <a:r>
              <a:rPr kumimoji="1" lang="zh-TW" altLang="en-US" sz="1200" b="1" i="0" u="none" strike="noStrike" kern="1200" dirty="0" smtClean="0">
                <a:solidFill>
                  <a:schemeClr val="tx1"/>
                </a:solidFill>
                <a:effectLst/>
                <a:latin typeface="+mn-lt"/>
                <a:ea typeface="+mn-ea"/>
                <a:cs typeface="+mn-cs"/>
                <a:hlinkClick r:id="rId3"/>
              </a:rPr>
              <a:t>教育資源 </a:t>
            </a:r>
            <a:r>
              <a:rPr kumimoji="1" lang="en-US" altLang="zh-TW" sz="1200" b="0" i="0" u="none" kern="1200" dirty="0" smtClean="0">
                <a:solidFill>
                  <a:schemeClr val="tx1"/>
                </a:solidFill>
                <a:effectLst/>
                <a:latin typeface="+mn-lt"/>
                <a:ea typeface="+mn-ea"/>
                <a:cs typeface="+mn-cs"/>
              </a:rPr>
              <a:t>&gt; </a:t>
            </a:r>
            <a:r>
              <a:rPr kumimoji="1" lang="zh-TW" altLang="en-US" sz="1200" b="1" i="0" u="none" strike="noStrike" kern="1200" dirty="0" smtClean="0">
                <a:solidFill>
                  <a:schemeClr val="tx1"/>
                </a:solidFill>
                <a:effectLst/>
                <a:latin typeface="+mn-lt"/>
                <a:ea typeface="+mn-ea"/>
                <a:cs typeface="+mn-cs"/>
                <a:hlinkClick r:id="rId4"/>
              </a:rPr>
              <a:t>十二年國民基本教育課程研究發展會 </a:t>
            </a:r>
            <a:r>
              <a:rPr kumimoji="1" lang="en-US" altLang="zh-TW" sz="1200" b="0" i="0" u="none" kern="1200" dirty="0" smtClean="0">
                <a:solidFill>
                  <a:schemeClr val="tx1"/>
                </a:solidFill>
                <a:effectLst/>
                <a:latin typeface="+mn-lt"/>
                <a:ea typeface="+mn-ea"/>
                <a:cs typeface="+mn-cs"/>
              </a:rPr>
              <a:t>&gt; </a:t>
            </a:r>
            <a:r>
              <a:rPr kumimoji="1" lang="zh-TW" altLang="en-US" sz="1200" b="1" i="0" u="none" strike="noStrike" kern="1200" dirty="0" smtClean="0">
                <a:solidFill>
                  <a:schemeClr val="tx1"/>
                </a:solidFill>
                <a:effectLst/>
                <a:latin typeface="+mn-lt"/>
                <a:ea typeface="+mn-ea"/>
                <a:cs typeface="+mn-cs"/>
                <a:hlinkClick r:id="rId5"/>
              </a:rPr>
              <a:t>研發成果</a:t>
            </a:r>
            <a:endParaRPr kumimoji="1" lang="en-US" altLang="zh-TW" sz="1200" b="1" i="0" u="none" strike="noStrike" kern="1200" dirty="0" smtClean="0">
              <a:solidFill>
                <a:schemeClr val="tx1"/>
              </a:solidFill>
              <a:effectLst/>
              <a:latin typeface="+mn-lt"/>
              <a:ea typeface="+mn-ea"/>
              <a:cs typeface="+mn-cs"/>
            </a:endParaRPr>
          </a:p>
          <a:p>
            <a:r>
              <a:rPr kumimoji="1" lang="zh-TW" altLang="en-US" sz="1200" b="1" i="0" kern="1200" dirty="0" smtClean="0">
                <a:solidFill>
                  <a:schemeClr val="tx1"/>
                </a:solidFill>
                <a:effectLst/>
                <a:latin typeface="+mn-lt"/>
                <a:ea typeface="+mn-ea"/>
                <a:cs typeface="+mn-cs"/>
              </a:rPr>
              <a:t>十二年國民基本教育課程綱要總綱</a:t>
            </a:r>
            <a:r>
              <a:rPr kumimoji="1" lang="en-US" altLang="zh-TW" sz="1200" b="1" i="0" kern="1200" dirty="0" smtClean="0">
                <a:solidFill>
                  <a:schemeClr val="tx1"/>
                </a:solidFill>
                <a:effectLst/>
                <a:latin typeface="+mn-lt"/>
                <a:ea typeface="+mn-ea"/>
                <a:cs typeface="+mn-cs"/>
              </a:rPr>
              <a:t>Q</a:t>
            </a:r>
            <a:r>
              <a:rPr kumimoji="1" lang="zh-TW" altLang="en-US" sz="1200" b="1" i="0" kern="1200" dirty="0" smtClean="0">
                <a:solidFill>
                  <a:schemeClr val="tx1"/>
                </a:solidFill>
                <a:effectLst/>
                <a:latin typeface="+mn-lt"/>
                <a:ea typeface="+mn-ea"/>
                <a:cs typeface="+mn-cs"/>
              </a:rPr>
              <a:t>＆</a:t>
            </a:r>
            <a:r>
              <a:rPr kumimoji="1" lang="en-US" altLang="zh-TW" sz="1200" b="1" i="0" kern="1200" dirty="0" smtClean="0">
                <a:solidFill>
                  <a:schemeClr val="tx1"/>
                </a:solidFill>
                <a:effectLst/>
                <a:latin typeface="+mn-lt"/>
                <a:ea typeface="+mn-ea"/>
                <a:cs typeface="+mn-cs"/>
              </a:rPr>
              <a:t>A</a:t>
            </a:r>
            <a:endParaRPr kumimoji="1" lang="en-US" altLang="zh-TW" sz="1200" b="1" i="0" u="none" strike="noStrike" kern="1200" dirty="0" smtClean="0">
              <a:solidFill>
                <a:schemeClr val="tx1"/>
              </a:solidFill>
              <a:effectLst/>
              <a:latin typeface="+mn-lt"/>
              <a:ea typeface="+mn-ea"/>
              <a:cs typeface="+mn-cs"/>
            </a:endParaRPr>
          </a:p>
          <a:p>
            <a:r>
              <a:rPr lang="en-US" altLang="zh-TW" sz="1200" b="0" dirty="0" smtClean="0">
                <a:latin typeface="標楷體" panose="03000509000000000000" pitchFamily="65" charset="-120"/>
                <a:ea typeface="標楷體" panose="03000509000000000000" pitchFamily="65" charset="-120"/>
              </a:rPr>
              <a:t>http://www.naer.edu.tw/files/15-1000-8438,c1179-1.php?Lang=zh-tw###</a:t>
            </a:r>
          </a:p>
          <a:p>
            <a:r>
              <a:rPr lang="en-US" altLang="zh-TW" sz="1200" b="0" dirty="0" smtClean="0">
                <a:latin typeface="標楷體" panose="03000509000000000000" pitchFamily="65" charset="-120"/>
                <a:ea typeface="標楷體" panose="03000509000000000000" pitchFamily="65" charset="-120"/>
              </a:rPr>
              <a:t>Q16</a:t>
            </a:r>
            <a:r>
              <a:rPr lang="zh-TW" altLang="en-US" sz="1200" b="0" dirty="0" smtClean="0">
                <a:latin typeface="標楷體" panose="03000509000000000000" pitchFamily="65" charset="-120"/>
                <a:ea typeface="標楷體" panose="03000509000000000000" pitchFamily="65" charset="-120"/>
              </a:rPr>
              <a:t>：國民中小學的領域學習課程可以實施跨領域主題統整教學嗎？要如何規劃？</a:t>
            </a:r>
            <a:endParaRPr lang="en-US" altLang="zh-TW" sz="1200" b="0" dirty="0" smtClean="0">
              <a:latin typeface="標楷體" panose="03000509000000000000" pitchFamily="65" charset="-120"/>
              <a:ea typeface="標楷體" panose="03000509000000000000" pitchFamily="65" charset="-120"/>
            </a:endParaRPr>
          </a:p>
          <a:p>
            <a:r>
              <a:rPr lang="zh-TW" altLang="en-US" sz="1200" b="0" dirty="0" smtClean="0">
                <a:latin typeface="標楷體" panose="03000509000000000000" pitchFamily="65" charset="-120"/>
                <a:ea typeface="標楷體" panose="03000509000000000000" pitchFamily="65" charset="-120"/>
              </a:rPr>
              <a:t>回答</a:t>
            </a:r>
            <a:r>
              <a:rPr lang="en-US" altLang="zh-TW" sz="1200" b="0" dirty="0" smtClean="0">
                <a:latin typeface="標楷體" panose="03000509000000000000" pitchFamily="65" charset="-120"/>
                <a:ea typeface="標楷體" panose="03000509000000000000" pitchFamily="65" charset="-120"/>
              </a:rPr>
              <a:t>:</a:t>
            </a:r>
            <a:r>
              <a:rPr lang="zh-TW" altLang="en-US" sz="1200" b="0" dirty="0" smtClean="0">
                <a:latin typeface="標楷體" panose="03000509000000000000" pitchFamily="65" charset="-120"/>
                <a:ea typeface="標楷體" panose="03000509000000000000" pitchFamily="65" charset="-120"/>
              </a:rPr>
              <a:t>   總綱明文規定：「在符合教育部教學正常化之相關規定及領域學習節數之原則下，學校得彈性調整或重組部定課程之領域學習節數，實施各種學習型式的跨領域統整課程。跨領域統整課程最多佔領域學習課程總節數五分之一，其學習節數得分開計入相關學習領域，並可進行協同教學。」</a:t>
            </a:r>
          </a:p>
          <a:p>
            <a:r>
              <a:rPr lang="zh-TW" altLang="en-US" sz="1200" b="0" dirty="0" smtClean="0">
                <a:latin typeface="標楷體" panose="03000509000000000000" pitchFamily="65" charset="-120"/>
                <a:ea typeface="標楷體" panose="03000509000000000000" pitchFamily="65" charset="-120"/>
              </a:rPr>
              <a:t>   因此，學校經課發會決議，可以將領域學習課程部分組合，進行跨領域主題統整教學，惟其節數不超過領域學習課程總節數的</a:t>
            </a:r>
            <a:r>
              <a:rPr lang="en-US" altLang="zh-TW" sz="1200" b="0" dirty="0" smtClean="0">
                <a:latin typeface="標楷體" panose="03000509000000000000" pitchFamily="65" charset="-120"/>
                <a:ea typeface="標楷體" panose="03000509000000000000" pitchFamily="65" charset="-120"/>
              </a:rPr>
              <a:t>1/5</a:t>
            </a:r>
            <a:r>
              <a:rPr lang="zh-TW" altLang="en-US" sz="1200" b="0" dirty="0" smtClean="0">
                <a:latin typeface="標楷體" panose="03000509000000000000" pitchFamily="65" charset="-120"/>
                <a:ea typeface="標楷體" panose="03000509000000000000" pitchFamily="65" charset="-120"/>
              </a:rPr>
              <a:t>。以國民小學第三學習階段為例，其領域學習每周總節數為</a:t>
            </a:r>
            <a:r>
              <a:rPr lang="en-US" altLang="zh-TW" sz="1200" b="0" dirty="0" smtClean="0">
                <a:latin typeface="標楷體" panose="03000509000000000000" pitchFamily="65" charset="-120"/>
                <a:ea typeface="標楷體" panose="03000509000000000000" pitchFamily="65" charset="-120"/>
              </a:rPr>
              <a:t>26</a:t>
            </a:r>
            <a:r>
              <a:rPr lang="zh-TW" altLang="en-US" sz="1200" b="0" dirty="0" smtClean="0">
                <a:latin typeface="標楷體" panose="03000509000000000000" pitchFamily="65" charset="-120"/>
                <a:ea typeface="標楷體" panose="03000509000000000000" pitchFamily="65" charset="-120"/>
              </a:rPr>
              <a:t>節，學校可規劃單周最多</a:t>
            </a:r>
            <a:r>
              <a:rPr lang="en-US" altLang="zh-TW" sz="1200" b="0" dirty="0" smtClean="0">
                <a:latin typeface="標楷體" panose="03000509000000000000" pitchFamily="65" charset="-120"/>
                <a:ea typeface="標楷體" panose="03000509000000000000" pitchFamily="65" charset="-120"/>
              </a:rPr>
              <a:t>5</a:t>
            </a:r>
            <a:r>
              <a:rPr lang="zh-TW" altLang="en-US" sz="1200" b="0" dirty="0" smtClean="0">
                <a:latin typeface="標楷體" panose="03000509000000000000" pitchFamily="65" charset="-120"/>
                <a:ea typeface="標楷體" panose="03000509000000000000" pitchFamily="65" charset="-120"/>
              </a:rPr>
              <a:t>節的跨領域主題統整教學。</a:t>
            </a:r>
          </a:p>
          <a:p>
            <a:r>
              <a:rPr lang="zh-TW" altLang="en-US" sz="1200" b="0" dirty="0" smtClean="0">
                <a:latin typeface="標楷體" panose="03000509000000000000" pitchFamily="65" charset="-120"/>
                <a:ea typeface="標楷體" panose="03000509000000000000" pitchFamily="65" charset="-120"/>
              </a:rPr>
              <a:t>   例如某校以「比例、對稱」為主題，統整「數學」和「藝術」領域，進行單周</a:t>
            </a:r>
            <a:r>
              <a:rPr lang="en-US" altLang="zh-TW" sz="1200" b="0" dirty="0" smtClean="0">
                <a:latin typeface="標楷體" panose="03000509000000000000" pitchFamily="65" charset="-120"/>
                <a:ea typeface="標楷體" panose="03000509000000000000" pitchFamily="65" charset="-120"/>
              </a:rPr>
              <a:t>5</a:t>
            </a:r>
            <a:r>
              <a:rPr lang="zh-TW" altLang="en-US" sz="1200" b="0" dirty="0" smtClean="0">
                <a:latin typeface="標楷體" panose="03000509000000000000" pitchFamily="65" charset="-120"/>
                <a:ea typeface="標楷體" panose="03000509000000000000" pitchFamily="65" charset="-120"/>
              </a:rPr>
              <a:t>節課的跨領域教學。而原「數學」（</a:t>
            </a:r>
            <a:r>
              <a:rPr lang="en-US" altLang="zh-TW" sz="1200" b="0" dirty="0" smtClean="0">
                <a:latin typeface="標楷體" panose="03000509000000000000" pitchFamily="65" charset="-120"/>
                <a:ea typeface="標楷體" panose="03000509000000000000" pitchFamily="65" charset="-120"/>
              </a:rPr>
              <a:t>4</a:t>
            </a:r>
            <a:r>
              <a:rPr lang="zh-TW" altLang="en-US" sz="1200" b="0" dirty="0" smtClean="0">
                <a:latin typeface="標楷體" panose="03000509000000000000" pitchFamily="65" charset="-120"/>
                <a:ea typeface="標楷體" panose="03000509000000000000" pitchFamily="65" charset="-120"/>
              </a:rPr>
              <a:t>節）及「藝術」（</a:t>
            </a:r>
            <a:r>
              <a:rPr lang="en-US" altLang="zh-TW" sz="1200" b="0" dirty="0" smtClean="0">
                <a:latin typeface="標楷體" panose="03000509000000000000" pitchFamily="65" charset="-120"/>
                <a:ea typeface="標楷體" panose="03000509000000000000" pitchFamily="65" charset="-120"/>
              </a:rPr>
              <a:t>3</a:t>
            </a:r>
            <a:r>
              <a:rPr lang="zh-TW" altLang="en-US" sz="1200" b="0" dirty="0" smtClean="0">
                <a:latin typeface="標楷體" panose="03000509000000000000" pitchFamily="65" charset="-120"/>
                <a:ea typeface="標楷體" panose="03000509000000000000" pitchFamily="65" charset="-120"/>
              </a:rPr>
              <a:t>節）經扣除跨領域統整課程節數（</a:t>
            </a:r>
            <a:r>
              <a:rPr lang="en-US" altLang="zh-TW" sz="1200" b="0" dirty="0" smtClean="0">
                <a:latin typeface="標楷體" panose="03000509000000000000" pitchFamily="65" charset="-120"/>
                <a:ea typeface="標楷體" panose="03000509000000000000" pitchFamily="65" charset="-120"/>
              </a:rPr>
              <a:t>5</a:t>
            </a:r>
            <a:r>
              <a:rPr lang="zh-TW" altLang="en-US" sz="1200" b="0" dirty="0" smtClean="0">
                <a:latin typeface="標楷體" panose="03000509000000000000" pitchFamily="65" charset="-120"/>
                <a:ea typeface="標楷體" panose="03000509000000000000" pitchFamily="65" charset="-120"/>
              </a:rPr>
              <a:t>節）後，仍可保留部分時間（</a:t>
            </a:r>
            <a:r>
              <a:rPr lang="en-US" altLang="zh-TW" sz="1200" b="0" dirty="0" smtClean="0">
                <a:latin typeface="標楷體" panose="03000509000000000000" pitchFamily="65" charset="-120"/>
                <a:ea typeface="標楷體" panose="03000509000000000000" pitchFamily="65" charset="-120"/>
              </a:rPr>
              <a:t>2</a:t>
            </a:r>
            <a:r>
              <a:rPr lang="zh-TW" altLang="en-US" sz="1200" b="0" dirty="0" smtClean="0">
                <a:latin typeface="標楷體" panose="03000509000000000000" pitchFamily="65" charset="-120"/>
                <a:ea typeface="標楷體" panose="03000509000000000000" pitchFamily="65" charset="-120"/>
              </a:rPr>
              <a:t>節）進行單一領域的教學。</a:t>
            </a:r>
          </a:p>
          <a:p>
            <a:endParaRPr lang="zh-TW" altLang="en-US" b="0"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62</a:t>
            </a:fld>
            <a:endParaRPr lang="en-US" altLang="zh-TW"/>
          </a:p>
        </p:txBody>
      </p:sp>
    </p:spTree>
    <p:extLst>
      <p:ext uri="{BB962C8B-B14F-4D97-AF65-F5344CB8AC3E}">
        <p14:creationId xmlns:p14="http://schemas.microsoft.com/office/powerpoint/2010/main" val="4203170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Shape 807"/>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36195" name="Shape 808"/>
          <p:cNvSpPr>
            <a:spLocks noGrp="1"/>
          </p:cNvSpPr>
          <p:nvPr>
            <p:ph type="body" idx="1"/>
          </p:nvPr>
        </p:nvSpPr>
        <p:spPr>
          <a:noFill/>
        </p:spPr>
        <p:txBody>
          <a:bodyPr lIns="91525" tIns="45750" rIns="91525" bIns="45750"/>
          <a:lstStyle/>
          <a:p>
            <a:pPr eaLnBrk="1" hangingPunct="1">
              <a:spcBef>
                <a:spcPct val="0"/>
              </a:spcBef>
              <a:buSzPct val="25000"/>
            </a:pPr>
            <a:r>
              <a:rPr lang="zh-TW" altLang="en-US" dirty="0" smtClean="0">
                <a:solidFill>
                  <a:srgbClr val="000000"/>
                </a:solidFill>
                <a:sym typeface="Calibri" pitchFamily="34" charset="0"/>
              </a:rPr>
              <a:t>健全學校課程發展的向度除了上述</a:t>
            </a:r>
            <a:r>
              <a:rPr lang="en-US" altLang="zh-TW" dirty="0" smtClean="0">
                <a:solidFill>
                  <a:srgbClr val="000000"/>
                </a:solidFill>
                <a:sym typeface="Calibri" pitchFamily="34" charset="0"/>
              </a:rPr>
              <a:t>5</a:t>
            </a:r>
            <a:r>
              <a:rPr lang="zh-TW" altLang="en-US" dirty="0" smtClean="0">
                <a:solidFill>
                  <a:srgbClr val="000000"/>
                </a:solidFill>
                <a:sym typeface="Calibri" pitchFamily="34" charset="0"/>
              </a:rPr>
              <a:t>點外，空白部分由學校依據學校特質與需求填入適切內容。</a:t>
            </a:r>
            <a:endParaRPr lang="zh-TW" altLang="en-US" dirty="0">
              <a:solidFill>
                <a:srgbClr val="000000"/>
              </a:solidFill>
              <a:sym typeface="Calibri" pitchFamily="34" charset="0"/>
            </a:endParaRPr>
          </a:p>
        </p:txBody>
      </p:sp>
      <p:sp>
        <p:nvSpPr>
          <p:cNvPr id="136196" name="Shape 809"/>
          <p:cNvSpPr>
            <a:spLocks noGrp="1"/>
          </p:cNvSpPr>
          <p:nvPr>
            <p:ph type="sldNum" sz="quarter" idx="5"/>
          </p:nvPr>
        </p:nvSpPr>
        <p:spPr>
          <a:noFill/>
          <a:ln>
            <a:miter lim="800000"/>
            <a:headEnd/>
            <a:tailEnd/>
          </a:ln>
        </p:spPr>
        <p:txBody>
          <a:bodyPr lIns="91525" tIns="45750" rIns="91525" bIns="45750"/>
          <a:lstStyle/>
          <a:p>
            <a:pPr>
              <a:buSzPct val="25000"/>
            </a:pPr>
            <a:fld id="{AEDF9792-5674-4701-8C8F-5DB42D28F447}" type="slidenum">
              <a:rPr lang="en-US" altLang="zh-TW">
                <a:solidFill>
                  <a:srgbClr val="000000"/>
                </a:solidFill>
                <a:sym typeface="Calibri" pitchFamily="34" charset="0"/>
              </a:rPr>
              <a:pPr>
                <a:buSzPct val="25000"/>
              </a:pPr>
              <a:t>63</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854640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8" name="Shape 853"/>
          <p:cNvSpPr>
            <a:spLocks noGrp="1"/>
          </p:cNvSpPr>
          <p:nvPr>
            <p:ph type="body" idx="1"/>
          </p:nvPr>
        </p:nvSpPr>
        <p:spPr>
          <a:noFill/>
        </p:spPr>
        <p:txBody>
          <a:bodyPr lIns="91425" tIns="91425" rIns="91425" bIns="91425"/>
          <a:lstStyle/>
          <a:p>
            <a:pPr marL="0" marR="0" indent="0" algn="l" defTabSz="914400" rtl="0" eaLnBrk="1" fontAlgn="base" latinLnBrk="0" hangingPunct="1">
              <a:lnSpc>
                <a:spcPct val="100000"/>
              </a:lnSpc>
              <a:spcBef>
                <a:spcPct val="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pPr eaLnBrk="1" hangingPunct="1">
              <a:spcBef>
                <a:spcPct val="0"/>
              </a:spcBef>
            </a:pPr>
            <a:endParaRPr lang="en-US" altLang="zh-TW" dirty="0"/>
          </a:p>
          <a:p>
            <a:pPr eaLnBrk="1" hangingPunct="1">
              <a:spcBef>
                <a:spcPct val="0"/>
              </a:spcBef>
            </a:pPr>
            <a:r>
              <a:rPr lang="zh-TW" altLang="en-US" dirty="0"/>
              <a:t>總綱鼓勵從學校本位課程觀點整合部定課程及校訂課程。</a:t>
            </a:r>
          </a:p>
          <a:p>
            <a:pPr eaLnBrk="1" hangingPunct="1">
              <a:spcBef>
                <a:spcPct val="0"/>
              </a:spcBef>
            </a:pPr>
            <a:r>
              <a:rPr lang="zh-TW" altLang="en-US" dirty="0"/>
              <a:t>部定課程與校訂課程相生相成，猶如太極，可互為主體。</a:t>
            </a:r>
          </a:p>
        </p:txBody>
      </p:sp>
      <p:sp>
        <p:nvSpPr>
          <p:cNvPr id="137219" name="Shape 85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4197427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8242" name="Shape 843"/>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38243" name="Shape 844"/>
          <p:cNvSpPr>
            <a:spLocks noGrp="1"/>
          </p:cNvSpPr>
          <p:nvPr>
            <p:ph type="body" idx="1"/>
          </p:nvPr>
        </p:nvSpPr>
        <p:spPr>
          <a:noFill/>
        </p:spPr>
        <p:txBody>
          <a:bodyPr lIns="91525" tIns="45750" rIns="91525" bIns="45750"/>
          <a:lstStyle/>
          <a:p>
            <a:pPr marL="0" marR="0" indent="0" algn="l" defTabSz="914400" rtl="0" eaLnBrk="1" fontAlgn="base" latinLnBrk="0" hangingPunct="1">
              <a:lnSpc>
                <a:spcPct val="100000"/>
              </a:lnSpc>
              <a:spcBef>
                <a:spcPct val="0"/>
              </a:spcBef>
              <a:spcAft>
                <a:spcPct val="0"/>
              </a:spcAft>
              <a:buClrTx/>
              <a:buSzPct val="25000"/>
              <a:buFontTx/>
              <a:buNone/>
              <a:tabLst/>
              <a:defRPr/>
            </a:pPr>
            <a:r>
              <a:rPr lang="zh-TW" altLang="en-US" b="1" i="1" dirty="0"/>
              <a:t>請注意動畫效果</a:t>
            </a:r>
            <a:endParaRPr lang="zh-TW" altLang="en-US" dirty="0">
              <a:solidFill>
                <a:srgbClr val="000000"/>
              </a:solidFill>
              <a:sym typeface="Calibri" pitchFamily="34" charset="0"/>
            </a:endParaRPr>
          </a:p>
          <a:p>
            <a:pPr eaLnBrk="1" hangingPunct="1">
              <a:spcBef>
                <a:spcPct val="0"/>
              </a:spcBef>
              <a:buSzPct val="25000"/>
            </a:pPr>
            <a:endParaRPr lang="en-US" altLang="zh-TW" dirty="0">
              <a:solidFill>
                <a:srgbClr val="000000"/>
              </a:solidFill>
              <a:sym typeface="Calibri" pitchFamily="34" charset="0"/>
            </a:endParaRPr>
          </a:p>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pitchFamily="18"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pitchFamily="18" charset="-120"/>
              </a:rPr>
              <a:t>。最後強調：我們可以滿足孩子更大的學習需求</a:t>
            </a:r>
            <a:endParaRPr lang="en-US" altLang="zh-TW" dirty="0">
              <a:solidFill>
                <a:srgbClr val="000000"/>
              </a:solidFill>
              <a:sym typeface="Calibri" pitchFamily="34" charset="0"/>
            </a:endParaRPr>
          </a:p>
        </p:txBody>
      </p:sp>
      <p:sp>
        <p:nvSpPr>
          <p:cNvPr id="138244" name="Shape 845"/>
          <p:cNvSpPr>
            <a:spLocks noGrp="1"/>
          </p:cNvSpPr>
          <p:nvPr>
            <p:ph type="sldNum" sz="quarter" idx="5"/>
          </p:nvPr>
        </p:nvSpPr>
        <p:spPr>
          <a:noFill/>
          <a:ln>
            <a:miter lim="800000"/>
            <a:headEnd/>
            <a:tailEnd/>
          </a:ln>
        </p:spPr>
        <p:txBody>
          <a:bodyPr lIns="91525" tIns="45750" rIns="91525" bIns="45750"/>
          <a:lstStyle/>
          <a:p>
            <a:pPr>
              <a:buSzPct val="25000"/>
            </a:pPr>
            <a:fld id="{83557981-BA48-4495-97D6-0FCFCC254F49}" type="slidenum">
              <a:rPr lang="en-US" altLang="zh-TW">
                <a:solidFill>
                  <a:srgbClr val="000000"/>
                </a:solidFill>
                <a:sym typeface="Calibri" pitchFamily="34" charset="0"/>
              </a:rPr>
              <a:pPr>
                <a:buSzPct val="25000"/>
              </a:pPr>
              <a:t>65</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22981578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r>
              <a:rPr lang="zh-TW" altLang="en-US" dirty="0"/>
              <a:t>素養導向部份：</a:t>
            </a:r>
            <a:endParaRPr lang="en-US" altLang="zh-TW" dirty="0"/>
          </a:p>
          <a:p>
            <a:r>
              <a:rPr lang="zh-TW" altLang="en-US" dirty="0"/>
              <a:t>教學端的改變</a:t>
            </a:r>
            <a:endParaRPr lang="en-US" altLang="zh-TW" dirty="0"/>
          </a:p>
          <a:p>
            <a:r>
              <a:rPr lang="zh-TW" altLang="en-US" dirty="0"/>
              <a:t>素養豐富落實能力的內涵，是能力的升級進化版</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66</a:t>
            </a:fld>
            <a:endParaRPr lang="en-US" altLang="zh-TW"/>
          </a:p>
        </p:txBody>
      </p:sp>
    </p:spTree>
    <p:extLst>
      <p:ext uri="{BB962C8B-B14F-4D97-AF65-F5344CB8AC3E}">
        <p14:creationId xmlns:p14="http://schemas.microsoft.com/office/powerpoint/2010/main" val="212670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投影片影像版面配置區 1">
            <a:extLst>
              <a:ext uri="{FF2B5EF4-FFF2-40B4-BE49-F238E27FC236}">
                <a16:creationId xmlns:a16="http://schemas.microsoft.com/office/drawing/2014/main" id="{26FB1028-FD01-4346-9F22-7328178F01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備忘稿版面配置區 2">
            <a:extLst>
              <a:ext uri="{FF2B5EF4-FFF2-40B4-BE49-F238E27FC236}">
                <a16:creationId xmlns:a16="http://schemas.microsoft.com/office/drawing/2014/main" id="{223FA146-6985-4E37-8BBA-E2E0422578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8195" name="投影片編號版面配置區 3">
            <a:extLst>
              <a:ext uri="{FF2B5EF4-FFF2-40B4-BE49-F238E27FC236}">
                <a16:creationId xmlns:a16="http://schemas.microsoft.com/office/drawing/2014/main" id="{CCCFBA81-2CC3-4405-B382-C9823A9A2C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4F69C7-D9C7-433A-BBD6-108922F8E073}"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1879313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r>
              <a:rPr lang="zh-TW" altLang="en-US" dirty="0"/>
              <a:t>分別說明：</a:t>
            </a:r>
            <a:endParaRPr lang="en-US" altLang="zh-TW" dirty="0"/>
          </a:p>
          <a:p>
            <a:r>
              <a:rPr lang="zh-TW" altLang="en-US" dirty="0"/>
              <a:t>一、傳統導向：</a:t>
            </a:r>
            <a:r>
              <a:rPr lang="zh-TW" altLang="en-US" dirty="0" smtClean="0"/>
              <a:t>教師</a:t>
            </a:r>
            <a:endParaRPr lang="en-US" altLang="zh-TW" dirty="0"/>
          </a:p>
          <a:p>
            <a:r>
              <a:rPr lang="zh-TW" altLang="en-US" dirty="0"/>
              <a:t>二、內容導向：</a:t>
            </a:r>
            <a:r>
              <a:rPr lang="zh-TW" altLang="en-US" dirty="0" smtClean="0"/>
              <a:t>學科</a:t>
            </a:r>
            <a:endParaRPr lang="en-US" altLang="zh-TW" dirty="0"/>
          </a:p>
          <a:p>
            <a:r>
              <a:rPr lang="zh-TW" altLang="en-US" dirty="0"/>
              <a:t>三、素養導向：</a:t>
            </a:r>
            <a:r>
              <a:rPr lang="zh-TW" altLang="en-US" dirty="0" smtClean="0"/>
              <a:t>學生</a:t>
            </a:r>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67</a:t>
            </a:fld>
            <a:endParaRPr lang="en-US" altLang="zh-TW"/>
          </a:p>
        </p:txBody>
      </p:sp>
    </p:spTree>
    <p:extLst>
      <p:ext uri="{BB962C8B-B14F-4D97-AF65-F5344CB8AC3E}">
        <p14:creationId xmlns:p14="http://schemas.microsoft.com/office/powerpoint/2010/main" val="1120000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p:cNvSpPr>
          <p:nvPr>
            <p:ph type="sldImg"/>
          </p:nvPr>
        </p:nvSpPr>
        <p:spPr bwMode="auto">
          <a:xfrm>
            <a:off x="92075" y="746125"/>
            <a:ext cx="6623050" cy="3725863"/>
          </a:xfrm>
          <a:noFill/>
          <a:ln>
            <a:solidFill>
              <a:srgbClr val="000000"/>
            </a:solidFill>
            <a:miter lim="800000"/>
            <a:headEnd/>
            <a:tailEnd/>
          </a:ln>
        </p:spPr>
      </p:sp>
      <p:sp>
        <p:nvSpPr>
          <p:cNvPr id="66562" name="備忘稿版面配置區 2"/>
          <p:cNvSpPr>
            <a:spLocks noGrp="1"/>
          </p:cNvSpPr>
          <p:nvPr>
            <p:ph type="body" idx="1"/>
          </p:nvPr>
        </p:nvSpPr>
        <p:spPr>
          <a:noFill/>
        </p:spPr>
        <p:txBody>
          <a:bodyPr/>
          <a:lstStyle/>
          <a:p>
            <a:endParaRPr lang="zh-TW" altLang="en-US"/>
          </a:p>
        </p:txBody>
      </p:sp>
      <p:sp>
        <p:nvSpPr>
          <p:cNvPr id="66563" name="投影片編號版面配置區 3"/>
          <p:cNvSpPr>
            <a:spLocks noGrp="1"/>
          </p:cNvSpPr>
          <p:nvPr>
            <p:ph type="sldNum" sz="quarter" idx="5"/>
          </p:nvPr>
        </p:nvSpPr>
        <p:spPr>
          <a:noFill/>
          <a:ln>
            <a:miter lim="800000"/>
            <a:headEnd/>
            <a:tailEnd/>
          </a:ln>
        </p:spPr>
        <p:txBody>
          <a:bodyPr/>
          <a:lstStyle/>
          <a:p>
            <a:pPr defTabSz="914000"/>
            <a:fld id="{98F4F9F4-DA3F-4F3B-8C8B-E735B391DBED}" type="slidenum">
              <a:rPr lang="zh-TW" altLang="en-US" smtClean="0">
                <a:ea typeface="新細明體" charset="-120"/>
              </a:rPr>
              <a:pPr defTabSz="914000"/>
              <a:t>68</a:t>
            </a:fld>
            <a:endParaRPr lang="en-US" altLang="zh-TW" dirty="0">
              <a:ea typeface="新細明體" charset="-120"/>
            </a:endParaRPr>
          </a:p>
        </p:txBody>
      </p:sp>
    </p:spTree>
    <p:extLst>
      <p:ext uri="{BB962C8B-B14F-4D97-AF65-F5344CB8AC3E}">
        <p14:creationId xmlns:p14="http://schemas.microsoft.com/office/powerpoint/2010/main" val="3551933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1" i="1" dirty="0" smtClean="0"/>
              <a:t>請注意動畫效果</a:t>
            </a:r>
            <a:endParaRPr lang="zh-TW" altLang="en-US" dirty="0" smtClean="0">
              <a:solidFill>
                <a:srgbClr val="000000"/>
              </a:solidFill>
              <a:sym typeface="Calibri" pitchFamily="34" charset="0"/>
            </a:endParaRPr>
          </a:p>
          <a:p>
            <a:r>
              <a:rPr lang="zh-TW" altLang="en-US" dirty="0" smtClean="0"/>
              <a:t>一、從能力導向到素養導向</a:t>
            </a:r>
            <a:endParaRPr lang="en-US" altLang="zh-TW" dirty="0" smtClean="0"/>
          </a:p>
          <a:p>
            <a:r>
              <a:rPr lang="zh-TW" altLang="en-US" dirty="0" smtClean="0"/>
              <a:t>二、有機地連結（是有生命的、有意義的、跨界的）知識、技能及態度</a:t>
            </a:r>
            <a:endParaRPr lang="en-US" altLang="zh-TW" dirty="0" smtClean="0"/>
          </a:p>
          <a:p>
            <a:r>
              <a:rPr lang="zh-TW" altLang="en-US" dirty="0" smtClean="0"/>
              <a:t>三、實踐應用特定生活情境</a:t>
            </a:r>
            <a:endParaRPr lang="en-US" altLang="zh-TW" dirty="0" smtClean="0"/>
          </a:p>
          <a:p>
            <a:r>
              <a:rPr lang="zh-TW" altLang="en-US" dirty="0" smtClean="0"/>
              <a:t>四、對行動的反思</a:t>
            </a:r>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69</a:t>
            </a:fld>
            <a:endParaRPr lang="en-US" altLang="zh-TW"/>
          </a:p>
        </p:txBody>
      </p:sp>
    </p:spTree>
    <p:extLst>
      <p:ext uri="{BB962C8B-B14F-4D97-AF65-F5344CB8AC3E}">
        <p14:creationId xmlns:p14="http://schemas.microsoft.com/office/powerpoint/2010/main" val="35869007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r>
              <a:rPr lang="zh-TW" altLang="en-US" dirty="0"/>
              <a:t>一、教師教學的角色（助學者、透過提問、討論</a:t>
            </a:r>
            <a:r>
              <a:rPr lang="en-US" altLang="zh-TW" dirty="0"/>
              <a:t>…</a:t>
            </a:r>
            <a:r>
              <a:rPr lang="zh-TW" altLang="en-US" dirty="0"/>
              <a:t>），提供學生更多參與互動與力行實踐的機會</a:t>
            </a:r>
            <a:endParaRPr lang="en-US" altLang="zh-TW" dirty="0"/>
          </a:p>
          <a:p>
            <a:r>
              <a:rPr lang="zh-TW" altLang="en-US" dirty="0"/>
              <a:t>二、學生學習的角色（主動學習者、解決問題者），轉化為實踐性知識</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72</a:t>
            </a:fld>
            <a:endParaRPr lang="en-US" altLang="zh-TW"/>
          </a:p>
        </p:txBody>
      </p:sp>
    </p:spTree>
    <p:extLst>
      <p:ext uri="{BB962C8B-B14F-4D97-AF65-F5344CB8AC3E}">
        <p14:creationId xmlns:p14="http://schemas.microsoft.com/office/powerpoint/2010/main" val="15426897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Shape 1011"/>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36195" name="Shape 101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marL="0" marR="0" indent="0" algn="l" defTabSz="914400" rtl="0" eaLnBrk="1" fontAlgn="base" latinLnBrk="0" hangingPunct="1">
              <a:lnSpc>
                <a:spcPct val="100000"/>
              </a:lnSpc>
              <a:spcBef>
                <a:spcPct val="0"/>
              </a:spcBef>
              <a:spcAft>
                <a:spcPct val="0"/>
              </a:spcAft>
              <a:buClrTx/>
              <a:buSzPct val="25000"/>
              <a:buFontTx/>
              <a:buNone/>
              <a:tabLst/>
              <a:defRPr/>
            </a:pPr>
            <a:r>
              <a:rPr lang="zh-TW" altLang="en-US" b="1" i="1" dirty="0"/>
              <a:t>請注意動畫效果</a:t>
            </a:r>
            <a:endParaRPr lang="zh-TW" altLang="en-US" dirty="0">
              <a:solidFill>
                <a:srgbClr val="000000"/>
              </a:solidFill>
              <a:sym typeface="Calibri" pitchFamily="34" charset="0"/>
            </a:endParaRPr>
          </a:p>
        </p:txBody>
      </p:sp>
      <p:sp>
        <p:nvSpPr>
          <p:cNvPr id="136196" name="Shape 101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9D5F2505-754B-49DD-B7B2-89A68905E1E7}" type="slidenum">
              <a:rPr kumimoji="0" lang="en-US" altLang="zh-TW">
                <a:solidFill>
                  <a:srgbClr val="000000"/>
                </a:solidFill>
                <a:sym typeface="Calibri" pitchFamily="34" charset="0"/>
              </a:rPr>
              <a:pPr>
                <a:spcBef>
                  <a:spcPct val="0"/>
                </a:spcBef>
                <a:buSzPct val="25000"/>
              </a:pPr>
              <a:t>77</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32433358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投影片圖像版面配置區 1"/>
          <p:cNvSpPr>
            <a:spLocks noGrp="1" noRot="1" noChangeAspect="1"/>
          </p:cNvSpPr>
          <p:nvPr>
            <p:ph type="sldImg"/>
          </p:nvPr>
        </p:nvSpPr>
        <p:spPr bwMode="auto">
          <a:xfrm>
            <a:off x="92075" y="746125"/>
            <a:ext cx="6623050" cy="3725863"/>
          </a:xfrm>
          <a:noFill/>
          <a:ln>
            <a:solidFill>
              <a:srgbClr val="000000"/>
            </a:solidFill>
            <a:miter lim="800000"/>
            <a:headEnd/>
            <a:tailEnd/>
          </a:ln>
        </p:spPr>
      </p:sp>
      <p:sp>
        <p:nvSpPr>
          <p:cNvPr id="133122" name="備忘稿版面配置區 2"/>
          <p:cNvSpPr>
            <a:spLocks noGrp="1"/>
          </p:cNvSpPr>
          <p:nvPr>
            <p:ph type="body" idx="1"/>
          </p:nvPr>
        </p:nvSpPr>
        <p:spPr>
          <a:noFill/>
        </p:spPr>
        <p:txBody>
          <a:bodyPr/>
          <a:lstStyle/>
          <a:p>
            <a:endParaRPr lang="zh-TW" altLang="en-US"/>
          </a:p>
        </p:txBody>
      </p:sp>
      <p:sp>
        <p:nvSpPr>
          <p:cNvPr id="133123" name="投影片編號版面配置區 3"/>
          <p:cNvSpPr>
            <a:spLocks noGrp="1"/>
          </p:cNvSpPr>
          <p:nvPr>
            <p:ph type="sldNum" sz="quarter" idx="5"/>
          </p:nvPr>
        </p:nvSpPr>
        <p:spPr>
          <a:noFill/>
          <a:ln>
            <a:miter lim="800000"/>
            <a:headEnd/>
            <a:tailEnd/>
          </a:ln>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09B1BDCE-A62E-4FB4-9E2C-734E1F91E7D4}"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2813" rtl="0" eaLnBrk="1" fontAlgn="base" latinLnBrk="0" hangingPunct="1">
                <a:lnSpc>
                  <a:spcPct val="100000"/>
                </a:lnSpc>
                <a:spcBef>
                  <a:spcPct val="0"/>
                </a:spcBef>
                <a:spcAft>
                  <a:spcPct val="0"/>
                </a:spcAft>
                <a:buClrTx/>
                <a:buSzTx/>
                <a:buFontTx/>
                <a:buNone/>
                <a:tabLst/>
                <a:defRPr/>
              </a:pPr>
              <a:t>79</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12612573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b="1" i="1" u="sng" dirty="0"/>
          </a:p>
        </p:txBody>
      </p:sp>
      <p:sp>
        <p:nvSpPr>
          <p:cNvPr id="1392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2B65BA39-5544-4020-8DC8-68995607456B}" type="slidenum">
              <a:rPr kumimoji="0" lang="zh-TW" altLang="en-US"/>
              <a:pPr>
                <a:spcBef>
                  <a:spcPct val="0"/>
                </a:spcBef>
              </a:pPr>
              <a:t>81</a:t>
            </a:fld>
            <a:endParaRPr kumimoji="0" lang="en-US" altLang="zh-TW"/>
          </a:p>
        </p:txBody>
      </p:sp>
    </p:spTree>
    <p:extLst>
      <p:ext uri="{BB962C8B-B14F-4D97-AF65-F5344CB8AC3E}">
        <p14:creationId xmlns:p14="http://schemas.microsoft.com/office/powerpoint/2010/main" val="7549126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4" name="Shape 1046"/>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zh-TW" altLang="en-US" dirty="0"/>
          </a:p>
        </p:txBody>
      </p:sp>
      <p:sp>
        <p:nvSpPr>
          <p:cNvPr id="141315" name="Shape 1047"/>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15348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Shape 105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zh-TW" altLang="zh-TW"/>
          </a:p>
        </p:txBody>
      </p:sp>
      <p:sp>
        <p:nvSpPr>
          <p:cNvPr id="143363" name="Shape 1059"/>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8481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98307" name="備忘稿版面配置區 2"/>
          <p:cNvSpPr>
            <a:spLocks noGrp="1"/>
          </p:cNvSpPr>
          <p:nvPr>
            <p:ph type="body" idx="1"/>
          </p:nvPr>
        </p:nvSpPr>
        <p:spPr>
          <a:noFill/>
        </p:spPr>
        <p:txBody>
          <a:bodyPr/>
          <a:lstStyle/>
          <a:p>
            <a:pPr eaLnBrk="1" hangingPunct="1"/>
            <a:r>
              <a:rPr lang="zh-TW" altLang="en-US" dirty="0">
                <a:solidFill>
                  <a:srgbClr val="A50021"/>
                </a:solidFill>
                <a:latin typeface="Times New Roman" pitchFamily="18" charset="0"/>
                <a:ea typeface="標楷體" pitchFamily="65" charset="-120"/>
                <a:cs typeface="Times New Roman" pitchFamily="18" charset="0"/>
              </a:rPr>
              <a:t>生育率僅顯示</a:t>
            </a:r>
            <a:r>
              <a:rPr lang="en-US" altLang="zh-TW" dirty="0">
                <a:solidFill>
                  <a:srgbClr val="A50021"/>
                </a:solidFill>
                <a:latin typeface="Times New Roman" pitchFamily="18" charset="0"/>
                <a:ea typeface="標楷體" pitchFamily="65" charset="-120"/>
                <a:cs typeface="Times New Roman" pitchFamily="18" charset="0"/>
              </a:rPr>
              <a:t>2008</a:t>
            </a:r>
            <a:r>
              <a:rPr lang="zh-TW" altLang="en-US" dirty="0">
                <a:solidFill>
                  <a:srgbClr val="A50021"/>
                </a:solidFill>
                <a:latin typeface="Times New Roman" pitchFamily="18" charset="0"/>
                <a:ea typeface="標楷體" pitchFamily="65" charset="-120"/>
                <a:cs typeface="Times New Roman" pitchFamily="18" charset="0"/>
              </a:rPr>
              <a:t>年的數據，正是因為民國</a:t>
            </a:r>
            <a:r>
              <a:rPr lang="en-US" altLang="zh-TW" dirty="0">
                <a:solidFill>
                  <a:srgbClr val="A50021"/>
                </a:solidFill>
                <a:latin typeface="Times New Roman" pitchFamily="18" charset="0"/>
                <a:ea typeface="標楷體" pitchFamily="65" charset="-120"/>
                <a:cs typeface="Times New Roman" pitchFamily="18" charset="0"/>
              </a:rPr>
              <a:t>97</a:t>
            </a:r>
            <a:r>
              <a:rPr lang="zh-TW" altLang="en-US" dirty="0">
                <a:solidFill>
                  <a:srgbClr val="A50021"/>
                </a:solidFill>
                <a:latin typeface="Times New Roman" pitchFamily="18" charset="0"/>
                <a:ea typeface="標楷體" pitchFamily="65" charset="-120"/>
                <a:cs typeface="Times New Roman" pitchFamily="18" charset="0"/>
              </a:rPr>
              <a:t>年本國生育率跌至全球倒數第一，也因此必須啟動教育改革的工程。</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zh-TW" altLang="en-US" dirty="0">
                <a:solidFill>
                  <a:srgbClr val="A50021"/>
                </a:solidFill>
                <a:latin typeface="Times New Roman" pitchFamily="18" charset="0"/>
                <a:ea typeface="標楷體" pitchFamily="65" charset="-120"/>
                <a:cs typeface="Times New Roman" pitchFamily="18" charset="0"/>
              </a:rPr>
              <a:t>本頁所要敘述的並非最新數據，而是社會變遷所帶來的衝擊與影響。</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zh-TW" altLang="en-US" dirty="0">
                <a:solidFill>
                  <a:srgbClr val="A50021"/>
                </a:solidFill>
                <a:latin typeface="Times New Roman" pitchFamily="18" charset="0"/>
                <a:ea typeface="標楷體" pitchFamily="65" charset="-120"/>
                <a:cs typeface="Times New Roman" pitchFamily="18" charset="0"/>
              </a:rPr>
              <a:t>社會變遷帶來的教育挑戰：</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en-US" altLang="zh-TW" dirty="0">
                <a:solidFill>
                  <a:srgbClr val="A50021"/>
                </a:solidFill>
                <a:latin typeface="Times New Roman" pitchFamily="18" charset="0"/>
                <a:ea typeface="標楷體" pitchFamily="65" charset="-120"/>
                <a:cs typeface="Times New Roman" pitchFamily="18" charset="0"/>
              </a:rPr>
              <a:t>1.</a:t>
            </a:r>
            <a:r>
              <a:rPr lang="zh-TW" altLang="en-US" dirty="0">
                <a:solidFill>
                  <a:srgbClr val="A50021"/>
                </a:solidFill>
                <a:latin typeface="Times New Roman" pitchFamily="18" charset="0"/>
                <a:ea typeface="標楷體" pitchFamily="65" charset="-120"/>
                <a:cs typeface="Times New Roman" pitchFamily="18" charset="0"/>
              </a:rPr>
              <a:t>新住民人數增加、出生率降低、變動不斷的環境等等的衝擊。</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en-US" altLang="zh-TW" dirty="0">
                <a:solidFill>
                  <a:srgbClr val="A50021"/>
                </a:solidFill>
                <a:latin typeface="Times New Roman" pitchFamily="18" charset="0"/>
                <a:ea typeface="標楷體" pitchFamily="65" charset="-120"/>
                <a:cs typeface="Times New Roman" pitchFamily="18" charset="0"/>
              </a:rPr>
              <a:t>2.</a:t>
            </a:r>
            <a:r>
              <a:rPr lang="zh-TW" altLang="en-US" dirty="0">
                <a:latin typeface="新細明體" pitchFamily="18" charset="-120"/>
                <a:ea typeface="標楷體" pitchFamily="65" charset="-120"/>
                <a:cs typeface="Times New Roman" pitchFamily="18" charset="0"/>
              </a:rPr>
              <a:t>現行課程實施至今已超過</a:t>
            </a:r>
            <a:r>
              <a:rPr lang="en-US" altLang="zh-TW" dirty="0">
                <a:latin typeface="新細明體" pitchFamily="18" charset="-120"/>
                <a:ea typeface="標楷體" pitchFamily="65" charset="-120"/>
                <a:cs typeface="Times New Roman" pitchFamily="18" charset="0"/>
              </a:rPr>
              <a:t>10</a:t>
            </a:r>
            <a:r>
              <a:rPr lang="zh-TW" altLang="en-US" dirty="0">
                <a:latin typeface="新細明體" pitchFamily="18" charset="-120"/>
                <a:ea typeface="標楷體" pitchFamily="65" charset="-120"/>
                <a:cs typeface="Times New Roman" pitchFamily="18" charset="0"/>
              </a:rPr>
              <a:t>年，面對巨大的挑戰，以及因應十二年國教的銜接，是該做調整的時刻了。</a:t>
            </a:r>
            <a:endParaRPr lang="en-US" altLang="zh-TW" dirty="0">
              <a:latin typeface="新細明體" pitchFamily="18" charset="-120"/>
              <a:ea typeface="標楷體" pitchFamily="65" charset="-120"/>
              <a:cs typeface="Times New Roman" pitchFamily="18" charset="0"/>
            </a:endParaRPr>
          </a:p>
          <a:p>
            <a:pPr eaLnBrk="1" hangingPunct="1"/>
            <a:endParaRPr lang="zh-TW" altLang="en-US" dirty="0">
              <a:ea typeface="標楷體" pitchFamily="65" charset="-120"/>
              <a:cs typeface="Times New Roman" pitchFamily="18" charset="0"/>
            </a:endParaRPr>
          </a:p>
        </p:txBody>
      </p:sp>
      <p:sp>
        <p:nvSpPr>
          <p:cNvPr id="98308" name="投影片編號版面配置區 3"/>
          <p:cNvSpPr>
            <a:spLocks noGrp="1"/>
          </p:cNvSpPr>
          <p:nvPr>
            <p:ph type="sldNum" sz="quarter" idx="5"/>
          </p:nvPr>
        </p:nvSpPr>
        <p:spPr>
          <a:noFill/>
          <a:ln>
            <a:miter lim="800000"/>
            <a:headEnd/>
            <a:tailEnd/>
          </a:ln>
        </p:spPr>
        <p:txBody>
          <a:bodyPr/>
          <a:lstStyle/>
          <a:p>
            <a:fld id="{15012287-59C5-4D3A-8432-3AA327241C60}" type="slidenum">
              <a:rPr lang="zh-TW" altLang="en-US"/>
              <a:pPr/>
              <a:t>7</a:t>
            </a:fld>
            <a:endParaRPr lang="en-US" altLang="zh-TW"/>
          </a:p>
        </p:txBody>
      </p:sp>
    </p:spTree>
    <p:extLst>
      <p:ext uri="{BB962C8B-B14F-4D97-AF65-F5344CB8AC3E}">
        <p14:creationId xmlns:p14="http://schemas.microsoft.com/office/powerpoint/2010/main" val="79247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投影片影像版面配置區 1">
            <a:extLst>
              <a:ext uri="{FF2B5EF4-FFF2-40B4-BE49-F238E27FC236}">
                <a16:creationId xmlns:a16="http://schemas.microsoft.com/office/drawing/2014/main" id="{B2B48471-117F-48AE-8735-483BDB483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備忘稿版面配置區 2">
            <a:extLst>
              <a:ext uri="{FF2B5EF4-FFF2-40B4-BE49-F238E27FC236}">
                <a16:creationId xmlns:a16="http://schemas.microsoft.com/office/drawing/2014/main" id="{51911009-D8E2-4F7B-890C-4CB3222F0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10243" name="投影片編號版面配置區 3">
            <a:extLst>
              <a:ext uri="{FF2B5EF4-FFF2-40B4-BE49-F238E27FC236}">
                <a16:creationId xmlns:a16="http://schemas.microsoft.com/office/drawing/2014/main" id="{257D1CED-2D81-4346-8E0E-4E6C6254FA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DE1376-CED9-4CB5-A8B2-175631D2EB76}"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83162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投影片影像版面配置區 1">
            <a:extLst>
              <a:ext uri="{FF2B5EF4-FFF2-40B4-BE49-F238E27FC236}">
                <a16:creationId xmlns:a16="http://schemas.microsoft.com/office/drawing/2014/main" id="{8C92351F-AD78-4ADE-B8BA-83BF62F5FF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備忘稿版面配置區 2">
            <a:extLst>
              <a:ext uri="{FF2B5EF4-FFF2-40B4-BE49-F238E27FC236}">
                <a16:creationId xmlns:a16="http://schemas.microsoft.com/office/drawing/2014/main" id="{9F6BD34B-B27C-49C0-B30F-38D52F829B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dirty="0"/>
          </a:p>
        </p:txBody>
      </p:sp>
      <p:sp>
        <p:nvSpPr>
          <p:cNvPr id="12291" name="投影片編號版面配置區 3">
            <a:extLst>
              <a:ext uri="{FF2B5EF4-FFF2-40B4-BE49-F238E27FC236}">
                <a16:creationId xmlns:a16="http://schemas.microsoft.com/office/drawing/2014/main" id="{087382FA-6242-4ECE-BC45-5B3EB154F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24AA1D-E6CA-4A5A-B488-6446EA219F41}" type="slidenum">
              <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380850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448CA90-9AA0-4A7A-A6A5-42334BF331D1}" type="slidenum">
              <a:rPr lang="zh-TW" altLang="en-US"/>
              <a:pPr/>
              <a:t>‹#›</a:t>
            </a:fld>
            <a:endParaRPr lang="zh-TW" altLang="en-US"/>
          </a:p>
        </p:txBody>
      </p:sp>
    </p:spTree>
    <p:extLst>
      <p:ext uri="{BB962C8B-B14F-4D97-AF65-F5344CB8AC3E}">
        <p14:creationId xmlns:p14="http://schemas.microsoft.com/office/powerpoint/2010/main" val="291142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7052C3F-88EF-4B69-AFEC-61D2C9F3B07C}" type="slidenum">
              <a:rPr lang="zh-TW" altLang="en-US"/>
              <a:pPr/>
              <a:t>‹#›</a:t>
            </a:fld>
            <a:endParaRPr lang="zh-TW" altLang="en-US"/>
          </a:p>
        </p:txBody>
      </p:sp>
    </p:spTree>
    <p:extLst>
      <p:ext uri="{BB962C8B-B14F-4D97-AF65-F5344CB8AC3E}">
        <p14:creationId xmlns:p14="http://schemas.microsoft.com/office/powerpoint/2010/main" val="3149743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33035915-7841-413E-9BD6-C90F3CCE966F}" type="slidenum">
              <a:rPr lang="zh-TW" altLang="en-US"/>
              <a:pPr/>
              <a:t>‹#›</a:t>
            </a:fld>
            <a:endParaRPr lang="zh-TW" altLang="en-US"/>
          </a:p>
        </p:txBody>
      </p:sp>
    </p:spTree>
    <p:extLst>
      <p:ext uri="{BB962C8B-B14F-4D97-AF65-F5344CB8AC3E}">
        <p14:creationId xmlns:p14="http://schemas.microsoft.com/office/powerpoint/2010/main" val="2494878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15602" y="593366"/>
            <a:ext cx="11360799" cy="763598"/>
          </a:xfrm>
          <a:prstGeom prst="rect">
            <a:avLst/>
          </a:prstGeom>
          <a:noFill/>
          <a:ln>
            <a:noFill/>
          </a:ln>
        </p:spPr>
        <p:txBody>
          <a:bodyPr lIns="91425" tIns="91425" rIns="91425" bIns="91425" anchor="t"/>
          <a:lstStyle>
            <a:lvl1pPr marL="0" marR="0" lvl="0" indent="0" algn="ctr" rtl="0">
              <a:spcBef>
                <a:spcPts val="0"/>
              </a:spcBef>
              <a:spcAft>
                <a:spcPts val="0"/>
              </a:spcAft>
              <a:buNone/>
              <a:defRPr sz="4400" b="0" i="0" u="none" strike="noStrike" cap="none">
                <a:solidFill>
                  <a:schemeClr val="dk1"/>
                </a:solidFill>
                <a:latin typeface="微軟正黑體" pitchFamily="34" charset="-120"/>
                <a:ea typeface="微軟正黑體" pitchFamily="34" charset="-120"/>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50" name="Shape 50"/>
          <p:cNvSpPr txBox="1">
            <a:spLocks noGrp="1"/>
          </p:cNvSpPr>
          <p:nvPr>
            <p:ph type="body" idx="1"/>
          </p:nvPr>
        </p:nvSpPr>
        <p:spPr>
          <a:xfrm>
            <a:off x="415602" y="1536634"/>
            <a:ext cx="11360799" cy="4555199"/>
          </a:xfrm>
          <a:prstGeom prst="rect">
            <a:avLst/>
          </a:prstGeom>
          <a:noFill/>
          <a:ln>
            <a:noFill/>
          </a:ln>
        </p:spPr>
        <p:txBody>
          <a:bodyPr lIns="91425" tIns="91425" rIns="91425" bIns="91425"/>
          <a:lstStyle>
            <a:lvl1pPr marL="342900" marR="0" lvl="0" indent="-139700" algn="l" rtl="0">
              <a:spcBef>
                <a:spcPts val="0"/>
              </a:spcBef>
              <a:spcAft>
                <a:spcPts val="0"/>
              </a:spcAft>
              <a:buClr>
                <a:schemeClr val="dk1"/>
              </a:buClr>
              <a:buSzPct val="100000"/>
              <a:buFont typeface="Arial"/>
              <a:buChar char="•"/>
              <a:defRPr sz="3200" b="0" i="0" u="none" strike="noStrike" cap="none">
                <a:solidFill>
                  <a:schemeClr val="dk1"/>
                </a:solidFill>
                <a:latin typeface="微軟正黑體" pitchFamily="34" charset="-120"/>
                <a:ea typeface="微軟正黑體" pitchFamily="34" charset="-120"/>
                <a:cs typeface="Calibri"/>
                <a:sym typeface="Calibri"/>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 name="Shape 51"/>
          <p:cNvSpPr txBox="1">
            <a:spLocks noGrp="1"/>
          </p:cNvSpPr>
          <p:nvPr>
            <p:ph type="sldNum" idx="10"/>
          </p:nvPr>
        </p:nvSpPr>
        <p:spPr>
          <a:xfrm>
            <a:off x="11296651" y="6218239"/>
            <a:ext cx="732367" cy="523875"/>
          </a:xfrm>
        </p:spPr>
        <p:txBody>
          <a:bodyPr lIns="91425" tIns="91425" rIns="91425" bIns="91425">
            <a:noAutofit/>
          </a:bodyPr>
          <a:lstStyle>
            <a:lvl1pPr>
              <a:buClr>
                <a:srgbClr val="888888"/>
              </a:buClr>
              <a:buSzPct val="25000"/>
              <a:buFont typeface="Calibri" pitchFamily="34" charset="0"/>
              <a:buNone/>
              <a:defRPr>
                <a:solidFill>
                  <a:srgbClr val="888888"/>
                </a:solidFill>
                <a:latin typeface="Calibri" pitchFamily="34" charset="0"/>
                <a:sym typeface="Calibri" pitchFamily="34" charset="0"/>
              </a:defRPr>
            </a:lvl1pPr>
          </a:lstStyle>
          <a:p>
            <a:fld id="{1AEC728D-803D-49F2-8EBC-F9E681C305F7}" type="slidenum">
              <a:rPr lang="en-US" altLang="zh-TW"/>
              <a:pPr/>
              <a:t>‹#›</a:t>
            </a:fld>
            <a:endParaRPr lang="en-US" altLang="zh-TW"/>
          </a:p>
        </p:txBody>
      </p:sp>
    </p:spTree>
    <p:extLst>
      <p:ext uri="{BB962C8B-B14F-4D97-AF65-F5344CB8AC3E}">
        <p14:creationId xmlns:p14="http://schemas.microsoft.com/office/powerpoint/2010/main" val="1762846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标题幻灯片">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139025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696944CD-86AB-4D36-90CB-88D5B8037613}" type="datetime1">
              <a:rPr lang="zh-TW" altLang="en-US"/>
              <a:pPr>
                <a:defRPr/>
              </a:pPr>
              <a:t>2018/5/10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9BDBE42-963B-4A89-B8FA-AC9CE5C016B4}" type="slidenum">
              <a:rPr lang="zh-TW" altLang="en-US"/>
              <a:pPr>
                <a:defRPr/>
              </a:pPr>
              <a:t>‹#›</a:t>
            </a:fld>
            <a:endParaRPr lang="zh-TW" altLang="en-US"/>
          </a:p>
        </p:txBody>
      </p:sp>
    </p:spTree>
    <p:extLst>
      <p:ext uri="{BB962C8B-B14F-4D97-AF65-F5344CB8AC3E}">
        <p14:creationId xmlns:p14="http://schemas.microsoft.com/office/powerpoint/2010/main" val="326411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DA2C2361-C66D-4F13-83B3-E58B45368C99}" type="datetime1">
              <a:rPr lang="zh-TW" altLang="en-US"/>
              <a:pPr>
                <a:defRPr/>
              </a:pPr>
              <a:t>2018/5/10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C43862D-E695-4545-88C2-9979944A62DB}" type="slidenum">
              <a:rPr lang="zh-TW" altLang="en-US"/>
              <a:pPr>
                <a:defRPr/>
              </a:pPr>
              <a:t>‹#›</a:t>
            </a:fld>
            <a:endParaRPr lang="zh-TW" altLang="en-US"/>
          </a:p>
        </p:txBody>
      </p:sp>
    </p:spTree>
    <p:extLst>
      <p:ext uri="{BB962C8B-B14F-4D97-AF65-F5344CB8AC3E}">
        <p14:creationId xmlns:p14="http://schemas.microsoft.com/office/powerpoint/2010/main" val="426387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960777E1-E4E5-446F-8AE7-C7673F9D1F1C}" type="datetime1">
              <a:rPr lang="zh-TW" altLang="en-US"/>
              <a:pPr>
                <a:defRPr/>
              </a:pPr>
              <a:t>2018/5/10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9B45D53-F8B9-4901-9DCA-60BA82F13500}" type="slidenum">
              <a:rPr lang="zh-TW" altLang="en-US"/>
              <a:pPr>
                <a:defRPr/>
              </a:pPr>
              <a:t>‹#›</a:t>
            </a:fld>
            <a:endParaRPr lang="zh-TW" altLang="en-US"/>
          </a:p>
        </p:txBody>
      </p:sp>
    </p:spTree>
    <p:extLst>
      <p:ext uri="{BB962C8B-B14F-4D97-AF65-F5344CB8AC3E}">
        <p14:creationId xmlns:p14="http://schemas.microsoft.com/office/powerpoint/2010/main" val="3112943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3"/>
          <p:cNvSpPr>
            <a:spLocks noGrp="1"/>
          </p:cNvSpPr>
          <p:nvPr>
            <p:ph type="dt" sz="half" idx="10"/>
          </p:nvPr>
        </p:nvSpPr>
        <p:spPr/>
        <p:txBody>
          <a:bodyPr/>
          <a:lstStyle>
            <a:lvl1pPr>
              <a:defRPr/>
            </a:lvl1pPr>
          </a:lstStyle>
          <a:p>
            <a:pPr>
              <a:defRPr/>
            </a:pPr>
            <a:fld id="{38061440-D158-40E8-859B-8042D407BFDA}" type="datetime1">
              <a:rPr lang="zh-TW" altLang="en-US"/>
              <a:pPr>
                <a:defRPr/>
              </a:pPr>
              <a:t>2018/5/10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E391785-7487-416D-BDA9-E8D9B923F876}" type="slidenum">
              <a:rPr lang="zh-TW" altLang="en-US"/>
              <a:pPr>
                <a:defRPr/>
              </a:pPr>
              <a:t>‹#›</a:t>
            </a:fld>
            <a:endParaRPr lang="zh-TW" altLang="en-US"/>
          </a:p>
        </p:txBody>
      </p:sp>
    </p:spTree>
    <p:extLst>
      <p:ext uri="{BB962C8B-B14F-4D97-AF65-F5344CB8AC3E}">
        <p14:creationId xmlns:p14="http://schemas.microsoft.com/office/powerpoint/2010/main" val="1964979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fld id="{508C5BB9-B2FE-4905-B4A9-CDF9E754941F}" type="datetime1">
              <a:rPr lang="zh-TW" altLang="en-US"/>
              <a:pPr>
                <a:defRPr/>
              </a:pPr>
              <a:t>2018/5/10</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015F3D5-A9DB-4CD8-BA07-E1D501DDB0B0}" type="slidenum">
              <a:rPr lang="zh-TW" altLang="en-US"/>
              <a:pPr>
                <a:defRPr/>
              </a:pPr>
              <a:t>‹#›</a:t>
            </a:fld>
            <a:endParaRPr lang="zh-TW" altLang="en-US"/>
          </a:p>
        </p:txBody>
      </p:sp>
    </p:spTree>
    <p:extLst>
      <p:ext uri="{BB962C8B-B14F-4D97-AF65-F5344CB8AC3E}">
        <p14:creationId xmlns:p14="http://schemas.microsoft.com/office/powerpoint/2010/main" val="388860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35905CBA-6A8C-4967-9E8C-EFD4AED72B1F}" type="datetime1">
              <a:rPr lang="zh-TW" altLang="en-US"/>
              <a:pPr>
                <a:defRPr/>
              </a:pPr>
              <a:t>2018/5/10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012E899-C6CC-4E61-8AF7-6432D2F3773E}" type="slidenum">
              <a:rPr lang="zh-TW" altLang="en-US"/>
              <a:pPr>
                <a:defRPr/>
              </a:pPr>
              <a:t>‹#›</a:t>
            </a:fld>
            <a:endParaRPr lang="zh-TW" altLang="en-US"/>
          </a:p>
        </p:txBody>
      </p:sp>
    </p:spTree>
    <p:extLst>
      <p:ext uri="{BB962C8B-B14F-4D97-AF65-F5344CB8AC3E}">
        <p14:creationId xmlns:p14="http://schemas.microsoft.com/office/powerpoint/2010/main" val="254943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877719EC-D75B-4B17-9C97-C8B9AFC69699}" type="slidenum">
              <a:rPr lang="zh-TW" altLang="en-US"/>
              <a:pPr/>
              <a:t>‹#›</a:t>
            </a:fld>
            <a:endParaRPr lang="zh-TW" altLang="en-US"/>
          </a:p>
        </p:txBody>
      </p:sp>
    </p:spTree>
    <p:extLst>
      <p:ext uri="{BB962C8B-B14F-4D97-AF65-F5344CB8AC3E}">
        <p14:creationId xmlns:p14="http://schemas.microsoft.com/office/powerpoint/2010/main" val="518373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32C462F-465D-4753-BB82-E87C5B9D5FFB}" type="datetime1">
              <a:rPr lang="zh-TW" altLang="en-US"/>
              <a:pPr>
                <a:defRPr/>
              </a:pPr>
              <a:t>2018/5/10</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79C69C6E-5B5B-42A0-A246-D25A55335186}" type="slidenum">
              <a:rPr lang="zh-TW" altLang="en-US"/>
              <a:pPr>
                <a:defRPr/>
              </a:pPr>
              <a:t>‹#›</a:t>
            </a:fld>
            <a:endParaRPr lang="zh-TW" altLang="en-US"/>
          </a:p>
        </p:txBody>
      </p:sp>
    </p:spTree>
    <p:extLst>
      <p:ext uri="{BB962C8B-B14F-4D97-AF65-F5344CB8AC3E}">
        <p14:creationId xmlns:p14="http://schemas.microsoft.com/office/powerpoint/2010/main" val="335609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0CC6F2C-8CA2-4388-8532-C5FD682BE2B4}" type="datetime1">
              <a:rPr lang="zh-TW" altLang="en-US"/>
              <a:pPr>
                <a:defRPr/>
              </a:pPr>
              <a:t>2018/5/10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6CA4C13-F245-498B-A070-61E9C3862A5C}" type="slidenum">
              <a:rPr lang="zh-TW" altLang="en-US"/>
              <a:pPr>
                <a:defRPr/>
              </a:pPr>
              <a:t>‹#›</a:t>
            </a:fld>
            <a:endParaRPr lang="zh-TW" altLang="en-US"/>
          </a:p>
        </p:txBody>
      </p:sp>
    </p:spTree>
    <p:extLst>
      <p:ext uri="{BB962C8B-B14F-4D97-AF65-F5344CB8AC3E}">
        <p14:creationId xmlns:p14="http://schemas.microsoft.com/office/powerpoint/2010/main" val="203686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43908D8-933B-419F-BB47-76F0CABB3C4D}" type="datetime1">
              <a:rPr lang="zh-TW" altLang="en-US"/>
              <a:pPr>
                <a:defRPr/>
              </a:pPr>
              <a:t>2018/5/10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7B661A0-FF3C-429E-ADAC-1214161B86DF}" type="slidenum">
              <a:rPr lang="zh-TW" altLang="en-US"/>
              <a:pPr>
                <a:defRPr/>
              </a:pPr>
              <a:t>‹#›</a:t>
            </a:fld>
            <a:endParaRPr lang="zh-TW" altLang="en-US"/>
          </a:p>
        </p:txBody>
      </p:sp>
    </p:spTree>
    <p:extLst>
      <p:ext uri="{BB962C8B-B14F-4D97-AF65-F5344CB8AC3E}">
        <p14:creationId xmlns:p14="http://schemas.microsoft.com/office/powerpoint/2010/main" val="134752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0FB13F9-D2B8-4C9B-9186-3BBD96218079}" type="datetime1">
              <a:rPr lang="zh-TW" altLang="en-US"/>
              <a:pPr>
                <a:defRPr/>
              </a:pPr>
              <a:t>2018/5/10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D66CC41-A7C1-43EF-85E4-32A70571D091}" type="slidenum">
              <a:rPr lang="zh-TW" altLang="en-US"/>
              <a:pPr>
                <a:defRPr/>
              </a:pPr>
              <a:t>‹#›</a:t>
            </a:fld>
            <a:endParaRPr lang="zh-TW" altLang="en-US"/>
          </a:p>
        </p:txBody>
      </p:sp>
    </p:spTree>
    <p:extLst>
      <p:ext uri="{BB962C8B-B14F-4D97-AF65-F5344CB8AC3E}">
        <p14:creationId xmlns:p14="http://schemas.microsoft.com/office/powerpoint/2010/main" val="208356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8E69C45-8EF8-4C63-B5FD-3FAB9C35A4A7}" type="datetime1">
              <a:rPr lang="zh-TW" altLang="en-US"/>
              <a:pPr>
                <a:defRPr/>
              </a:pPr>
              <a:t>2018/5/10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E78CDAB-7FF3-43EA-ABC0-28B03FD15798}" type="slidenum">
              <a:rPr lang="zh-TW" altLang="en-US"/>
              <a:pPr>
                <a:defRPr/>
              </a:pPr>
              <a:t>‹#›</a:t>
            </a:fld>
            <a:endParaRPr lang="zh-TW" altLang="en-US"/>
          </a:p>
        </p:txBody>
      </p:sp>
    </p:spTree>
    <p:extLst>
      <p:ext uri="{BB962C8B-B14F-4D97-AF65-F5344CB8AC3E}">
        <p14:creationId xmlns:p14="http://schemas.microsoft.com/office/powerpoint/2010/main" val="75755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337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2" y="593368"/>
            <a:ext cx="113607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2" y="1536633"/>
            <a:ext cx="113607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11296651" y="6218239"/>
            <a:ext cx="732367" cy="523875"/>
          </a:xfrm>
        </p:spPr>
        <p:txBody>
          <a:bodyPr lIns="91425" tIns="91425" rIns="91425" bIns="91425" anchorCtr="0">
            <a:noAutofit/>
          </a:bodyPr>
          <a:lstStyle>
            <a:lvl1pPr>
              <a:defRPr/>
            </a:lvl1pPr>
          </a:lstStyle>
          <a:p>
            <a:pPr>
              <a:defRPr/>
            </a:pPr>
            <a:fld id="{DF9460B3-9ABE-4C9D-A384-F253A5F08D44}" type="slidenum">
              <a:rPr lang="en-US" altLang="zh-TW"/>
              <a:pPr>
                <a:defRPr/>
              </a:pPr>
              <a:t>‹#›</a:t>
            </a:fld>
            <a:endParaRPr lang="zh-TW"/>
          </a:p>
        </p:txBody>
      </p:sp>
    </p:spTree>
    <p:extLst>
      <p:ext uri="{BB962C8B-B14F-4D97-AF65-F5344CB8AC3E}">
        <p14:creationId xmlns:p14="http://schemas.microsoft.com/office/powerpoint/2010/main" val="528910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826684" y="301625"/>
            <a:ext cx="9751483" cy="89535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826684" y="1827213"/>
            <a:ext cx="4773083"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802967" y="1827213"/>
            <a:ext cx="47752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8"/>
          <p:cNvSpPr>
            <a:spLocks noGrp="1" noChangeArrowheads="1"/>
          </p:cNvSpPr>
          <p:nvPr>
            <p:ph type="dt" sz="half" idx="10"/>
          </p:nvPr>
        </p:nvSpPr>
        <p:spPr/>
        <p:txBody>
          <a:bodyPr/>
          <a:lstStyle>
            <a:lvl1pPr>
              <a:defRPr smtClean="0"/>
            </a:lvl1pPr>
          </a:lstStyle>
          <a:p>
            <a:pPr>
              <a:defRPr/>
            </a:pPr>
            <a:fld id="{39D3EF51-BF49-418D-B543-4F6D62E2C9DF}" type="datetime1">
              <a:rPr lang="zh-TW" altLang="en-US"/>
              <a:pPr>
                <a:defRPr/>
              </a:pPr>
              <a:t>2018/5/10</a:t>
            </a:fld>
            <a:endParaRPr lang="en-US" altLang="zh-TW"/>
          </a:p>
        </p:txBody>
      </p:sp>
      <p:sp>
        <p:nvSpPr>
          <p:cNvPr id="6" name="Rectangle 9"/>
          <p:cNvSpPr>
            <a:spLocks noGrp="1" noChangeArrowheads="1"/>
          </p:cNvSpPr>
          <p:nvPr>
            <p:ph type="ftr" sz="quarter" idx="11"/>
          </p:nvPr>
        </p:nvSpPr>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p:txBody>
          <a:bodyPr/>
          <a:lstStyle>
            <a:lvl1pPr>
              <a:defRPr/>
            </a:lvl1pPr>
          </a:lstStyle>
          <a:p>
            <a:pPr>
              <a:defRPr/>
            </a:pPr>
            <a:fld id="{BA67B604-35A4-4545-9710-38F54D4E6973}" type="slidenum">
              <a:rPr lang="en-US" altLang="zh-TW"/>
              <a:pPr>
                <a:defRPr/>
              </a:pPr>
              <a:t>‹#›</a:t>
            </a:fld>
            <a:endParaRPr lang="en-US" altLang="zh-TW"/>
          </a:p>
        </p:txBody>
      </p:sp>
    </p:spTree>
    <p:extLst>
      <p:ext uri="{BB962C8B-B14F-4D97-AF65-F5344CB8AC3E}">
        <p14:creationId xmlns:p14="http://schemas.microsoft.com/office/powerpoint/2010/main" val="733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DC43126-EA51-42B3-B6D8-E17F47B59943}" type="slidenum">
              <a:rPr lang="zh-TW" altLang="en-US"/>
              <a:pPr/>
              <a:t>‹#›</a:t>
            </a:fld>
            <a:endParaRPr lang="zh-TW" altLang="en-US"/>
          </a:p>
        </p:txBody>
      </p:sp>
    </p:spTree>
    <p:extLst>
      <p:ext uri="{BB962C8B-B14F-4D97-AF65-F5344CB8AC3E}">
        <p14:creationId xmlns:p14="http://schemas.microsoft.com/office/powerpoint/2010/main" val="35731706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0093E89E-4797-4916-81E5-F4A83A023AF3}" type="slidenum">
              <a:rPr lang="zh-TW" altLang="en-US"/>
              <a:pPr/>
              <a:t>‹#›</a:t>
            </a:fld>
            <a:endParaRPr lang="zh-TW" altLang="en-US"/>
          </a:p>
        </p:txBody>
      </p:sp>
    </p:spTree>
    <p:extLst>
      <p:ext uri="{BB962C8B-B14F-4D97-AF65-F5344CB8AC3E}">
        <p14:creationId xmlns:p14="http://schemas.microsoft.com/office/powerpoint/2010/main" val="41177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C8B1FC36-A9F5-4680-AF16-87A00A258836}" type="slidenum">
              <a:rPr lang="zh-TW" altLang="en-US"/>
              <a:pPr/>
              <a:t>‹#›</a:t>
            </a:fld>
            <a:endParaRPr lang="zh-TW" altLang="en-US"/>
          </a:p>
        </p:txBody>
      </p:sp>
    </p:spTree>
    <p:extLst>
      <p:ext uri="{BB962C8B-B14F-4D97-AF65-F5344CB8AC3E}">
        <p14:creationId xmlns:p14="http://schemas.microsoft.com/office/powerpoint/2010/main" val="355128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DB2C7FFA-2F16-45F2-958E-C3F0771A81A5}" type="slidenum">
              <a:rPr lang="zh-TW" altLang="en-US"/>
              <a:pPr/>
              <a:t>‹#›</a:t>
            </a:fld>
            <a:endParaRPr lang="zh-TW" altLang="en-US"/>
          </a:p>
        </p:txBody>
      </p:sp>
    </p:spTree>
    <p:extLst>
      <p:ext uri="{BB962C8B-B14F-4D97-AF65-F5344CB8AC3E}">
        <p14:creationId xmlns:p14="http://schemas.microsoft.com/office/powerpoint/2010/main" val="100361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7D182796-0936-4FEA-B428-AC2FE5485436}" type="slidenum">
              <a:rPr lang="zh-TW" altLang="en-US"/>
              <a:pPr/>
              <a:t>‹#›</a:t>
            </a:fld>
            <a:endParaRPr lang="zh-TW" altLang="en-US"/>
          </a:p>
        </p:txBody>
      </p:sp>
    </p:spTree>
    <p:extLst>
      <p:ext uri="{BB962C8B-B14F-4D97-AF65-F5344CB8AC3E}">
        <p14:creationId xmlns:p14="http://schemas.microsoft.com/office/powerpoint/2010/main" val="354017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22BABA8-0F22-4166-A283-27FDA4098906}" type="slidenum">
              <a:rPr lang="zh-TW" altLang="en-US"/>
              <a:pPr/>
              <a:t>‹#›</a:t>
            </a:fld>
            <a:endParaRPr lang="zh-TW" altLang="en-US"/>
          </a:p>
        </p:txBody>
      </p:sp>
    </p:spTree>
    <p:extLst>
      <p:ext uri="{BB962C8B-B14F-4D97-AF65-F5344CB8AC3E}">
        <p14:creationId xmlns:p14="http://schemas.microsoft.com/office/powerpoint/2010/main" val="88258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A3C3BA50-2581-4F37-A810-928673936688}" type="slidenum">
              <a:rPr lang="zh-TW" altLang="en-US"/>
              <a:pPr/>
              <a:t>‹#›</a:t>
            </a:fld>
            <a:endParaRPr lang="zh-TW" altLang="en-US"/>
          </a:p>
        </p:txBody>
      </p:sp>
    </p:spTree>
    <p:extLst>
      <p:ext uri="{BB962C8B-B14F-4D97-AF65-F5344CB8AC3E}">
        <p14:creationId xmlns:p14="http://schemas.microsoft.com/office/powerpoint/2010/main" val="464140528"/>
      </p:ext>
    </p:extLst>
  </p:cSld>
  <p:clrMapOvr>
    <a:masterClrMapping/>
  </p:clrMapOvr>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slideLayouts/slideLayout13.xml" Type="http://schemas.openxmlformats.org/officeDocument/2006/relationships/slideLayout"/><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slideLayouts/slideLayout12.xml" Type="http://schemas.openxmlformats.org/officeDocument/2006/relationships/slideLayout"/><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media/image1.jpeg" Type="http://schemas.openxmlformats.org/officeDocument/2006/relationships/image"/><Relationship Id="rId10" Target="../slideLayouts/slideLayout10.xml" Type="http://schemas.openxmlformats.org/officeDocument/2006/relationships/slideLayout"/><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theme/theme1.xml" Type="http://schemas.openxmlformats.org/officeDocument/2006/relationships/theme"/></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AEAF5B3-7F16-4588-A235-801927F1B983}"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615B5058-0EB5-4E45-98CC-26889F0FAD88}" type="datetime1">
              <a:rPr lang="zh-TW" altLang="en-US"/>
              <a:pPr>
                <a:defRPr/>
              </a:pPr>
              <a:t>2018/5/10</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FD1DE31F-632F-41BB-B749-AF26ADD073E4}" type="slidenum">
              <a:rPr lang="zh-TW" altLang="en-US"/>
              <a:pPr>
                <a:defRPr/>
              </a:pPr>
              <a:t>‹#›</a:t>
            </a:fld>
            <a:endParaRPr lang="zh-TW" altLang="en-US"/>
          </a:p>
        </p:txBody>
      </p:sp>
    </p:spTree>
    <p:extLst>
      <p:ext uri="{BB962C8B-B14F-4D97-AF65-F5344CB8AC3E}">
        <p14:creationId xmlns:p14="http://schemas.microsoft.com/office/powerpoint/2010/main" val="170699289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arget="../media/image18.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25945;&#32946;4.0.mp4" TargetMode="External" Type="http://schemas.openxmlformats.org/officeDocument/2006/relationships/hyperlink"/><Relationship Id="rId2" Target="../notesSlides/notesSlide14.xml" Type="http://schemas.openxmlformats.org/officeDocument/2006/relationships/notesSlide"/><Relationship Id="rId1" Target="../slideLayouts/slideLayout2.xml" Type="http://schemas.openxmlformats.org/officeDocument/2006/relationships/slideLayout"/><Relationship Id="rId6" Target="../media/image20.jpeg" Type="http://schemas.openxmlformats.org/officeDocument/2006/relationships/image"/><Relationship Id="rId5" Target="&#24037;&#26989;4.0.mp4" TargetMode="External" Type="http://schemas.openxmlformats.org/officeDocument/2006/relationships/hyperlink"/><Relationship Id="rId4" Target="../media/image19.jpeg" Type="http://schemas.openxmlformats.org/officeDocument/2006/relationships/image"/></Relationships>
</file>

<file path=ppt/slides/_rels/slide16.xml.rels><?xml version="1.0" encoding="UTF-8" standalone="yes" ?><Relationships xmlns="http://schemas.openxmlformats.org/package/2006/relationships"><Relationship Id="rId3" Target="../media/image21.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22.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6" Target="../media/image25.png" Type="http://schemas.openxmlformats.org/officeDocument/2006/relationships/image"/><Relationship Id="rId5" Target="../media/image24.jpeg" Type="http://schemas.openxmlformats.org/officeDocument/2006/relationships/image"/><Relationship Id="rId4" Target="../media/image23.jpeg" Type="http://schemas.openxmlformats.org/officeDocument/2006/relationships/image"/></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arget="../media/image26.pn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27.jpeg" Type="http://schemas.openxmlformats.org/officeDocument/2006/relationships/image"/><Relationship Id="rId2" Target="../notesSlides/notesSlide21.xml" Type="http://schemas.openxmlformats.org/officeDocument/2006/relationships/notesSlide"/><Relationship Id="rId1" Target="../slideLayouts/slideLayout3.xml" Type="http://schemas.openxmlformats.org/officeDocument/2006/relationships/slideLayout"/><Relationship Id="rId5" Target="../media/image29.jpeg" Type="http://schemas.openxmlformats.org/officeDocument/2006/relationships/image"/><Relationship Id="rId4" Target="../media/image28.jpe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24037;&#20316;&#22346;/&#24037;&#20316;&#22346;&#20849;&#21516;&#36899;&#32080;/1061208&#65288;&#32317;&#32177;&#23566;&#35712;&#65289;&#32317;&#32177;&#20849;&#35712;&#20849;&#23416;.ppt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24037;&#20316;&#22346;/&#24037;&#20316;&#22346;&#29031;&#29255;/1070104&#32317;&#32177;&#24515;&#26234;&#22294;.jpg"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21040;&#24213;&#25105;&#20497;&#28858;&#20160;&#40636;&#35201;&#24037;&#20316;&#21602;&#65311;.mp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arget="../media/image42.jpeg" Type="http://schemas.openxmlformats.org/officeDocument/2006/relationships/image"/><Relationship Id="rId2" Target="../notesSlides/notesSlide44.xml" Type="http://schemas.openxmlformats.org/officeDocument/2006/relationships/notesSlide"/><Relationship Id="rId1" Target="../slideLayouts/slideLayout3.xml" Type="http://schemas.openxmlformats.org/officeDocument/2006/relationships/slideLayout"/><Relationship Id="rId6" Target="../media/image45.jpeg" Type="http://schemas.openxmlformats.org/officeDocument/2006/relationships/image"/><Relationship Id="rId5" Target="../media/image44.jpeg" Type="http://schemas.openxmlformats.org/officeDocument/2006/relationships/image"/><Relationship Id="rId4" Target="../media/image43.jpeg" Type="http://schemas.openxmlformats.org/officeDocument/2006/relationships/image"/></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arget="http://12cur.naer.edu.tw/" TargetMode="External" Type="http://schemas.openxmlformats.org/officeDocument/2006/relationships/hyperlink"/><Relationship Id="rId2" Target="../notesSlides/notesSlide47.xml" Type="http://schemas.openxmlformats.org/officeDocument/2006/relationships/notesSlide"/><Relationship Id="rId1" Target="../slideLayouts/slideLayout2.xml" Type="http://schemas.openxmlformats.org/officeDocument/2006/relationships/slideLayout"/><Relationship Id="rId5" Target="../media/image48.jpeg" Type="http://schemas.openxmlformats.org/officeDocument/2006/relationships/image"/><Relationship Id="rId4" Target="../media/image47.png" Type="http://schemas.openxmlformats.org/officeDocument/2006/relationships/image"/></Relationships>
</file>

<file path=ppt/slides/_rels/slide55.xml.rels><?xml version="1.0" encoding="UTF-8" standalone="yes" ?><Relationships xmlns="http://schemas.openxmlformats.org/package/2006/relationships"><Relationship Id="rId3" Target="http://12cur.naer.edu.tw/" TargetMode="External" Type="http://schemas.openxmlformats.org/officeDocument/2006/relationships/hyperlink"/><Relationship Id="rId2" Target="../notesSlides/notesSlide48.xml" Type="http://schemas.openxmlformats.org/officeDocument/2006/relationships/notesSlide"/><Relationship Id="rId1" Target="../slideLayouts/slideLayout2.xml" Type="http://schemas.openxmlformats.org/officeDocument/2006/relationships/slideLayout"/><Relationship Id="rId4" Target="../media/image49.jpeg" Type="http://schemas.openxmlformats.org/officeDocument/2006/relationships/image"/></Relationships>
</file>

<file path=ppt/slides/_rels/slide56.xml.rels><?xml version="1.0" encoding="UTF-8" standalone="yes" ?><Relationships xmlns="http://schemas.openxmlformats.org/package/2006/relationships"><Relationship Id="rId3" Target="http://12cur.naer.edu.tw/" TargetMode="External" Type="http://schemas.openxmlformats.org/officeDocument/2006/relationships/hyperlink"/><Relationship Id="rId7" Target="../media/hdphoto1.wdp" Type="http://schemas.microsoft.com/office/2007/relationships/hdphoto"/><Relationship Id="rId2" Target="../notesSlides/notesSlide49.xml" Type="http://schemas.openxmlformats.org/officeDocument/2006/relationships/notesSlide"/><Relationship Id="rId1" Target="../slideLayouts/slideLayout2.xml" Type="http://schemas.openxmlformats.org/officeDocument/2006/relationships/slideLayout"/><Relationship Id="rId6" Target="../media/image50.jpeg" Type="http://schemas.openxmlformats.org/officeDocument/2006/relationships/image"/><Relationship Id="rId5" Target="http://cirn.moe.edu.tw/Facet/Home/index.aspx?HtmlName=Home&amp;ToUrl=" TargetMode="External" Type="http://schemas.openxmlformats.org/officeDocument/2006/relationships/hyperlink"/><Relationship Id="rId4" Target="https://www.google.com.tw/url?sa=t&amp;rct=j&amp;q=&amp;esrc=s&amp;source=web&amp;cd=1&amp;cad=rja&amp;uact=8&amp;ved=0ahUKEwi_6Jzn5enVAhVHvrwKHauXCKMQFgglMAA&amp;url=http://cirn.moe.edu.tw/&amp;usg=AFQjCNHXFfqAph_juunQz9SGt_NSofEAQQ" TargetMode="External" Type="http://schemas.openxmlformats.org/officeDocument/2006/relationships/hyperlink"/></Relationships>
</file>

<file path=ppt/slides/_rels/slide57.xml.rels><?xml version="1.0" encoding="UTF-8" standalone="yes" ?><Relationships xmlns="http://schemas.openxmlformats.org/package/2006/relationships"><Relationship Id="rId3" Target="../media/image51.jpeg" Type="http://schemas.openxmlformats.org/officeDocument/2006/relationships/image"/><Relationship Id="rId2" Target="../notesSlides/notesSlide50.xml" Type="http://schemas.openxmlformats.org/officeDocument/2006/relationships/notesSlide"/><Relationship Id="rId1" Target="../slideLayouts/slideLayout3.xml" Type="http://schemas.openxmlformats.org/officeDocument/2006/relationships/slideLayout"/><Relationship Id="rId5" Target="../media/image53.jpeg" Type="http://schemas.openxmlformats.org/officeDocument/2006/relationships/image"/><Relationship Id="rId4" Target="../media/image52.jpeg" Type="http://schemas.openxmlformats.org/officeDocument/2006/relationships/image"/></Relationships>
</file>

<file path=ppt/slides/_rels/slide5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4.emf"/></Relationships>
</file>

<file path=ppt/slides/_rels/slide59.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12cur.naer.edu.tw/"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www.naer.edu.tw/files/15-1000-8438,c1179-1.php?Lang=zh-tw" TargetMode="External"/><Relationship Id="rId7" Type="http://schemas.openxmlformats.org/officeDocument/2006/relationships/diagramColors" Target="../diagrams/colors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4.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hyperlink" Target="http://12cur.naer.edu.tw/"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Word___.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6.emf"/></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7.emf"/></Relationships>
</file>

<file path=ppt/slides/_rels/slide77.xml.rels><?xml version="1.0" encoding="UTF-8" standalone="yes"?>
<Relationships xmlns="http://schemas.openxmlformats.org/package/2006/relationships"><Relationship Id="rId3" Type="http://schemas.openxmlformats.org/officeDocument/2006/relationships/hyperlink" Target="20180308_ccf62.pptx" TargetMode="External"/><Relationship Id="rId2" Type="http://schemas.openxmlformats.org/officeDocument/2006/relationships/hyperlink" Target="http://12cur.naer.edu.tw/" TargetMode="External"/><Relationship Id="rId1" Type="http://schemas.openxmlformats.org/officeDocument/2006/relationships/slideLayout" Target="../slideLayouts/slideLayout2.xml"/><Relationship Id="rId4" Type="http://schemas.openxmlformats.org/officeDocument/2006/relationships/hyperlink" Target="http://203.64.159.95/12basic/12basic/index.php?p=0"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919536" y="1214422"/>
            <a:ext cx="8280920" cy="1569660"/>
          </a:xfrm>
          <a:prstGeom prst="rect">
            <a:avLst/>
          </a:prstGeom>
          <a:noFill/>
        </p:spPr>
        <p:txBody>
          <a:bodyPr wrap="square" lIns="91440" tIns="45720" rIns="91440" bIns="45720">
            <a:spAutoFit/>
          </a:bodyPr>
          <a:lstStyle/>
          <a:p>
            <a:pPr algn="ctr"/>
            <a:r>
              <a:rPr lang="zh-TW" altLang="en-US" sz="4800" b="1" dirty="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總 綱＆藝術領綱</a:t>
            </a:r>
            <a:endParaRPr lang="zh-TW" altLang="en-US" sz="4800" b="1" dirty="0">
              <a:ln w="1905">
                <a:solidFill>
                  <a:schemeClr val="accent1"/>
                </a:solidFill>
              </a:ln>
              <a:solidFill>
                <a:srgbClr val="3333CC"/>
              </a:solidFill>
              <a:effectLst>
                <a:innerShdw blurRad="69850" dist="43180" dir="5400000">
                  <a:srgbClr val="000000">
                    <a:alpha val="65000"/>
                  </a:srgbClr>
                </a:innerShdw>
              </a:effectLst>
            </a:endParaRPr>
          </a:p>
        </p:txBody>
      </p:sp>
      <p:sp>
        <p:nvSpPr>
          <p:cNvPr id="2" name="文字方塊 1"/>
          <p:cNvSpPr txBox="1"/>
          <p:nvPr/>
        </p:nvSpPr>
        <p:spPr>
          <a:xfrm>
            <a:off x="5101590" y="3486151"/>
            <a:ext cx="3451860" cy="1200329"/>
          </a:xfrm>
          <a:prstGeom prst="rect">
            <a:avLst/>
          </a:prstGeom>
          <a:noFill/>
        </p:spPr>
        <p:txBody>
          <a:bodyPr wrap="square" rtlCol="0">
            <a:spAutoFit/>
          </a:bodyPr>
          <a:lstStyle/>
          <a:p>
            <a:pPr algn="ctr"/>
            <a:r>
              <a:rPr lang="zh-TW" altLang="en-US" sz="3600" dirty="0">
                <a:solidFill>
                  <a:srgbClr val="7030A0"/>
                </a:solidFill>
                <a:latin typeface="華康行楷體W5" panose="03000509000000000000" pitchFamily="65" charset="-120"/>
                <a:ea typeface="華康行楷體W5" panose="03000509000000000000" pitchFamily="65" charset="-120"/>
              </a:rPr>
              <a:t>臺南市大成國中</a:t>
            </a:r>
            <a:endParaRPr lang="en-US" altLang="zh-TW" sz="3600" dirty="0">
              <a:solidFill>
                <a:srgbClr val="7030A0"/>
              </a:solidFill>
              <a:latin typeface="華康行楷體W5" panose="03000509000000000000" pitchFamily="65" charset="-120"/>
              <a:ea typeface="華康行楷體W5" panose="03000509000000000000" pitchFamily="65" charset="-120"/>
            </a:endParaRPr>
          </a:p>
          <a:p>
            <a:pPr algn="ctr"/>
            <a:r>
              <a:rPr lang="zh-TW" altLang="en-US" sz="3600" dirty="0">
                <a:solidFill>
                  <a:srgbClr val="7030A0"/>
                </a:solidFill>
                <a:latin typeface="華康行楷體W5" panose="03000509000000000000" pitchFamily="65" charset="-120"/>
                <a:ea typeface="華康行楷體W5" panose="03000509000000000000" pitchFamily="65" charset="-120"/>
              </a:rPr>
              <a:t>蔡明昌</a:t>
            </a:r>
          </a:p>
        </p:txBody>
      </p:sp>
    </p:spTree>
    <p:extLst>
      <p:ext uri="{BB962C8B-B14F-4D97-AF65-F5344CB8AC3E}">
        <p14:creationId xmlns:p14="http://schemas.microsoft.com/office/powerpoint/2010/main" val="2452176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85404" y="5891852"/>
            <a:ext cx="4360489" cy="581762"/>
          </a:xfrm>
          <a:prstGeom prst="rect">
            <a:avLst/>
          </a:prstGeom>
        </p:spPr>
        <p:txBody>
          <a:bodyPr wrap="non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TW"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年中位數</a:t>
            </a:r>
            <a:r>
              <a:rPr kumimoji="0" lang="hr-HR" altLang="zh-TW"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39.2</a:t>
            </a:r>
            <a:r>
              <a:rPr kumimoji="0" lang="zh-TW" altLang="en-US"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歲</a:t>
            </a:r>
            <a:r>
              <a:rPr kumimoji="0" lang="en-US" altLang="zh-TW"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TW"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265" name="投影片編號版面配置區 1">
            <a:extLst>
              <a:ext uri="{FF2B5EF4-FFF2-40B4-BE49-F238E27FC236}">
                <a16:creationId xmlns:a16="http://schemas.microsoft.com/office/drawing/2014/main" id="{696BA564-E10F-4FA0-BB74-6C750E6C1C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E5C90C-B8EC-4B78-A594-C7ECB238445B}"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grpSp>
        <p:nvGrpSpPr>
          <p:cNvPr id="11266" name="群組 17">
            <a:extLst>
              <a:ext uri="{FF2B5EF4-FFF2-40B4-BE49-F238E27FC236}">
                <a16:creationId xmlns:a16="http://schemas.microsoft.com/office/drawing/2014/main" id="{C9B6242A-FC0A-4AA8-A393-C96342C6B97C}"/>
              </a:ext>
            </a:extLst>
          </p:cNvPr>
          <p:cNvGrpSpPr>
            <a:grpSpLocks/>
          </p:cNvGrpSpPr>
          <p:nvPr/>
        </p:nvGrpSpPr>
        <p:grpSpPr bwMode="auto">
          <a:xfrm>
            <a:off x="6726238" y="1357313"/>
            <a:ext cx="1881187" cy="1758950"/>
            <a:chOff x="2205019" y="1625456"/>
            <a:chExt cx="1881588" cy="1760437"/>
          </a:xfrm>
        </p:grpSpPr>
        <p:sp>
          <p:nvSpPr>
            <p:cNvPr id="15" name="文字方塊 14">
              <a:extLst>
                <a:ext uri="{FF2B5EF4-FFF2-40B4-BE49-F238E27FC236}">
                  <a16:creationId xmlns:a16="http://schemas.microsoft.com/office/drawing/2014/main" id="{FEE57BDB-A7A4-490F-8B30-9DAC6193E3AA}"/>
                </a:ext>
              </a:extLst>
            </p:cNvPr>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馬來西亞</a:t>
              </a:r>
            </a:p>
          </p:txBody>
        </p:sp>
        <p:pic>
          <p:nvPicPr>
            <p:cNvPr id="11297" name="圖片 9">
              <a:extLst>
                <a:ext uri="{FF2B5EF4-FFF2-40B4-BE49-F238E27FC236}">
                  <a16:creationId xmlns:a16="http://schemas.microsoft.com/office/drawing/2014/main" id="{6DC8D2B6-5D5D-4DE9-A0AF-0B11438A88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44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7" name="群組 16">
            <a:extLst>
              <a:ext uri="{FF2B5EF4-FFF2-40B4-BE49-F238E27FC236}">
                <a16:creationId xmlns:a16="http://schemas.microsoft.com/office/drawing/2014/main" id="{8EAFB612-1117-455E-9F8E-89A168020508}"/>
              </a:ext>
            </a:extLst>
          </p:cNvPr>
          <p:cNvGrpSpPr>
            <a:grpSpLocks/>
          </p:cNvGrpSpPr>
          <p:nvPr/>
        </p:nvGrpSpPr>
        <p:grpSpPr bwMode="auto">
          <a:xfrm>
            <a:off x="-111125" y="3395663"/>
            <a:ext cx="1882775" cy="1760537"/>
            <a:chOff x="7597762" y="2032916"/>
            <a:chExt cx="1881588" cy="1760437"/>
          </a:xfrm>
        </p:grpSpPr>
        <p:sp>
          <p:nvSpPr>
            <p:cNvPr id="42" name="文字方塊 41">
              <a:extLst>
                <a:ext uri="{FF2B5EF4-FFF2-40B4-BE49-F238E27FC236}">
                  <a16:creationId xmlns:a16="http://schemas.microsoft.com/office/drawing/2014/main" id="{BDCA3951-C9CC-4B2D-B19B-530C1D6BC1F5}"/>
                </a:ext>
              </a:extLst>
            </p:cNvPr>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越南</a:t>
              </a:r>
            </a:p>
          </p:txBody>
        </p:sp>
        <p:pic>
          <p:nvPicPr>
            <p:cNvPr id="11295" name="圖片 10">
              <a:extLst>
                <a:ext uri="{FF2B5EF4-FFF2-40B4-BE49-F238E27FC236}">
                  <a16:creationId xmlns:a16="http://schemas.microsoft.com/office/drawing/2014/main" id="{D19236B2-FCC9-4618-B73E-453012B2C4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8" name="群組 18">
            <a:extLst>
              <a:ext uri="{FF2B5EF4-FFF2-40B4-BE49-F238E27FC236}">
                <a16:creationId xmlns:a16="http://schemas.microsoft.com/office/drawing/2014/main" id="{B050BC65-F893-4B71-8985-490CCE836733}"/>
              </a:ext>
            </a:extLst>
          </p:cNvPr>
          <p:cNvGrpSpPr>
            <a:grpSpLocks/>
          </p:cNvGrpSpPr>
          <p:nvPr/>
        </p:nvGrpSpPr>
        <p:grpSpPr bwMode="auto">
          <a:xfrm>
            <a:off x="3534053" y="3395663"/>
            <a:ext cx="1881188" cy="1760537"/>
            <a:chOff x="2192262" y="4763634"/>
            <a:chExt cx="1881588" cy="1760437"/>
          </a:xfrm>
        </p:grpSpPr>
        <p:sp>
          <p:nvSpPr>
            <p:cNvPr id="43" name="文字方塊 42">
              <a:extLst>
                <a:ext uri="{FF2B5EF4-FFF2-40B4-BE49-F238E27FC236}">
                  <a16:creationId xmlns:a16="http://schemas.microsoft.com/office/drawing/2014/main" id="{D88F2897-2D3E-4B15-AF76-B31019A5E11B}"/>
                </a:ext>
              </a:extLst>
            </p:cNvPr>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a:ln>
                    <a:noFill/>
                  </a:ln>
                  <a:solidFill>
                    <a:srgbClr val="979797"/>
                  </a:solidFill>
                  <a:effectLst/>
                  <a:uLnTx/>
                  <a:uFillTx/>
                  <a:latin typeface="Microsoft YaHei" charset="-122"/>
                  <a:ea typeface="Microsoft YaHei" charset="-122"/>
                  <a:cs typeface="Microsoft YaHei" charset="-122"/>
                </a:rPr>
                <a:t>緬甸</a:t>
              </a:r>
              <a:endPar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endParaRPr>
            </a:p>
          </p:txBody>
        </p:sp>
        <p:pic>
          <p:nvPicPr>
            <p:cNvPr id="11293" name="圖片 11">
              <a:extLst>
                <a:ext uri="{FF2B5EF4-FFF2-40B4-BE49-F238E27FC236}">
                  <a16:creationId xmlns:a16="http://schemas.microsoft.com/office/drawing/2014/main" id="{40043BB5-3610-47FB-99FC-C5052AB192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9" name="群組 19">
            <a:extLst>
              <a:ext uri="{FF2B5EF4-FFF2-40B4-BE49-F238E27FC236}">
                <a16:creationId xmlns:a16="http://schemas.microsoft.com/office/drawing/2014/main" id="{8897A833-9905-49E0-B3C9-5B863791EB1F}"/>
              </a:ext>
            </a:extLst>
          </p:cNvPr>
          <p:cNvGrpSpPr>
            <a:grpSpLocks/>
          </p:cNvGrpSpPr>
          <p:nvPr/>
        </p:nvGrpSpPr>
        <p:grpSpPr bwMode="auto">
          <a:xfrm>
            <a:off x="7304366" y="3395663"/>
            <a:ext cx="1881187" cy="1760537"/>
            <a:chOff x="5086417" y="4794830"/>
            <a:chExt cx="1881588" cy="1760437"/>
          </a:xfrm>
        </p:grpSpPr>
        <p:sp>
          <p:nvSpPr>
            <p:cNvPr id="44" name="文字方塊 43">
              <a:extLst>
                <a:ext uri="{FF2B5EF4-FFF2-40B4-BE49-F238E27FC236}">
                  <a16:creationId xmlns:a16="http://schemas.microsoft.com/office/drawing/2014/main" id="{207CDB23-9B71-486D-85A2-1DAC5DA36804}"/>
                </a:ext>
              </a:extLst>
            </p:cNvPr>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a:ln>
                    <a:noFill/>
                  </a:ln>
                  <a:solidFill>
                    <a:srgbClr val="979797"/>
                  </a:solidFill>
                  <a:effectLst/>
                  <a:uLnTx/>
                  <a:uFillTx/>
                  <a:latin typeface="Microsoft YaHei" charset="-122"/>
                  <a:ea typeface="Microsoft YaHei" charset="-122"/>
                  <a:cs typeface="Microsoft YaHei" charset="-122"/>
                </a:rPr>
                <a:t>菲律賓</a:t>
              </a:r>
              <a:endPar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endParaRPr>
            </a:p>
          </p:txBody>
        </p:sp>
        <p:pic>
          <p:nvPicPr>
            <p:cNvPr id="11291" name="圖片 12">
              <a:extLst>
                <a:ext uri="{FF2B5EF4-FFF2-40B4-BE49-F238E27FC236}">
                  <a16:creationId xmlns:a16="http://schemas.microsoft.com/office/drawing/2014/main" id="{7DFAFD8C-4D3F-4152-B66B-E2BA41CA68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0" name="群組 20">
            <a:extLst>
              <a:ext uri="{FF2B5EF4-FFF2-40B4-BE49-F238E27FC236}">
                <a16:creationId xmlns:a16="http://schemas.microsoft.com/office/drawing/2014/main" id="{B55873EA-A359-4A50-A291-9206FB743E4B}"/>
              </a:ext>
            </a:extLst>
          </p:cNvPr>
          <p:cNvGrpSpPr>
            <a:grpSpLocks/>
          </p:cNvGrpSpPr>
          <p:nvPr/>
        </p:nvGrpSpPr>
        <p:grpSpPr bwMode="auto">
          <a:xfrm>
            <a:off x="5684838" y="5089525"/>
            <a:ext cx="1881187" cy="1760538"/>
            <a:chOff x="7597762" y="4915000"/>
            <a:chExt cx="1881588" cy="1760437"/>
          </a:xfrm>
        </p:grpSpPr>
        <p:sp>
          <p:nvSpPr>
            <p:cNvPr id="48" name="文字方塊 47">
              <a:extLst>
                <a:ext uri="{FF2B5EF4-FFF2-40B4-BE49-F238E27FC236}">
                  <a16:creationId xmlns:a16="http://schemas.microsoft.com/office/drawing/2014/main" id="{51BB2E38-3DF2-4A28-A393-AF712FAD03B2}"/>
                </a:ext>
              </a:extLst>
            </p:cNvPr>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台灣</a:t>
              </a:r>
            </a:p>
          </p:txBody>
        </p:sp>
        <p:pic>
          <p:nvPicPr>
            <p:cNvPr id="11289" name="圖片 13">
              <a:extLst>
                <a:ext uri="{FF2B5EF4-FFF2-40B4-BE49-F238E27FC236}">
                  <a16:creationId xmlns:a16="http://schemas.microsoft.com/office/drawing/2014/main" id="{BA32F76B-4D26-471F-9000-DFA76BEEECC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1" name="矩形 15">
            <a:extLst>
              <a:ext uri="{FF2B5EF4-FFF2-40B4-BE49-F238E27FC236}">
                <a16:creationId xmlns:a16="http://schemas.microsoft.com/office/drawing/2014/main" id="{0722439B-918D-4D30-AFBB-A17D0CDF6CCD}"/>
              </a:ext>
            </a:extLst>
          </p:cNvPr>
          <p:cNvSpPr>
            <a:spLocks noChangeArrowheads="1"/>
          </p:cNvSpPr>
          <p:nvPr/>
        </p:nvSpPr>
        <p:spPr bwMode="auto">
          <a:xfrm>
            <a:off x="8382000" y="1220788"/>
            <a:ext cx="2938463" cy="128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總人口達到</a:t>
            </a:r>
            <a:r>
              <a:rPr kumimoji="0" lang="is-IS" altLang="en-US"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3120</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a:t>
            </a:r>
            <a:r>
              <a:rPr kumimoji="0" lang="nb-NO" altLang="zh-TW" sz="24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27.7</a:t>
            </a: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272" name="矩形 48">
            <a:extLst>
              <a:ext uri="{FF2B5EF4-FFF2-40B4-BE49-F238E27FC236}">
                <a16:creationId xmlns:a16="http://schemas.microsoft.com/office/drawing/2014/main" id="{4B350272-87EE-4C2D-AEEF-0E6B65ADE517}"/>
              </a:ext>
            </a:extLst>
          </p:cNvPr>
          <p:cNvSpPr>
            <a:spLocks noChangeArrowheads="1"/>
          </p:cNvSpPr>
          <p:nvPr/>
        </p:nvSpPr>
        <p:spPr bwMode="auto">
          <a:xfrm>
            <a:off x="1274763" y="3338513"/>
            <a:ext cx="29384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總人口達到</a:t>
            </a:r>
            <a:r>
              <a:rPr kumimoji="0" lang="en-US" altLang="zh-TW"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9540</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a:t>
            </a:r>
            <a:r>
              <a:rPr kumimoji="0" lang="nb-NO" altLang="zh-TW" sz="24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27.4</a:t>
            </a: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273" name="矩形 49">
            <a:extLst>
              <a:ext uri="{FF2B5EF4-FFF2-40B4-BE49-F238E27FC236}">
                <a16:creationId xmlns:a16="http://schemas.microsoft.com/office/drawing/2014/main" id="{685555C9-2FFB-460F-8297-EDA6F86ADB18}"/>
              </a:ext>
            </a:extLst>
          </p:cNvPr>
          <p:cNvSpPr>
            <a:spLocks noChangeArrowheads="1"/>
          </p:cNvSpPr>
          <p:nvPr/>
        </p:nvSpPr>
        <p:spPr bwMode="auto">
          <a:xfrm>
            <a:off x="4929466" y="3278188"/>
            <a:ext cx="2938462" cy="128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總人口達到</a:t>
            </a:r>
            <a:r>
              <a:rPr kumimoji="0" lang="en-US" altLang="zh-TW"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5470</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a:t>
            </a:r>
            <a:r>
              <a:rPr kumimoji="0" lang="nb-NO" altLang="zh-TW" sz="24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27.9</a:t>
            </a: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274" name="矩形 50">
            <a:extLst>
              <a:ext uri="{FF2B5EF4-FFF2-40B4-BE49-F238E27FC236}">
                <a16:creationId xmlns:a16="http://schemas.microsoft.com/office/drawing/2014/main" id="{194187C7-7F94-416D-91B3-9B51067F06EE}"/>
              </a:ext>
            </a:extLst>
          </p:cNvPr>
          <p:cNvSpPr>
            <a:spLocks noChangeArrowheads="1"/>
          </p:cNvSpPr>
          <p:nvPr/>
        </p:nvSpPr>
        <p:spPr bwMode="auto">
          <a:xfrm>
            <a:off x="8668028" y="3249613"/>
            <a:ext cx="329990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人口突破</a:t>
            </a:r>
            <a:r>
              <a:rPr kumimoji="0" lang="en-US" altLang="zh-TW"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1</a:t>
            </a:r>
            <a:r>
              <a:rPr kumimoji="0" lang="zh-TW" altLang="en-US"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億</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大關，</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全國平均年齡為</a:t>
            </a:r>
            <a:r>
              <a:rPr kumimoji="0" lang="hr-HR" altLang="zh-TW" sz="24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23.5</a:t>
            </a:r>
            <a:r>
              <a:rPr kumimoji="0" lang="zh-TW"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276" name="矩形 64">
            <a:extLst>
              <a:ext uri="{FF2B5EF4-FFF2-40B4-BE49-F238E27FC236}">
                <a16:creationId xmlns:a16="http://schemas.microsoft.com/office/drawing/2014/main" id="{BB9079EA-9C2E-4BEF-848B-5A86C01BD667}"/>
              </a:ext>
            </a:extLst>
          </p:cNvPr>
          <p:cNvSpPr>
            <a:spLocks noChangeArrowheads="1"/>
          </p:cNvSpPr>
          <p:nvPr/>
        </p:nvSpPr>
        <p:spPr bwMode="auto">
          <a:xfrm>
            <a:off x="534988" y="836613"/>
            <a:ext cx="7766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1970</a:t>
            </a:r>
            <a:r>
              <a:rPr kumimoji="0" lang="zh-TW" altLang="en-US"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年</a:t>
            </a:r>
            <a:r>
              <a:rPr kumimoji="0" lang="zh-TW" altLang="en-US" sz="36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台灣</a:t>
            </a:r>
            <a:r>
              <a:rPr kumimoji="0" lang="zh-TW" altLang="en-US"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全國人口數是</a:t>
            </a:r>
            <a:r>
              <a:rPr kumimoji="0" lang="en-US" altLang="zh-TW"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1459</a:t>
            </a:r>
            <a:r>
              <a:rPr kumimoji="0" lang="zh-TW" altLang="en-US"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萬，</a:t>
            </a:r>
            <a:endParaRPr kumimoji="0" lang="en-US" altLang="zh-TW"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1970</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年</a:t>
            </a:r>
            <a:r>
              <a:rPr kumimoji="0" lang="zh-TW" altLang="en-US" sz="36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馬來西亞</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全國人口</a:t>
            </a:r>
            <a:r>
              <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1091</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萬，</a:t>
            </a:r>
            <a:endPar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猜</a:t>
            </a:r>
            <a:r>
              <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2017</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年馬國人口數？</a:t>
            </a:r>
          </a:p>
        </p:txBody>
      </p:sp>
      <p:grpSp>
        <p:nvGrpSpPr>
          <p:cNvPr id="11277" name="群組 34">
            <a:extLst>
              <a:ext uri="{FF2B5EF4-FFF2-40B4-BE49-F238E27FC236}">
                <a16:creationId xmlns:a16="http://schemas.microsoft.com/office/drawing/2014/main" id="{7BD787CF-1F22-4883-B2A3-66E8EF995A71}"/>
              </a:ext>
            </a:extLst>
          </p:cNvPr>
          <p:cNvGrpSpPr>
            <a:grpSpLocks/>
          </p:cNvGrpSpPr>
          <p:nvPr/>
        </p:nvGrpSpPr>
        <p:grpSpPr bwMode="auto">
          <a:xfrm>
            <a:off x="1957388" y="5054600"/>
            <a:ext cx="1882775" cy="1760538"/>
            <a:chOff x="8167786" y="4002949"/>
            <a:chExt cx="1881588" cy="1760437"/>
          </a:xfrm>
        </p:grpSpPr>
        <p:sp>
          <p:nvSpPr>
            <p:cNvPr id="36" name="文字方塊 35">
              <a:extLst>
                <a:ext uri="{FF2B5EF4-FFF2-40B4-BE49-F238E27FC236}">
                  <a16:creationId xmlns:a16="http://schemas.microsoft.com/office/drawing/2014/main" id="{B5D8F93E-D887-42AD-B3C2-8EA0878337D6}"/>
                </a:ext>
              </a:extLst>
            </p:cNvPr>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印尼</a:t>
              </a:r>
            </a:p>
          </p:txBody>
        </p:sp>
        <p:pic>
          <p:nvPicPr>
            <p:cNvPr id="11287" name="圖片 36">
              <a:extLst>
                <a:ext uri="{FF2B5EF4-FFF2-40B4-BE49-F238E27FC236}">
                  <a16:creationId xmlns:a16="http://schemas.microsoft.com/office/drawing/2014/main" id="{6B3F8C4D-110B-4B9C-8255-5573261D5E9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8" name="矩形 37">
            <a:extLst>
              <a:ext uri="{FF2B5EF4-FFF2-40B4-BE49-F238E27FC236}">
                <a16:creationId xmlns:a16="http://schemas.microsoft.com/office/drawing/2014/main" id="{130B685D-02B2-47E5-9A37-CECCAC9C04CB}"/>
              </a:ext>
            </a:extLst>
          </p:cNvPr>
          <p:cNvSpPr>
            <a:spLocks noChangeArrowheads="1"/>
          </p:cNvSpPr>
          <p:nvPr/>
        </p:nvSpPr>
        <p:spPr bwMode="auto">
          <a:xfrm>
            <a:off x="3403600" y="5027613"/>
            <a:ext cx="269081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印尼總人口</a:t>
            </a:r>
            <a:endParaRPr kumimoji="0" lang="en-US" altLang="zh-TW"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達到</a:t>
            </a:r>
            <a:r>
              <a:rPr kumimoji="0" lang="en-US" altLang="zh-TW"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2</a:t>
            </a:r>
            <a:r>
              <a:rPr kumimoji="0" lang="zh-TW" altLang="en-US"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億</a:t>
            </a:r>
            <a:r>
              <a:rPr kumimoji="0" lang="en-US" altLang="zh-TW" sz="20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6378</a:t>
            </a:r>
            <a:r>
              <a:rPr kumimoji="0" lang="zh-TW"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p:txBody>
      </p:sp>
      <p:sp>
        <p:nvSpPr>
          <p:cNvPr id="23" name="矩形 22">
            <a:extLst>
              <a:ext uri="{FF2B5EF4-FFF2-40B4-BE49-F238E27FC236}">
                <a16:creationId xmlns:a16="http://schemas.microsoft.com/office/drawing/2014/main" id="{577C38DC-B74A-461F-B12B-D7C85F007CCD}"/>
              </a:ext>
            </a:extLst>
          </p:cNvPr>
          <p:cNvSpPr/>
          <p:nvPr/>
        </p:nvSpPr>
        <p:spPr>
          <a:xfrm>
            <a:off x="325438" y="311150"/>
            <a:ext cx="11537950"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9" name="剪去單一角落矩形 8">
            <a:extLst>
              <a:ext uri="{FF2B5EF4-FFF2-40B4-BE49-F238E27FC236}">
                <a16:creationId xmlns:a16="http://schemas.microsoft.com/office/drawing/2014/main" id="{1439A2F7-13D6-4A72-AEA7-BBB986287209}"/>
              </a:ext>
            </a:extLst>
          </p:cNvPr>
          <p:cNvSpPr/>
          <p:nvPr/>
        </p:nvSpPr>
        <p:spPr>
          <a:xfrm flipV="1">
            <a:off x="325438" y="311150"/>
            <a:ext cx="8131175"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 name="流程圖: 替代程序 1">
            <a:extLst>
              <a:ext uri="{FF2B5EF4-FFF2-40B4-BE49-F238E27FC236}">
                <a16:creationId xmlns:a16="http://schemas.microsoft.com/office/drawing/2014/main" id="{D2D9E106-DEC1-42A7-ACC5-46E9005BC88C}"/>
              </a:ext>
            </a:extLst>
          </p:cNvPr>
          <p:cNvSpPr/>
          <p:nvPr/>
        </p:nvSpPr>
        <p:spPr>
          <a:xfrm>
            <a:off x="7318398" y="4819603"/>
            <a:ext cx="3716123" cy="1052175"/>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1275" name="矩形 54">
            <a:extLst>
              <a:ext uri="{FF2B5EF4-FFF2-40B4-BE49-F238E27FC236}">
                <a16:creationId xmlns:a16="http://schemas.microsoft.com/office/drawing/2014/main" id="{8D9C67F5-7F54-4677-B37A-45C0ED730C78}"/>
              </a:ext>
            </a:extLst>
          </p:cNvPr>
          <p:cNvSpPr>
            <a:spLocks noChangeArrowheads="1"/>
          </p:cNvSpPr>
          <p:nvPr/>
        </p:nvSpPr>
        <p:spPr bwMode="auto">
          <a:xfrm>
            <a:off x="7318398" y="4765318"/>
            <a:ext cx="45793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全</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國平均年齡為</a:t>
            </a:r>
            <a:r>
              <a:rPr kumimoji="0" lang="is-IS" altLang="zh-TW"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37</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（世界均值</a:t>
            </a:r>
            <a:r>
              <a:rPr kumimoji="0" lang="en-US" altLang="zh-TW"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29.7</a:t>
            </a:r>
            <a:r>
              <a:rPr kumimoji="0" lang="zh-TW" altLang="en-US"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歲</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TW"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8" name="文本框 7">
            <a:extLst>
              <a:ext uri="{FF2B5EF4-FFF2-40B4-BE49-F238E27FC236}">
                <a16:creationId xmlns:a16="http://schemas.microsoft.com/office/drawing/2014/main" id="{7EDF4573-AB16-4D7B-B6A5-5ABC0C1EEC1D}"/>
              </a:ext>
            </a:extLst>
          </p:cNvPr>
          <p:cNvSpPr txBox="1"/>
          <p:nvPr/>
        </p:nvSpPr>
        <p:spPr>
          <a:xfrm>
            <a:off x="379413" y="428625"/>
            <a:ext cx="80772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鄰近國家如：馬來西亞等鄰國人口數顯示什麼警訊？ </a:t>
            </a:r>
          </a:p>
        </p:txBody>
      </p:sp>
      <p:grpSp>
        <p:nvGrpSpPr>
          <p:cNvPr id="32" name="群組 31">
            <a:extLst>
              <a:ext uri="{FF2B5EF4-FFF2-40B4-BE49-F238E27FC236}">
                <a16:creationId xmlns:a16="http://schemas.microsoft.com/office/drawing/2014/main" id="{83D2AE8B-798F-4812-BC36-1A98B6AF017A}"/>
              </a:ext>
            </a:extLst>
          </p:cNvPr>
          <p:cNvGrpSpPr>
            <a:grpSpLocks/>
          </p:cNvGrpSpPr>
          <p:nvPr/>
        </p:nvGrpSpPr>
        <p:grpSpPr bwMode="auto">
          <a:xfrm>
            <a:off x="324539" y="303334"/>
            <a:ext cx="11553825" cy="6223000"/>
            <a:chOff x="328351" y="311474"/>
            <a:chExt cx="11553986" cy="6222248"/>
          </a:xfrm>
        </p:grpSpPr>
        <p:sp>
          <p:nvSpPr>
            <p:cNvPr id="33" name="矩形 32">
              <a:extLst>
                <a:ext uri="{FF2B5EF4-FFF2-40B4-BE49-F238E27FC236}">
                  <a16:creationId xmlns:a16="http://schemas.microsoft.com/office/drawing/2014/main" id="{A4AE52A9-BACD-450F-942A-A58FED84CE5E}"/>
                </a:ext>
              </a:extLst>
            </p:cNvPr>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34" name="矩形 33">
              <a:extLst>
                <a:ext uri="{FF2B5EF4-FFF2-40B4-BE49-F238E27FC236}">
                  <a16:creationId xmlns:a16="http://schemas.microsoft.com/office/drawing/2014/main" id="{23D3BBEE-6DD5-4036-91E4-36845AD46F02}"/>
                </a:ext>
              </a:extLst>
            </p:cNvPr>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40" name="矩形 39">
              <a:extLst>
                <a:ext uri="{FF2B5EF4-FFF2-40B4-BE49-F238E27FC236}">
                  <a16:creationId xmlns:a16="http://schemas.microsoft.com/office/drawing/2014/main" id="{68434ADA-BB57-406F-9AA3-7B9AD59B020A}"/>
                </a:ext>
              </a:extLst>
            </p:cNvPr>
            <p:cNvSpPr/>
            <p:nvPr/>
          </p:nvSpPr>
          <p:spPr>
            <a:xfrm>
              <a:off x="879221" y="2797199"/>
              <a:ext cx="10137916" cy="1560751"/>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面對周邊平均年齡大約都是</a:t>
              </a:r>
              <a:r>
                <a:rPr kumimoji="0" lang="en-US" altLang="zh-TW" sz="40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27</a:t>
              </a:r>
              <a:r>
                <a:rPr kumimoji="0" lang="zh-TW" altLang="en-US" sz="40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歲的鄰國，</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平均年齡</a:t>
              </a:r>
              <a:r>
                <a:rPr kumimoji="0" lang="en-US" altLang="zh-TW" sz="40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37</a:t>
              </a:r>
              <a:r>
                <a:rPr kumimoji="0" lang="zh-TW" altLang="en-US" sz="40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歲的台灣，要如何翻轉未來！</a:t>
              </a:r>
            </a:p>
          </p:txBody>
        </p:sp>
      </p:grpSp>
    </p:spTree>
    <p:extLst>
      <p:ext uri="{BB962C8B-B14F-4D97-AF65-F5344CB8AC3E}">
        <p14:creationId xmlns:p14="http://schemas.microsoft.com/office/powerpoint/2010/main" val="496968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148">
            <a:extLst>
              <a:ext uri="{FF2B5EF4-FFF2-40B4-BE49-F238E27FC236}">
                <a16:creationId xmlns:a16="http://schemas.microsoft.com/office/drawing/2014/main" id="{C3AF1414-EC4D-4B02-B5F7-692DBD0662F6}"/>
              </a:ext>
            </a:extLst>
          </p:cNvPr>
          <p:cNvCxnSpPr/>
          <p:nvPr/>
        </p:nvCxnSpPr>
        <p:spPr>
          <a:xfrm flipH="1">
            <a:off x="1566863" y="5648325"/>
            <a:ext cx="581025" cy="334963"/>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D91E1270-66C4-4CBA-9AE0-A989F2813204}"/>
              </a:ext>
            </a:extLst>
          </p:cNvPr>
          <p:cNvSpPr/>
          <p:nvPr/>
        </p:nvSpPr>
        <p:spPr>
          <a:xfrm>
            <a:off x="325438" y="619760"/>
            <a:ext cx="11537950"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9" name="剪去單一角落矩形 8">
            <a:extLst>
              <a:ext uri="{FF2B5EF4-FFF2-40B4-BE49-F238E27FC236}">
                <a16:creationId xmlns:a16="http://schemas.microsoft.com/office/drawing/2014/main" id="{325B4B25-AEF8-4200-BD95-F79B5F13FD76}"/>
              </a:ext>
            </a:extLst>
          </p:cNvPr>
          <p:cNvSpPr/>
          <p:nvPr/>
        </p:nvSpPr>
        <p:spPr>
          <a:xfrm flipV="1">
            <a:off x="325438" y="619760"/>
            <a:ext cx="8897937"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8" name="文本框 7">
            <a:extLst>
              <a:ext uri="{FF2B5EF4-FFF2-40B4-BE49-F238E27FC236}">
                <a16:creationId xmlns:a16="http://schemas.microsoft.com/office/drawing/2014/main" id="{A73A65F1-5DB9-48CE-94DD-F50D20EF5B09}"/>
              </a:ext>
            </a:extLst>
          </p:cNvPr>
          <p:cNvSpPr txBox="1"/>
          <p:nvPr/>
        </p:nvSpPr>
        <p:spPr>
          <a:xfrm>
            <a:off x="379413" y="737235"/>
            <a:ext cx="9013825"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台灣的人口中位數與平均數，都說明少子化與高齡化嚴重</a:t>
            </a:r>
          </a:p>
        </p:txBody>
      </p:sp>
      <p:sp>
        <p:nvSpPr>
          <p:cNvPr id="40" name="椭圆 144">
            <a:extLst>
              <a:ext uri="{FF2B5EF4-FFF2-40B4-BE49-F238E27FC236}">
                <a16:creationId xmlns:a16="http://schemas.microsoft.com/office/drawing/2014/main" id="{F5A3ACE2-24E7-418A-8FC0-E3FCAC7E599F}"/>
              </a:ext>
            </a:extLst>
          </p:cNvPr>
          <p:cNvSpPr/>
          <p:nvPr/>
        </p:nvSpPr>
        <p:spPr>
          <a:xfrm>
            <a:off x="2070100" y="5534025"/>
            <a:ext cx="192088" cy="1936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41" name="椭圆 145">
            <a:extLst>
              <a:ext uri="{FF2B5EF4-FFF2-40B4-BE49-F238E27FC236}">
                <a16:creationId xmlns:a16="http://schemas.microsoft.com/office/drawing/2014/main" id="{DD6807A8-1904-471F-9C11-CA982D2252BE}"/>
              </a:ext>
            </a:extLst>
          </p:cNvPr>
          <p:cNvSpPr/>
          <p:nvPr/>
        </p:nvSpPr>
        <p:spPr>
          <a:xfrm>
            <a:off x="3170238" y="4541838"/>
            <a:ext cx="193675" cy="1936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45" name="椭圆 146">
            <a:extLst>
              <a:ext uri="{FF2B5EF4-FFF2-40B4-BE49-F238E27FC236}">
                <a16:creationId xmlns:a16="http://schemas.microsoft.com/office/drawing/2014/main" id="{3A90815E-CA23-4B56-8FC8-ABDAE7CACDD6}"/>
              </a:ext>
            </a:extLst>
          </p:cNvPr>
          <p:cNvSpPr/>
          <p:nvPr/>
        </p:nvSpPr>
        <p:spPr>
          <a:xfrm>
            <a:off x="4206875" y="3432175"/>
            <a:ext cx="193675" cy="1936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46" name="椭圆 147">
            <a:extLst>
              <a:ext uri="{FF2B5EF4-FFF2-40B4-BE49-F238E27FC236}">
                <a16:creationId xmlns:a16="http://schemas.microsoft.com/office/drawing/2014/main" id="{97591D13-B40B-45C6-9540-4361BAF02147}"/>
              </a:ext>
            </a:extLst>
          </p:cNvPr>
          <p:cNvSpPr/>
          <p:nvPr/>
        </p:nvSpPr>
        <p:spPr>
          <a:xfrm>
            <a:off x="5048250" y="2058988"/>
            <a:ext cx="193675" cy="1936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cxnSp>
        <p:nvCxnSpPr>
          <p:cNvPr id="52" name="直接连接符 149">
            <a:extLst>
              <a:ext uri="{FF2B5EF4-FFF2-40B4-BE49-F238E27FC236}">
                <a16:creationId xmlns:a16="http://schemas.microsoft.com/office/drawing/2014/main" id="{D4E15121-F397-4828-B801-EB00F97A1C07}"/>
              </a:ext>
            </a:extLst>
          </p:cNvPr>
          <p:cNvCxnSpPr/>
          <p:nvPr/>
        </p:nvCxnSpPr>
        <p:spPr>
          <a:xfrm flipV="1">
            <a:off x="2233613" y="4706938"/>
            <a:ext cx="965200" cy="855662"/>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3" name="直接连接符 150">
            <a:extLst>
              <a:ext uri="{FF2B5EF4-FFF2-40B4-BE49-F238E27FC236}">
                <a16:creationId xmlns:a16="http://schemas.microsoft.com/office/drawing/2014/main" id="{A7B6FF25-E505-477E-92CC-6F027F0C5392}"/>
              </a:ext>
            </a:extLst>
          </p:cNvPr>
          <p:cNvCxnSpPr/>
          <p:nvPr/>
        </p:nvCxnSpPr>
        <p:spPr>
          <a:xfrm flipV="1">
            <a:off x="3335338" y="3597275"/>
            <a:ext cx="900112" cy="973138"/>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4" name="直接连接符 151">
            <a:extLst>
              <a:ext uri="{FF2B5EF4-FFF2-40B4-BE49-F238E27FC236}">
                <a16:creationId xmlns:a16="http://schemas.microsoft.com/office/drawing/2014/main" id="{C5568D5C-A3B9-4D44-AB7A-12A36BAB5CFF}"/>
              </a:ext>
            </a:extLst>
          </p:cNvPr>
          <p:cNvCxnSpPr>
            <a:stCxn id="45" idx="7"/>
            <a:endCxn id="46" idx="3"/>
          </p:cNvCxnSpPr>
          <p:nvPr/>
        </p:nvCxnSpPr>
        <p:spPr>
          <a:xfrm flipV="1">
            <a:off x="4371975" y="2224088"/>
            <a:ext cx="704850" cy="1236662"/>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6" name="直接连接符 152">
            <a:extLst>
              <a:ext uri="{FF2B5EF4-FFF2-40B4-BE49-F238E27FC236}">
                <a16:creationId xmlns:a16="http://schemas.microsoft.com/office/drawing/2014/main" id="{7BE4E1E2-A5B3-4E78-A1C7-9D3B569D87CF}"/>
              </a:ext>
            </a:extLst>
          </p:cNvPr>
          <p:cNvCxnSpPr/>
          <p:nvPr/>
        </p:nvCxnSpPr>
        <p:spPr>
          <a:xfrm flipV="1">
            <a:off x="5213350" y="1733550"/>
            <a:ext cx="419100" cy="354013"/>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13325" name="文本框 178">
            <a:extLst>
              <a:ext uri="{FF2B5EF4-FFF2-40B4-BE49-F238E27FC236}">
                <a16:creationId xmlns:a16="http://schemas.microsoft.com/office/drawing/2014/main" id="{F04299B0-9C32-46EF-B60C-BD69D03C1A59}"/>
              </a:ext>
            </a:extLst>
          </p:cNvPr>
          <p:cNvSpPr txBox="1">
            <a:spLocks noChangeArrowheads="1"/>
          </p:cNvSpPr>
          <p:nvPr/>
        </p:nvSpPr>
        <p:spPr bwMode="auto">
          <a:xfrm>
            <a:off x="5783263" y="1700213"/>
            <a:ext cx="37274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超過</a:t>
            </a:r>
            <a:r>
              <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20%</a:t>
            </a: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是</a:t>
            </a:r>
            <a:endPar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超高齡社會</a:t>
            </a:r>
            <a:endPar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(super aged society)</a:t>
            </a:r>
          </a:p>
        </p:txBody>
      </p:sp>
      <p:sp>
        <p:nvSpPr>
          <p:cNvPr id="13326" name="文本框 176">
            <a:extLst>
              <a:ext uri="{FF2B5EF4-FFF2-40B4-BE49-F238E27FC236}">
                <a16:creationId xmlns:a16="http://schemas.microsoft.com/office/drawing/2014/main" id="{079F9E13-5FB5-44B2-A5BE-EFAA3B5299D5}"/>
              </a:ext>
            </a:extLst>
          </p:cNvPr>
          <p:cNvSpPr txBox="1">
            <a:spLocks noChangeArrowheads="1"/>
          </p:cNvSpPr>
          <p:nvPr/>
        </p:nvSpPr>
        <p:spPr bwMode="auto">
          <a:xfrm>
            <a:off x="4956175" y="3435350"/>
            <a:ext cx="32559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超過</a:t>
            </a:r>
            <a:r>
              <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14%</a:t>
            </a: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是</a:t>
            </a:r>
            <a:endPar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高齡社會</a:t>
            </a:r>
            <a:r>
              <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(aged society)</a:t>
            </a:r>
          </a:p>
        </p:txBody>
      </p:sp>
      <p:sp>
        <p:nvSpPr>
          <p:cNvPr id="13327" name="文本框 174">
            <a:extLst>
              <a:ext uri="{FF2B5EF4-FFF2-40B4-BE49-F238E27FC236}">
                <a16:creationId xmlns:a16="http://schemas.microsoft.com/office/drawing/2014/main" id="{58621B76-DC7A-4ADD-8E44-04C61526DFA1}"/>
              </a:ext>
            </a:extLst>
          </p:cNvPr>
          <p:cNvSpPr txBox="1">
            <a:spLocks noChangeArrowheads="1"/>
          </p:cNvSpPr>
          <p:nvPr/>
        </p:nvSpPr>
        <p:spPr bwMode="auto">
          <a:xfrm>
            <a:off x="3916363" y="4568825"/>
            <a:ext cx="22383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達</a:t>
            </a:r>
            <a:r>
              <a:rPr kumimoji="0" lang="en-US" altLang="zh-TW"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249 </a:t>
            </a:r>
            <a:r>
              <a:rPr kumimoji="0" lang="zh-TW"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萬人，</a:t>
            </a:r>
            <a:endParaRPr kumimoji="0" lang="en-US" altLang="zh-TW"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占</a:t>
            </a:r>
            <a:r>
              <a:rPr kumimoji="0" lang="en-US" altLang="zh-TW"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10.7%</a:t>
            </a:r>
            <a:endParaRPr kumimoji="0" lang="zh-TW"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p:txBody>
      </p:sp>
      <p:sp>
        <p:nvSpPr>
          <p:cNvPr id="13328" name="文本框 172">
            <a:extLst>
              <a:ext uri="{FF2B5EF4-FFF2-40B4-BE49-F238E27FC236}">
                <a16:creationId xmlns:a16="http://schemas.microsoft.com/office/drawing/2014/main" id="{69904145-1D54-45E7-833F-14B880AF0010}"/>
              </a:ext>
            </a:extLst>
          </p:cNvPr>
          <p:cNvSpPr txBox="1">
            <a:spLocks noChangeArrowheads="1"/>
          </p:cNvSpPr>
          <p:nvPr/>
        </p:nvSpPr>
        <p:spPr bwMode="auto">
          <a:xfrm>
            <a:off x="2765425" y="5618163"/>
            <a:ext cx="33893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占</a:t>
            </a:r>
            <a:r>
              <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7%</a:t>
            </a: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，進入</a:t>
            </a:r>
            <a:r>
              <a:rPr kumimoji="0" lang="zh-TW"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聯</a:t>
            </a: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合國定義的</a:t>
            </a:r>
            <a:endPar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高齡化社會</a:t>
            </a:r>
            <a:r>
              <a:rPr kumimoji="0" lang="en-US" altLang="zh-CN" sz="1800" b="1" i="0" u="none" strike="noStrike" kern="1200" cap="none" spc="0" normalizeH="0" baseline="0" noProof="0">
                <a:ln>
                  <a:noFill/>
                </a:ln>
                <a:solidFill>
                  <a:srgbClr val="002060"/>
                </a:solidFill>
                <a:effectLst/>
                <a:uLnTx/>
                <a:uFillTx/>
                <a:latin typeface="Microsoft YaHei" panose="020B0503020204020204" pitchFamily="34" charset="-122"/>
                <a:ea typeface="Microsoft YaHei" panose="020B0503020204020204" pitchFamily="34" charset="-122"/>
                <a:cs typeface="+mn-cs"/>
              </a:rPr>
              <a:t>(ageing society)</a:t>
            </a:r>
          </a:p>
        </p:txBody>
      </p:sp>
      <p:cxnSp>
        <p:nvCxnSpPr>
          <p:cNvPr id="67" name="直接连接符 160">
            <a:extLst>
              <a:ext uri="{FF2B5EF4-FFF2-40B4-BE49-F238E27FC236}">
                <a16:creationId xmlns:a16="http://schemas.microsoft.com/office/drawing/2014/main" id="{CED9865E-0A11-4376-925C-8592F8C0B6ED}"/>
              </a:ext>
            </a:extLst>
          </p:cNvPr>
          <p:cNvCxnSpPr/>
          <p:nvPr/>
        </p:nvCxnSpPr>
        <p:spPr>
          <a:xfrm>
            <a:off x="5213350" y="2224088"/>
            <a:ext cx="577850" cy="598487"/>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8" name="直接连接符 161">
            <a:extLst>
              <a:ext uri="{FF2B5EF4-FFF2-40B4-BE49-F238E27FC236}">
                <a16:creationId xmlns:a16="http://schemas.microsoft.com/office/drawing/2014/main" id="{BF08B093-9DC0-4806-B33D-9B67F273C3FE}"/>
              </a:ext>
            </a:extLst>
          </p:cNvPr>
          <p:cNvCxnSpPr/>
          <p:nvPr/>
        </p:nvCxnSpPr>
        <p:spPr>
          <a:xfrm>
            <a:off x="5791200" y="2822575"/>
            <a:ext cx="2578100"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9" name="直接连接符 162">
            <a:extLst>
              <a:ext uri="{FF2B5EF4-FFF2-40B4-BE49-F238E27FC236}">
                <a16:creationId xmlns:a16="http://schemas.microsoft.com/office/drawing/2014/main" id="{2E70F2BB-D2A8-41A4-B922-2350E05D208F}"/>
              </a:ext>
            </a:extLst>
          </p:cNvPr>
          <p:cNvCxnSpPr/>
          <p:nvPr/>
        </p:nvCxnSpPr>
        <p:spPr>
          <a:xfrm>
            <a:off x="4371975" y="3597275"/>
            <a:ext cx="584200" cy="612775"/>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0" name="直接连接符 163">
            <a:extLst>
              <a:ext uri="{FF2B5EF4-FFF2-40B4-BE49-F238E27FC236}">
                <a16:creationId xmlns:a16="http://schemas.microsoft.com/office/drawing/2014/main" id="{66985C07-1B8B-42CD-85DD-8A9EE7D71493}"/>
              </a:ext>
            </a:extLst>
          </p:cNvPr>
          <p:cNvCxnSpPr/>
          <p:nvPr/>
        </p:nvCxnSpPr>
        <p:spPr>
          <a:xfrm>
            <a:off x="4956175" y="4200525"/>
            <a:ext cx="2547938" cy="9525"/>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1" name="直接连接符 164">
            <a:extLst>
              <a:ext uri="{FF2B5EF4-FFF2-40B4-BE49-F238E27FC236}">
                <a16:creationId xmlns:a16="http://schemas.microsoft.com/office/drawing/2014/main" id="{2035015E-1548-43CA-B6F8-A00E497D38C4}"/>
              </a:ext>
            </a:extLst>
          </p:cNvPr>
          <p:cNvCxnSpPr/>
          <p:nvPr/>
        </p:nvCxnSpPr>
        <p:spPr>
          <a:xfrm>
            <a:off x="3335338" y="4706938"/>
            <a:ext cx="565150" cy="62865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2" name="直接连接符 165">
            <a:extLst>
              <a:ext uri="{FF2B5EF4-FFF2-40B4-BE49-F238E27FC236}">
                <a16:creationId xmlns:a16="http://schemas.microsoft.com/office/drawing/2014/main" id="{B9E6362A-E782-4638-9CC0-1CAD5AD7520E}"/>
              </a:ext>
            </a:extLst>
          </p:cNvPr>
          <p:cNvCxnSpPr/>
          <p:nvPr/>
        </p:nvCxnSpPr>
        <p:spPr>
          <a:xfrm>
            <a:off x="3900488" y="5332413"/>
            <a:ext cx="2446337"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3" name="直接连接符 166">
            <a:extLst>
              <a:ext uri="{FF2B5EF4-FFF2-40B4-BE49-F238E27FC236}">
                <a16:creationId xmlns:a16="http://schemas.microsoft.com/office/drawing/2014/main" id="{3EB5F2D8-890F-4989-9570-B3BA54414033}"/>
              </a:ext>
            </a:extLst>
          </p:cNvPr>
          <p:cNvCxnSpPr/>
          <p:nvPr/>
        </p:nvCxnSpPr>
        <p:spPr>
          <a:xfrm>
            <a:off x="2233613" y="5699125"/>
            <a:ext cx="546100" cy="665163"/>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4" name="直接连接符 167">
            <a:extLst>
              <a:ext uri="{FF2B5EF4-FFF2-40B4-BE49-F238E27FC236}">
                <a16:creationId xmlns:a16="http://schemas.microsoft.com/office/drawing/2014/main" id="{2B066DCE-762C-484A-9ADF-8CE7A759C981}"/>
              </a:ext>
            </a:extLst>
          </p:cNvPr>
          <p:cNvCxnSpPr/>
          <p:nvPr/>
        </p:nvCxnSpPr>
        <p:spPr>
          <a:xfrm>
            <a:off x="2779713" y="6378575"/>
            <a:ext cx="2703512"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sp>
        <p:nvSpPr>
          <p:cNvPr id="75" name="矩形标注 168">
            <a:extLst>
              <a:ext uri="{FF2B5EF4-FFF2-40B4-BE49-F238E27FC236}">
                <a16:creationId xmlns:a16="http://schemas.microsoft.com/office/drawing/2014/main" id="{F22D3C1F-C35A-4908-8B4F-916E45C241F9}"/>
              </a:ext>
            </a:extLst>
          </p:cNvPr>
          <p:cNvSpPr/>
          <p:nvPr/>
        </p:nvSpPr>
        <p:spPr>
          <a:xfrm>
            <a:off x="709613" y="4719638"/>
            <a:ext cx="1646237" cy="504825"/>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altLang="zh-CN"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1993 </a:t>
            </a:r>
            <a:r>
              <a:rPr kumimoji="0" lang="zh-TW" altLang="en-U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年</a:t>
            </a:r>
            <a:endParaRPr kumimoji="0" lang="zh-CN" altLang="en-U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endParaRPr>
          </a:p>
        </p:txBody>
      </p:sp>
      <p:sp>
        <p:nvSpPr>
          <p:cNvPr id="76" name="矩形标注 169">
            <a:extLst>
              <a:ext uri="{FF2B5EF4-FFF2-40B4-BE49-F238E27FC236}">
                <a16:creationId xmlns:a16="http://schemas.microsoft.com/office/drawing/2014/main" id="{486986E5-402B-454F-9127-ECD29069759E}"/>
              </a:ext>
            </a:extLst>
          </p:cNvPr>
          <p:cNvSpPr/>
          <p:nvPr/>
        </p:nvSpPr>
        <p:spPr>
          <a:xfrm>
            <a:off x="1824038" y="3716338"/>
            <a:ext cx="1644650" cy="504825"/>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altLang="zh-CN"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2010</a:t>
            </a:r>
            <a:r>
              <a:rPr kumimoji="0" lang="zh-CN" altLang="is-I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年底</a:t>
            </a:r>
            <a:endParaRPr kumimoji="0" lang="zh-CN" altLang="en-U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endParaRPr>
          </a:p>
        </p:txBody>
      </p:sp>
      <p:sp>
        <p:nvSpPr>
          <p:cNvPr id="77" name="矩形标注 170">
            <a:extLst>
              <a:ext uri="{FF2B5EF4-FFF2-40B4-BE49-F238E27FC236}">
                <a16:creationId xmlns:a16="http://schemas.microsoft.com/office/drawing/2014/main" id="{9DC44EA9-3EEF-4872-AE3D-77433CE3F5D4}"/>
              </a:ext>
            </a:extLst>
          </p:cNvPr>
          <p:cNvSpPr/>
          <p:nvPr/>
        </p:nvSpPr>
        <p:spPr>
          <a:xfrm>
            <a:off x="2835275" y="2617788"/>
            <a:ext cx="1644650" cy="506412"/>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altLang="zh-CN"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2018</a:t>
            </a:r>
            <a:r>
              <a:rPr kumimoji="0" lang="zh-TW" altLang="en-U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年</a:t>
            </a:r>
            <a:endParaRPr kumimoji="0" lang="zh-CN" altLang="en-U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endParaRPr>
          </a:p>
        </p:txBody>
      </p:sp>
      <p:sp>
        <p:nvSpPr>
          <p:cNvPr id="78" name="矩形标注 171">
            <a:extLst>
              <a:ext uri="{FF2B5EF4-FFF2-40B4-BE49-F238E27FC236}">
                <a16:creationId xmlns:a16="http://schemas.microsoft.com/office/drawing/2014/main" id="{AB64FDF6-0C2A-4646-8D69-F3941152E58B}"/>
              </a:ext>
            </a:extLst>
          </p:cNvPr>
          <p:cNvSpPr/>
          <p:nvPr/>
        </p:nvSpPr>
        <p:spPr>
          <a:xfrm>
            <a:off x="3705225" y="1230313"/>
            <a:ext cx="1646238" cy="504825"/>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altLang="zh-CN"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2025</a:t>
            </a:r>
            <a:r>
              <a:rPr kumimoji="0" lang="zh-TW" altLang="en-U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rPr>
              <a:t>年</a:t>
            </a:r>
            <a:endParaRPr kumimoji="0" lang="zh-CN" altLang="en-US" sz="2200" b="1" i="0" u="none" strike="noStrike" kern="1200" cap="none" spc="0" normalizeH="0" baseline="0" noProof="0" dirty="0">
              <a:ln>
                <a:noFill/>
              </a:ln>
              <a:solidFill>
                <a:sysClr val="windowText" lastClr="000000"/>
              </a:solidFill>
              <a:effectLst/>
              <a:uLnTx/>
              <a:uFillTx/>
              <a:latin typeface="Microsoft YaHei" charset="-122"/>
              <a:ea typeface="Microsoft YaHei" charset="-122"/>
              <a:cs typeface="Microsoft YaHei" charset="-122"/>
            </a:endParaRPr>
          </a:p>
        </p:txBody>
      </p:sp>
      <p:sp>
        <p:nvSpPr>
          <p:cNvPr id="13344" name="矩形 105">
            <a:extLst>
              <a:ext uri="{FF2B5EF4-FFF2-40B4-BE49-F238E27FC236}">
                <a16:creationId xmlns:a16="http://schemas.microsoft.com/office/drawing/2014/main" id="{95045604-D0E8-4D08-838D-A6B6C318934B}"/>
              </a:ext>
            </a:extLst>
          </p:cNvPr>
          <p:cNvSpPr>
            <a:spLocks noChangeArrowheads="1"/>
          </p:cNvSpPr>
          <p:nvPr/>
        </p:nvSpPr>
        <p:spPr bwMode="auto">
          <a:xfrm>
            <a:off x="442913" y="1355725"/>
            <a:ext cx="23542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
                <a:srgbClr val="FF0000"/>
              </a:buClr>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Microsoft YaHei" panose="020B0503020204020204" pitchFamily="34" charset="-122"/>
                <a:ea typeface="Microsoft YaHei" panose="020B0503020204020204" pitchFamily="34" charset="-122"/>
                <a:cs typeface="+mn-cs"/>
              </a:rPr>
              <a:t>臺灣</a:t>
            </a:r>
            <a:endParaRPr kumimoji="0" lang="en-US" altLang="zh-TW" sz="2800" b="1" i="0" u="none" strike="noStrike" kern="1200" cap="none" spc="0" normalizeH="0" baseline="0" noProof="0" dirty="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altLang="zh-TW" sz="4000" b="1" i="0" u="none" strike="noStrike" kern="1200" cap="none" spc="0" normalizeH="0" baseline="0" noProof="0" dirty="0">
                <a:ln>
                  <a:noFill/>
                </a:ln>
                <a:solidFill>
                  <a:srgbClr val="002060"/>
                </a:solidFill>
                <a:effectLst/>
                <a:uLnTx/>
                <a:uFillTx/>
                <a:latin typeface="Microsoft YaHei" panose="020B0503020204020204" pitchFamily="34" charset="-122"/>
                <a:ea typeface="Microsoft YaHei" panose="020B0503020204020204" pitchFamily="34" charset="-122"/>
                <a:cs typeface="+mn-cs"/>
              </a:rPr>
              <a:t>65</a:t>
            </a:r>
            <a:r>
              <a:rPr kumimoji="0" lang="zh-TW" altLang="en-US" sz="4000" b="1" i="0" u="none" strike="noStrike" kern="1200" cap="none" spc="0" normalizeH="0" baseline="0" noProof="0" dirty="0">
                <a:ln>
                  <a:noFill/>
                </a:ln>
                <a:solidFill>
                  <a:srgbClr val="002060"/>
                </a:solidFill>
                <a:effectLst/>
                <a:uLnTx/>
                <a:uFillTx/>
                <a:latin typeface="Microsoft YaHei" panose="020B0503020204020204" pitchFamily="34" charset="-122"/>
                <a:ea typeface="Microsoft YaHei" panose="020B0503020204020204" pitchFamily="34" charset="-122"/>
                <a:cs typeface="+mn-cs"/>
              </a:rPr>
              <a:t>歲以上</a:t>
            </a:r>
            <a:endParaRPr kumimoji="0" lang="en-US" altLang="zh-TW" sz="4000" b="1" i="0" u="none" strike="noStrike" kern="1200" cap="none" spc="0" normalizeH="0" baseline="0" noProof="0" dirty="0">
              <a:ln>
                <a:noFill/>
              </a:ln>
              <a:solidFill>
                <a:srgbClr val="00206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Microsoft YaHei" panose="020B0503020204020204" pitchFamily="34" charset="-122"/>
                <a:ea typeface="Microsoft YaHei" panose="020B0503020204020204" pitchFamily="34" charset="-122"/>
                <a:cs typeface="+mn-cs"/>
              </a:rPr>
              <a:t>人口變化</a:t>
            </a:r>
          </a:p>
        </p:txBody>
      </p:sp>
      <p:sp>
        <p:nvSpPr>
          <p:cNvPr id="13345" name="矩形 106">
            <a:extLst>
              <a:ext uri="{FF2B5EF4-FFF2-40B4-BE49-F238E27FC236}">
                <a16:creationId xmlns:a16="http://schemas.microsoft.com/office/drawing/2014/main" id="{A649B5B4-2048-444C-9430-F93841790A23}"/>
              </a:ext>
            </a:extLst>
          </p:cNvPr>
          <p:cNvSpPr>
            <a:spLocks noChangeArrowheads="1"/>
          </p:cNvSpPr>
          <p:nvPr/>
        </p:nvSpPr>
        <p:spPr bwMode="auto">
          <a:xfrm>
            <a:off x="8239125" y="3937000"/>
            <a:ext cx="3421063" cy="1938338"/>
          </a:xfrm>
          <a:prstGeom prst="rect">
            <a:avLst/>
          </a:prstGeom>
          <a:noFill/>
          <a:ln w="57150">
            <a:solidFill>
              <a:srgbClr val="E2887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面對周邊</a:t>
            </a:r>
            <a:r>
              <a:rPr kumimoji="0" lang="zh-CN"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平均年齡</a:t>
            </a:r>
            <a:endParaRPr kumimoji="0" lang="en-US" altLang="zh-CN"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大約都是</a:t>
            </a:r>
            <a:r>
              <a:rPr kumimoji="0" lang="en-US" altLang="zh-TW"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27</a:t>
            </a:r>
            <a:r>
              <a:rPr kumimoji="0" lang="zh-TW"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歲的鄰國，</a:t>
            </a:r>
            <a:endParaRPr kumimoji="0" lang="en-US" altLang="zh-TW"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平均年齡</a:t>
            </a:r>
            <a:r>
              <a:rPr kumimoji="0" lang="en-US" altLang="zh-TW"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37</a:t>
            </a:r>
            <a:r>
              <a:rPr kumimoji="0" lang="zh-CN"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r>
              <a:rPr kumimoji="0" lang="zh-TW"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的台灣，</a:t>
            </a:r>
            <a:endParaRPr kumimoji="0" lang="en-US" altLang="zh-TW"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要如何翻轉未來！</a:t>
            </a:r>
            <a:endParaRPr kumimoji="0" lang="en-US" altLang="zh-TW"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3346" name="投影片編號版面配置區 1">
            <a:extLst>
              <a:ext uri="{FF2B5EF4-FFF2-40B4-BE49-F238E27FC236}">
                <a16:creationId xmlns:a16="http://schemas.microsoft.com/office/drawing/2014/main" id="{24432450-7442-4313-9D6C-7A09077F2F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4C9E83-F268-4A9E-B881-D17A86AC632C}"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13747433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E2BA6959-412F-456C-B33A-369AEAF6B3E9}"/>
              </a:ext>
            </a:extLst>
          </p:cNvPr>
          <p:cNvSpPr/>
          <p:nvPr/>
        </p:nvSpPr>
        <p:spPr>
          <a:xfrm>
            <a:off x="325438" y="311150"/>
            <a:ext cx="11537950" cy="447675"/>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9" name="剪去單一角落矩形 8">
            <a:extLst>
              <a:ext uri="{FF2B5EF4-FFF2-40B4-BE49-F238E27FC236}">
                <a16:creationId xmlns:a16="http://schemas.microsoft.com/office/drawing/2014/main" id="{D5E2F8A7-2FBC-4C0A-942E-AA1CB1BAE788}"/>
              </a:ext>
            </a:extLst>
          </p:cNvPr>
          <p:cNvSpPr/>
          <p:nvPr/>
        </p:nvSpPr>
        <p:spPr>
          <a:xfrm flipV="1">
            <a:off x="325438" y="311150"/>
            <a:ext cx="10491787" cy="874713"/>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8" name="文本框 7">
            <a:extLst>
              <a:ext uri="{FF2B5EF4-FFF2-40B4-BE49-F238E27FC236}">
                <a16:creationId xmlns:a16="http://schemas.microsoft.com/office/drawing/2014/main" id="{F86B1933-BB64-4B4D-97E9-5D7511164A46}"/>
              </a:ext>
            </a:extLst>
          </p:cNvPr>
          <p:cNvSpPr txBox="1"/>
          <p:nvPr/>
        </p:nvSpPr>
        <p:spPr>
          <a:xfrm>
            <a:off x="339725" y="284163"/>
            <a:ext cx="10437813" cy="934358"/>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每年</a:t>
            </a:r>
            <a:r>
              <a:rPr kumimoji="0" lang="en-US" altLang="zh-CN"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40</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多萬新生兒能創造經濟奇蹟，</a:t>
            </a:r>
            <a:endParaRPr kumimoji="0" lang="en-US" altLang="zh-CN"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但不足</a:t>
            </a:r>
            <a:r>
              <a:rPr kumimoji="0" lang="en-US" altLang="zh-CN"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20</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萬新生兒的世代</a:t>
            </a:r>
            <a:r>
              <a:rPr kumimoji="0" lang="zh-CN" altLang="en-US" sz="24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必須</a:t>
            </a:r>
            <a:r>
              <a:rPr kumimoji="0" lang="en-US" altLang="zh-CN" sz="2400" b="0"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成就每一個孩子</a:t>
            </a:r>
            <a:r>
              <a:rPr kumimoji="0" lang="zh-CN" altLang="en-US" sz="2400" b="1"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才能確保台灣的未來</a:t>
            </a:r>
          </a:p>
        </p:txBody>
      </p:sp>
      <p:graphicFrame>
        <p:nvGraphicFramePr>
          <p:cNvPr id="35" name="圖表 34">
            <a:extLst>
              <a:ext uri="{FF2B5EF4-FFF2-40B4-BE49-F238E27FC236}">
                <a16:creationId xmlns:a16="http://schemas.microsoft.com/office/drawing/2014/main" id="{F25AF538-0210-46B4-B06F-1C88DA763820}"/>
              </a:ext>
            </a:extLst>
          </p:cNvPr>
          <p:cNvGraphicFramePr>
            <a:graphicFrameLocks noGrp="1"/>
          </p:cNvGraphicFramePr>
          <p:nvPr>
            <p:extLst/>
          </p:nvPr>
        </p:nvGraphicFramePr>
        <p:xfrm>
          <a:off x="340241" y="2692561"/>
          <a:ext cx="11522865" cy="380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圖說文字 1">
            <a:extLst>
              <a:ext uri="{FF2B5EF4-FFF2-40B4-BE49-F238E27FC236}">
                <a16:creationId xmlns:a16="http://schemas.microsoft.com/office/drawing/2014/main" id="{C6867F30-948A-4695-9965-A2C37313BA48}"/>
              </a:ext>
            </a:extLst>
          </p:cNvPr>
          <p:cNvSpPr/>
          <p:nvPr/>
        </p:nvSpPr>
        <p:spPr>
          <a:xfrm>
            <a:off x="1025525" y="2590800"/>
            <a:ext cx="1238250" cy="617538"/>
          </a:xfrm>
          <a:prstGeom prst="wedgeRectCallout">
            <a:avLst>
              <a:gd name="adj1" fmla="val -45476"/>
              <a:gd name="adj2" fmla="val 86633"/>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總生育率</a:t>
            </a:r>
            <a:endParaRPr kumimoji="0" lang="en-US"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7.04</a:t>
            </a:r>
            <a:r>
              <a:rPr kumimoji="0" lang="zh-TW" altLang="nb-NO"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人</a:t>
            </a:r>
            <a:endParaRPr kumimoji="0" lang="zh-TW" altLang="en-US"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endParaRPr>
          </a:p>
        </p:txBody>
      </p:sp>
      <p:sp>
        <p:nvSpPr>
          <p:cNvPr id="38" name="矩形圖說文字 37">
            <a:extLst>
              <a:ext uri="{FF2B5EF4-FFF2-40B4-BE49-F238E27FC236}">
                <a16:creationId xmlns:a16="http://schemas.microsoft.com/office/drawing/2014/main" id="{EE40DFB1-3D81-4A1E-93B9-723FB7345D47}"/>
              </a:ext>
            </a:extLst>
          </p:cNvPr>
          <p:cNvSpPr/>
          <p:nvPr/>
        </p:nvSpPr>
        <p:spPr>
          <a:xfrm>
            <a:off x="2665413" y="2590800"/>
            <a:ext cx="1360487" cy="617538"/>
          </a:xfrm>
          <a:prstGeom prst="wedgeRectCallout">
            <a:avLst>
              <a:gd name="adj1" fmla="val -27362"/>
              <a:gd name="adj2" fmla="val 99285"/>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嬰兒出生數</a:t>
            </a:r>
            <a:endParaRPr kumimoji="0" lang="en-US"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42.7</a:t>
            </a:r>
            <a:r>
              <a:rPr kumimoji="0" lang="zh-TW" altLang="en-US"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萬</a:t>
            </a:r>
          </a:p>
        </p:txBody>
      </p:sp>
      <p:sp>
        <p:nvSpPr>
          <p:cNvPr id="39" name="矩形圖說文字 38">
            <a:extLst>
              <a:ext uri="{FF2B5EF4-FFF2-40B4-BE49-F238E27FC236}">
                <a16:creationId xmlns:a16="http://schemas.microsoft.com/office/drawing/2014/main" id="{E04A58DB-847E-4FAF-A985-31C096BF5C76}"/>
              </a:ext>
            </a:extLst>
          </p:cNvPr>
          <p:cNvSpPr/>
          <p:nvPr/>
        </p:nvSpPr>
        <p:spPr>
          <a:xfrm>
            <a:off x="4383088" y="2590800"/>
            <a:ext cx="1360487" cy="617538"/>
          </a:xfrm>
          <a:prstGeom prst="wedgeRectCallout">
            <a:avLst>
              <a:gd name="adj1" fmla="val -5231"/>
              <a:gd name="adj2" fmla="val 10470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65</a:t>
            </a:r>
            <a:r>
              <a:rPr kumimoji="0" lang="zh-TW" altLang="hr-HR"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龍年</a:t>
            </a:r>
            <a:r>
              <a:rPr kumimoji="0" lang="hr-HR"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3.09</a:t>
            </a:r>
            <a:r>
              <a:rPr kumimoji="0" lang="zh-TW" altLang="hr-HR"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人</a:t>
            </a:r>
          </a:p>
        </p:txBody>
      </p:sp>
      <p:sp>
        <p:nvSpPr>
          <p:cNvPr id="42" name="矩形圖說文字 41">
            <a:extLst>
              <a:ext uri="{FF2B5EF4-FFF2-40B4-BE49-F238E27FC236}">
                <a16:creationId xmlns:a16="http://schemas.microsoft.com/office/drawing/2014/main" id="{76EB16D5-1676-4120-84C7-63145FFF0C9F}"/>
              </a:ext>
            </a:extLst>
          </p:cNvPr>
          <p:cNvSpPr/>
          <p:nvPr/>
        </p:nvSpPr>
        <p:spPr>
          <a:xfrm>
            <a:off x="10482263" y="3551238"/>
            <a:ext cx="976312" cy="449262"/>
          </a:xfrm>
          <a:prstGeom prst="wedgeRectCallout">
            <a:avLst>
              <a:gd name="adj1" fmla="val 23659"/>
              <a:gd name="adj2" fmla="val 227169"/>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20.8</a:t>
            </a:r>
            <a:r>
              <a:rPr kumimoji="0" lang="zh-TW" altLang="en-US"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萬</a:t>
            </a:r>
          </a:p>
        </p:txBody>
      </p:sp>
      <p:sp>
        <p:nvSpPr>
          <p:cNvPr id="43" name="矩形圖說文字 42">
            <a:extLst>
              <a:ext uri="{FF2B5EF4-FFF2-40B4-BE49-F238E27FC236}">
                <a16:creationId xmlns:a16="http://schemas.microsoft.com/office/drawing/2014/main" id="{168DC25C-337B-4A52-9014-21F4A88F3C24}"/>
              </a:ext>
            </a:extLst>
          </p:cNvPr>
          <p:cNvSpPr/>
          <p:nvPr/>
        </p:nvSpPr>
        <p:spPr>
          <a:xfrm>
            <a:off x="9578975" y="4132263"/>
            <a:ext cx="1065213" cy="449262"/>
          </a:xfrm>
          <a:prstGeom prst="wedgeRectCallout">
            <a:avLst>
              <a:gd name="adj1" fmla="val 13446"/>
              <a:gd name="adj2" fmla="val 142832"/>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16.7</a:t>
            </a:r>
            <a:r>
              <a:rPr kumimoji="0" lang="zh-TW" altLang="en-US" sz="1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萬</a:t>
            </a:r>
          </a:p>
        </p:txBody>
      </p:sp>
      <p:sp>
        <p:nvSpPr>
          <p:cNvPr id="15370" name="矩形 2">
            <a:extLst>
              <a:ext uri="{FF2B5EF4-FFF2-40B4-BE49-F238E27FC236}">
                <a16:creationId xmlns:a16="http://schemas.microsoft.com/office/drawing/2014/main" id="{D23E8A6A-CBA4-4A09-95BE-0D680F51D928}"/>
              </a:ext>
            </a:extLst>
          </p:cNvPr>
          <p:cNvSpPr>
            <a:spLocks noChangeArrowheads="1"/>
          </p:cNvSpPr>
          <p:nvPr/>
        </p:nvSpPr>
        <p:spPr bwMode="auto">
          <a:xfrm>
            <a:off x="10479088" y="2851150"/>
            <a:ext cx="75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a:ln>
                  <a:noFill/>
                </a:ln>
                <a:solidFill>
                  <a:srgbClr val="D24132"/>
                </a:solidFill>
                <a:effectLst/>
                <a:uLnTx/>
                <a:uFillTx/>
                <a:latin typeface="Microsoft YaHei" panose="020B0503020204020204" pitchFamily="34" charset="-122"/>
                <a:ea typeface="Microsoft YaHei" panose="020B0503020204020204" pitchFamily="34" charset="-122"/>
                <a:cs typeface="+mn-cs"/>
              </a:rPr>
              <a:t>再破</a:t>
            </a:r>
            <a:endParaRPr kumimoji="0" lang="en-US" altLang="zh-TW" sz="2000" b="1" i="0" u="none" strike="noStrike" kern="1200" cap="none" spc="0" normalizeH="0" baseline="0" noProof="0">
              <a:ln>
                <a:noFill/>
              </a:ln>
              <a:solidFill>
                <a:srgbClr val="D24132"/>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a:ln>
                  <a:noFill/>
                </a:ln>
                <a:solidFill>
                  <a:srgbClr val="D24132"/>
                </a:solidFill>
                <a:effectLst/>
                <a:uLnTx/>
                <a:uFillTx/>
                <a:latin typeface="Microsoft YaHei" panose="020B0503020204020204" pitchFamily="34" charset="-122"/>
                <a:ea typeface="Microsoft YaHei" panose="020B0503020204020204" pitchFamily="34" charset="-122"/>
                <a:cs typeface="+mn-cs"/>
              </a:rPr>
              <a:t>20</a:t>
            </a:r>
            <a:r>
              <a:rPr kumimoji="0" lang="zh-TW" altLang="en-US" sz="2000" b="1" i="0" u="none" strike="noStrike" kern="1200" cap="none" spc="0" normalizeH="0" baseline="0" noProof="0">
                <a:ln>
                  <a:noFill/>
                </a:ln>
                <a:solidFill>
                  <a:srgbClr val="D24132"/>
                </a:solidFill>
                <a:effectLst/>
                <a:uLnTx/>
                <a:uFillTx/>
                <a:latin typeface="Microsoft YaHei" panose="020B0503020204020204" pitchFamily="34" charset="-122"/>
                <a:ea typeface="Microsoft YaHei" panose="020B0503020204020204" pitchFamily="34" charset="-122"/>
                <a:cs typeface="+mn-cs"/>
              </a:rPr>
              <a:t>萬</a:t>
            </a:r>
          </a:p>
        </p:txBody>
      </p:sp>
      <p:sp>
        <p:nvSpPr>
          <p:cNvPr id="12" name="Freeform 26">
            <a:extLst>
              <a:ext uri="{FF2B5EF4-FFF2-40B4-BE49-F238E27FC236}">
                <a16:creationId xmlns:a16="http://schemas.microsoft.com/office/drawing/2014/main" id="{49C35157-8067-4A93-B9B8-AE1376018A58}"/>
              </a:ext>
            </a:extLst>
          </p:cNvPr>
          <p:cNvSpPr>
            <a:spLocks/>
          </p:cNvSpPr>
          <p:nvPr/>
        </p:nvSpPr>
        <p:spPr bwMode="auto">
          <a:xfrm>
            <a:off x="5922962" y="1393825"/>
            <a:ext cx="2590073" cy="1080464"/>
          </a:xfrm>
          <a:custGeom>
            <a:avLst/>
            <a:gdLst>
              <a:gd name="T0" fmla="*/ 0 w 1108"/>
              <a:gd name="T1" fmla="*/ 0 h 1159"/>
              <a:gd name="T2" fmla="*/ 0 w 1108"/>
              <a:gd name="T3" fmla="*/ 1839912 h 1159"/>
              <a:gd name="T4" fmla="*/ 1295400 w 1108"/>
              <a:gd name="T5" fmla="*/ 1839912 h 1159"/>
              <a:gd name="T6" fmla="*/ 1758950 w 1108"/>
              <a:gd name="T7" fmla="*/ 935037 h 1159"/>
              <a:gd name="T8" fmla="*/ 1295400 w 1108"/>
              <a:gd name="T9" fmla="*/ 0 h 1159"/>
              <a:gd name="T10" fmla="*/ 0 w 1108"/>
              <a:gd name="T11" fmla="*/ 0 h 1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8" h="1159">
                <a:moveTo>
                  <a:pt x="0" y="0"/>
                </a:moveTo>
                <a:lnTo>
                  <a:pt x="0" y="1159"/>
                </a:lnTo>
                <a:lnTo>
                  <a:pt x="816" y="1159"/>
                </a:lnTo>
                <a:lnTo>
                  <a:pt x="1108" y="589"/>
                </a:lnTo>
                <a:lnTo>
                  <a:pt x="816" y="0"/>
                </a:lnTo>
                <a:lnTo>
                  <a:pt x="0" y="0"/>
                </a:lnTo>
                <a:close/>
              </a:path>
            </a:pathLst>
          </a:custGeom>
          <a:solidFill>
            <a:srgbClr val="2D4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現在</a:t>
            </a:r>
            <a:endParaRPr kumimoji="0" lang="en-US" altLang="zh-TW"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經濟發展遲緩</a:t>
            </a:r>
          </a:p>
        </p:txBody>
      </p:sp>
      <p:sp>
        <p:nvSpPr>
          <p:cNvPr id="13" name="Freeform 28">
            <a:extLst>
              <a:ext uri="{FF2B5EF4-FFF2-40B4-BE49-F238E27FC236}">
                <a16:creationId xmlns:a16="http://schemas.microsoft.com/office/drawing/2014/main" id="{44444959-D9FD-4B66-BF1C-A35F534BB8F5}"/>
              </a:ext>
            </a:extLst>
          </p:cNvPr>
          <p:cNvSpPr>
            <a:spLocks/>
          </p:cNvSpPr>
          <p:nvPr/>
        </p:nvSpPr>
        <p:spPr bwMode="auto">
          <a:xfrm>
            <a:off x="3313651" y="1393825"/>
            <a:ext cx="2537190" cy="1080464"/>
          </a:xfrm>
          <a:custGeom>
            <a:avLst/>
            <a:gdLst>
              <a:gd name="T0" fmla="*/ 1758950 w 1108"/>
              <a:gd name="T1" fmla="*/ 0 h 1159"/>
              <a:gd name="T2" fmla="*/ 1758950 w 1108"/>
              <a:gd name="T3" fmla="*/ 1839912 h 1159"/>
              <a:gd name="T4" fmla="*/ 463550 w 1108"/>
              <a:gd name="T5" fmla="*/ 1839912 h 1159"/>
              <a:gd name="T6" fmla="*/ 0 w 1108"/>
              <a:gd name="T7" fmla="*/ 935037 h 1159"/>
              <a:gd name="T8" fmla="*/ 463550 w 1108"/>
              <a:gd name="T9" fmla="*/ 0 h 1159"/>
              <a:gd name="T10" fmla="*/ 1758950 w 1108"/>
              <a:gd name="T11" fmla="*/ 0 h 1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8" h="1159">
                <a:moveTo>
                  <a:pt x="1108" y="0"/>
                </a:moveTo>
                <a:lnTo>
                  <a:pt x="1108" y="1159"/>
                </a:lnTo>
                <a:lnTo>
                  <a:pt x="292" y="1159"/>
                </a:lnTo>
                <a:lnTo>
                  <a:pt x="0" y="589"/>
                </a:lnTo>
                <a:lnTo>
                  <a:pt x="292" y="0"/>
                </a:lnTo>
                <a:lnTo>
                  <a:pt x="1108" y="0"/>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icrosoft YaHei" panose="020B0503020204020204" pitchFamily="34" charset="-122"/>
                <a:ea typeface="Microsoft YaHei" panose="020B0503020204020204" pitchFamily="34" charset="-122"/>
                <a:cs typeface="+mn-cs"/>
              </a:rPr>
              <a:t>曾經</a:t>
            </a:r>
            <a:endParaRPr kumimoji="0" lang="en-US" altLang="zh-TW"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icrosoft YaHei" panose="020B0503020204020204" pitchFamily="34" charset="-122"/>
              <a:ea typeface="Microsoft YaHei"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icrosoft YaHei" panose="020B0503020204020204" pitchFamily="34" charset="-122"/>
                <a:ea typeface="Microsoft YaHei" panose="020B0503020204020204" pitchFamily="34" charset="-122"/>
                <a:cs typeface="+mn-cs"/>
              </a:rPr>
              <a:t>台灣錢淹腳目</a:t>
            </a:r>
          </a:p>
        </p:txBody>
      </p:sp>
      <p:sp>
        <p:nvSpPr>
          <p:cNvPr id="4" name="矩形 3">
            <a:extLst>
              <a:ext uri="{FF2B5EF4-FFF2-40B4-BE49-F238E27FC236}">
                <a16:creationId xmlns:a16="http://schemas.microsoft.com/office/drawing/2014/main" id="{098227BB-F15C-41FE-B23B-F6C338F622B2}"/>
              </a:ext>
            </a:extLst>
          </p:cNvPr>
          <p:cNvSpPr/>
          <p:nvPr/>
        </p:nvSpPr>
        <p:spPr>
          <a:xfrm>
            <a:off x="275104" y="1329360"/>
            <a:ext cx="3204594" cy="1144929"/>
          </a:xfrm>
          <a:prstGeom prst="rect">
            <a:avLst/>
          </a:prstGeom>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每年</a:t>
            </a:r>
            <a:r>
              <a:rPr kumimoji="1" lang="en-US" altLang="zh-TW"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40</a:t>
            </a: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多萬新生兒的年代，</a:t>
            </a:r>
            <a:endParaRPr kumimoji="1" lang="en-US" altLang="zh-TW"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14000"/>
              </a:lnSpc>
              <a:spcBef>
                <a:spcPts val="0"/>
              </a:spcBef>
              <a:spcAft>
                <a:spcPts val="0"/>
              </a:spcAft>
              <a:buClrTx/>
              <a:buSzTx/>
              <a:buFontTx/>
              <a:buNone/>
              <a:tabLst/>
              <a:defRPr/>
            </a:pPr>
            <a:r>
              <a:rPr kumimoji="1" lang="zh-TW" altLang="en-US" sz="20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傳統教育</a:t>
            </a: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教出約</a:t>
            </a:r>
            <a:r>
              <a:rPr kumimoji="1" lang="en-US" altLang="zh-TW"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16</a:t>
            </a: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a:t>
            </a:r>
            <a:r>
              <a:rPr kumimoji="1" lang="en-US" altLang="zh-TW"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7</a:t>
            </a: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萬的</a:t>
            </a:r>
            <a:endParaRPr kumimoji="1" lang="en-US" altLang="zh-TW"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14000"/>
              </a:lnSpc>
              <a:spcBef>
                <a:spcPts val="0"/>
              </a:spcBef>
              <a:spcAft>
                <a:spcPts val="0"/>
              </a:spcAft>
              <a:buClrTx/>
              <a:buSzTx/>
              <a:buFontTx/>
              <a:buNone/>
              <a:tabLst/>
              <a:defRPr/>
            </a:pP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社會菁英創造經濟奇蹟</a:t>
            </a:r>
          </a:p>
        </p:txBody>
      </p:sp>
      <p:sp>
        <p:nvSpPr>
          <p:cNvPr id="17" name="矩形 16">
            <a:extLst>
              <a:ext uri="{FF2B5EF4-FFF2-40B4-BE49-F238E27FC236}">
                <a16:creationId xmlns:a16="http://schemas.microsoft.com/office/drawing/2014/main" id="{0D404DD0-7397-400B-9D14-FFF8295F7A2A}"/>
              </a:ext>
            </a:extLst>
          </p:cNvPr>
          <p:cNvSpPr/>
          <p:nvPr/>
        </p:nvSpPr>
        <p:spPr>
          <a:xfrm>
            <a:off x="8271545" y="1344452"/>
            <a:ext cx="3645351" cy="1320361"/>
          </a:xfrm>
          <a:prstGeom prst="rect">
            <a:avLst/>
          </a:prstGeom>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每年只</a:t>
            </a:r>
            <a:r>
              <a:rPr kumimoji="1" lang="en-US" altLang="zh-TW"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20</a:t>
            </a:r>
            <a:r>
              <a:rPr kumimoji="1" lang="zh-TW" altLang="en-US" sz="20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萬新生兒，</a:t>
            </a:r>
            <a:r>
              <a:rPr kumimoji="1" lang="zh-TW" altLang="en-US" sz="2000" b="0"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現代教育</a:t>
            </a:r>
            <a:r>
              <a:rPr kumimoji="1" lang="zh-TW" altLang="en-US" sz="18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須</a:t>
            </a:r>
            <a:r>
              <a:rPr kumimoji="1" lang="zh-TW" altLang="en-US" sz="3200" b="1" i="0" u="none" strike="noStrike" kern="1200" cap="none" spc="0" normalizeH="0" baseline="0" noProof="0" dirty="0">
                <a:ln>
                  <a:noFill/>
                </a:ln>
                <a:solidFill>
                  <a:srgbClr val="F1A33B"/>
                </a:solidFill>
                <a:effectLst>
                  <a:outerShdw blurRad="38100" dist="38100" dir="2700000" algn="tl">
                    <a:srgbClr val="C0C0C0"/>
                  </a:outerShdw>
                </a:effectLst>
                <a:uLnTx/>
                <a:uFillTx/>
                <a:latin typeface="Microsoft YaHei" panose="020B0503020204020204" pitchFamily="34" charset="-122"/>
                <a:ea typeface="Microsoft YaHei" panose="020B0503020204020204" pitchFamily="34" charset="-122"/>
                <a:cs typeface="+mn-cs"/>
              </a:rPr>
              <a:t>成就每個孩子</a:t>
            </a:r>
            <a:r>
              <a:rPr kumimoji="1" lang="zh-TW" altLang="en-US" sz="18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a:t>
            </a:r>
            <a:endParaRPr kumimoji="1" lang="en-US" altLang="zh-TW" sz="18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14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srgbClr val="7F7F7F"/>
                </a:solidFill>
                <a:effectLst/>
                <a:uLnTx/>
                <a:uFillTx/>
                <a:latin typeface="Microsoft YaHei" panose="020B0503020204020204" pitchFamily="34" charset="-122"/>
                <a:ea typeface="Microsoft YaHei" panose="020B0503020204020204" pitchFamily="34" charset="-122"/>
                <a:cs typeface="+mn-cs"/>
              </a:rPr>
              <a:t>才能確保台灣的未來</a:t>
            </a:r>
          </a:p>
        </p:txBody>
      </p:sp>
      <p:sp>
        <p:nvSpPr>
          <p:cNvPr id="15375" name="投影片編號版面配置區 4">
            <a:extLst>
              <a:ext uri="{FF2B5EF4-FFF2-40B4-BE49-F238E27FC236}">
                <a16:creationId xmlns:a16="http://schemas.microsoft.com/office/drawing/2014/main" id="{5169B4E3-1108-4D3B-916C-3046BEFF70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5E443F-B849-4181-B9E5-BFA3D7C85CBE}"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sp>
        <p:nvSpPr>
          <p:cNvPr id="3" name="矩形 2"/>
          <p:cNvSpPr/>
          <p:nvPr/>
        </p:nvSpPr>
        <p:spPr>
          <a:xfrm>
            <a:off x="8669991" y="6523527"/>
            <a:ext cx="27238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lumMod val="50000"/>
                    <a:lumOff val="50000"/>
                  </a:prstClr>
                </a:solidFill>
                <a:effectLst/>
                <a:uLnTx/>
                <a:uFillTx/>
                <a:latin typeface="Microsoft YaHei" charset="-122"/>
                <a:ea typeface="Microsoft YaHei" charset="-122"/>
                <a:cs typeface="Microsoft YaHei" charset="-122"/>
              </a:rPr>
              <a:t>資料來源</a:t>
            </a:r>
            <a:r>
              <a:rPr kumimoji="0" lang="zh-TW" altLang="en-US" sz="1800" b="0" i="0" u="none" strike="noStrike" kern="1200" cap="none" spc="0" normalizeH="0" baseline="0" noProof="0" dirty="0" smtClean="0">
                <a:ln>
                  <a:noFill/>
                </a:ln>
                <a:solidFill>
                  <a:prstClr val="black">
                    <a:lumMod val="50000"/>
                    <a:lumOff val="50000"/>
                  </a:prstClr>
                </a:solidFill>
                <a:effectLst/>
                <a:uLnTx/>
                <a:uFillTx/>
                <a:latin typeface="Microsoft YaHei" charset="-122"/>
                <a:ea typeface="Microsoft YaHei" charset="-122"/>
                <a:cs typeface="Microsoft YaHei" charset="-122"/>
              </a:rPr>
              <a:t>：</a:t>
            </a:r>
            <a:r>
              <a:rPr kumimoji="0" lang="zh-TW" altLang="en-US" sz="1800" b="0" i="0" u="none" strike="noStrike" kern="1200" cap="none" spc="0" normalizeH="0" baseline="0" noProof="0" dirty="0" smtClean="0">
                <a:ln>
                  <a:noFill/>
                </a:ln>
                <a:solidFill>
                  <a:prstClr val="black"/>
                </a:solidFill>
                <a:effectLst/>
                <a:uLnTx/>
                <a:uFillTx/>
                <a:latin typeface="Microsoft YaHei" charset="-122"/>
                <a:ea typeface="Microsoft YaHei" charset="-122"/>
                <a:cs typeface="Microsoft YaHei" charset="-122"/>
              </a:rPr>
              <a:t>內政部戶政司</a:t>
            </a:r>
            <a:endParaRPr kumimoji="0" lang="zh-TW" altLang="en-US" sz="1800" b="0" i="0" u="none" strike="noStrike" kern="1200" cap="none" spc="0" normalizeH="0" baseline="0" noProof="0" dirty="0">
              <a:ln>
                <a:noFill/>
              </a:ln>
              <a:solidFill>
                <a:prstClr val="black"/>
              </a:solidFill>
              <a:effectLst/>
              <a:uLnTx/>
              <a:uFillTx/>
              <a:ea typeface="新細明體" panose="02020500000000000000" pitchFamily="18" charset="-120"/>
              <a:cs typeface="+mn-cs"/>
            </a:endParaRPr>
          </a:p>
        </p:txBody>
      </p:sp>
    </p:spTree>
    <p:extLst>
      <p:ext uri="{BB962C8B-B14F-4D97-AF65-F5344CB8AC3E}">
        <p14:creationId xmlns:p14="http://schemas.microsoft.com/office/powerpoint/2010/main" val="31444106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Right)">
                                      <p:cBhvr>
                                        <p:cTn id="7" dur="500"/>
                                        <p:tgtEl>
                                          <p:spTgt spid="1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Left)">
                                      <p:cBhvr>
                                        <p:cTn id="10" dur="500"/>
                                        <p:tgtEl>
                                          <p:spTgt spid="12"/>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ChangeArrowheads="1"/>
          </p:cNvSpPr>
          <p:nvPr/>
        </p:nvSpPr>
        <p:spPr bwMode="auto">
          <a:xfrm>
            <a:off x="1524000" y="44450"/>
            <a:ext cx="184150" cy="368300"/>
          </a:xfrm>
          <a:prstGeom prst="rect">
            <a:avLst/>
          </a:prstGeom>
          <a:noFill/>
          <a:ln w="9525">
            <a:noFill/>
            <a:miter lim="800000"/>
            <a:headEnd/>
            <a:tailEnd/>
          </a:ln>
        </p:spPr>
        <p:txBody>
          <a:bodyPr wrap="none" anchor="ctr">
            <a:spAutoFit/>
          </a:bodyPr>
          <a:lstStyle/>
          <a:p>
            <a:pPr eaLnBrk="1" hangingPunct="1"/>
            <a:endParaRPr lang="zh-TW" altLang="zh-TW">
              <a:solidFill>
                <a:srgbClr val="000000"/>
              </a:solidFill>
            </a:endParaRPr>
          </a:p>
        </p:txBody>
      </p:sp>
      <p:sp>
        <p:nvSpPr>
          <p:cNvPr id="15364" name="Rectangle 7"/>
          <p:cNvSpPr>
            <a:spLocks noChangeArrowheads="1"/>
          </p:cNvSpPr>
          <p:nvPr/>
        </p:nvSpPr>
        <p:spPr bwMode="auto">
          <a:xfrm>
            <a:off x="1524000" y="4721225"/>
            <a:ext cx="184150" cy="368300"/>
          </a:xfrm>
          <a:prstGeom prst="rect">
            <a:avLst/>
          </a:prstGeom>
          <a:noFill/>
          <a:ln w="9525">
            <a:noFill/>
            <a:miter lim="800000"/>
            <a:headEnd/>
            <a:tailEnd/>
          </a:ln>
        </p:spPr>
        <p:txBody>
          <a:bodyPr wrap="none" anchor="ctr">
            <a:spAutoFit/>
          </a:bodyPr>
          <a:lstStyle/>
          <a:p>
            <a:pPr eaLnBrk="1" hangingPunct="1"/>
            <a:endParaRPr lang="zh-TW" altLang="zh-TW">
              <a:solidFill>
                <a:srgbClr val="000000"/>
              </a:solidFill>
            </a:endParaRPr>
          </a:p>
        </p:txBody>
      </p:sp>
      <p:sp>
        <p:nvSpPr>
          <p:cNvPr id="15365" name="Rectangle 8"/>
          <p:cNvSpPr>
            <a:spLocks noChangeArrowheads="1"/>
          </p:cNvSpPr>
          <p:nvPr/>
        </p:nvSpPr>
        <p:spPr bwMode="auto">
          <a:xfrm>
            <a:off x="1524000" y="4721225"/>
            <a:ext cx="184150" cy="368300"/>
          </a:xfrm>
          <a:prstGeom prst="rect">
            <a:avLst/>
          </a:prstGeom>
          <a:noFill/>
          <a:ln w="9525">
            <a:noFill/>
            <a:miter lim="800000"/>
            <a:headEnd/>
            <a:tailEnd/>
          </a:ln>
        </p:spPr>
        <p:txBody>
          <a:bodyPr wrap="none" anchor="ctr">
            <a:spAutoFit/>
          </a:bodyPr>
          <a:lstStyle/>
          <a:p>
            <a:pPr eaLnBrk="1" hangingPunct="1"/>
            <a:endParaRPr lang="zh-TW" altLang="zh-TW">
              <a:solidFill>
                <a:srgbClr val="000000"/>
              </a:solidFill>
            </a:endParaRPr>
          </a:p>
        </p:txBody>
      </p:sp>
      <p:pic>
        <p:nvPicPr>
          <p:cNvPr id="15" name="圖片 14"/>
          <p:cNvPicPr/>
          <p:nvPr/>
        </p:nvPicPr>
        <p:blipFill>
          <a:blip r:embed="rId3" cstate="email">
            <a:lum bright="10000" contrast="20000"/>
            <a:extLst>
              <a:ext uri="{28A0092B-C50C-407E-A947-70E740481C1C}">
                <a14:useLocalDpi xmlns:a14="http://schemas.microsoft.com/office/drawing/2010/main"/>
              </a:ext>
            </a:extLst>
          </a:blip>
          <a:stretch>
            <a:fillRect/>
          </a:stretch>
        </p:blipFill>
        <p:spPr>
          <a:xfrm>
            <a:off x="1991544" y="1988840"/>
            <a:ext cx="8280920" cy="470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群組 17"/>
          <p:cNvGrpSpPr/>
          <p:nvPr/>
        </p:nvGrpSpPr>
        <p:grpSpPr>
          <a:xfrm>
            <a:off x="2135560" y="1916833"/>
            <a:ext cx="7202092" cy="3172693"/>
            <a:chOff x="611560" y="1916832"/>
            <a:chExt cx="7202092" cy="3172693"/>
          </a:xfrm>
        </p:grpSpPr>
        <p:sp>
          <p:nvSpPr>
            <p:cNvPr id="5" name="矩形 4"/>
            <p:cNvSpPr/>
            <p:nvPr/>
          </p:nvSpPr>
          <p:spPr>
            <a:xfrm>
              <a:off x="611560" y="1916832"/>
              <a:ext cx="2447925" cy="650875"/>
            </a:xfrm>
            <a:prstGeom prst="rect">
              <a:avLst/>
            </a:prstGeom>
            <a:ln>
              <a:solidFill>
                <a:srgbClr val="FF0000"/>
              </a:solidFill>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高表現高差距</a:t>
              </a:r>
            </a:p>
          </p:txBody>
        </p:sp>
        <p:sp>
          <p:nvSpPr>
            <p:cNvPr id="6" name="橢圓 5"/>
            <p:cNvSpPr/>
            <p:nvPr/>
          </p:nvSpPr>
          <p:spPr>
            <a:xfrm>
              <a:off x="1187624" y="2636912"/>
              <a:ext cx="1224136" cy="1080120"/>
            </a:xfrm>
            <a:prstGeom prst="ellipse">
              <a:avLst/>
            </a:prstGeom>
            <a:solidFill>
              <a:srgbClr val="FFFF00">
                <a:alpha val="29000"/>
              </a:srgbClr>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5369" name="矩形 2"/>
            <p:cNvSpPr>
              <a:spLocks noChangeArrowheads="1"/>
            </p:cNvSpPr>
            <p:nvPr/>
          </p:nvSpPr>
          <p:spPr bwMode="auto">
            <a:xfrm>
              <a:off x="1908376" y="4135418"/>
              <a:ext cx="5905276" cy="954107"/>
            </a:xfrm>
            <a:prstGeom prst="rect">
              <a:avLst/>
            </a:prstGeom>
            <a:solidFill>
              <a:srgbClr val="FFFF00"/>
            </a:solidFill>
            <a:ln w="9525">
              <a:noFill/>
              <a:miter lim="800000"/>
              <a:headEnd/>
              <a:tailEnd/>
            </a:ln>
          </p:spPr>
          <p:txBody>
            <a:bodyPr wrap="square">
              <a:spAutoFit/>
            </a:bodyPr>
            <a:lstStyle/>
            <a:p>
              <a:pPr algn="just" eaLnBrk="1" hangingPunct="1"/>
              <a:r>
                <a:rPr kumimoji="0" lang="en-US" altLang="zh-TW" sz="2800" b="1" dirty="0">
                  <a:solidFill>
                    <a:srgbClr val="FF0000"/>
                  </a:solidFill>
                  <a:latin typeface="Times New Roman" pitchFamily="18" charset="0"/>
                  <a:ea typeface="標楷體" pitchFamily="65" charset="-120"/>
                  <a:cs typeface="Times New Roman" pitchFamily="18" charset="0"/>
                </a:rPr>
                <a:t>PISA</a:t>
              </a:r>
              <a:r>
                <a:rPr kumimoji="0" lang="zh-TW" altLang="en-US" sz="2800" b="1" dirty="0">
                  <a:solidFill>
                    <a:srgbClr val="FF0000"/>
                  </a:solidFill>
                  <a:latin typeface="Times New Roman" pitchFamily="18" charset="0"/>
                  <a:ea typeface="標楷體" pitchFamily="65" charset="-120"/>
                  <a:cs typeface="Times New Roman" pitchFamily="18" charset="0"/>
                </a:rPr>
                <a:t> </a:t>
              </a:r>
              <a:r>
                <a:rPr kumimoji="0" lang="en-US" altLang="zh-TW" sz="2800" b="1" dirty="0">
                  <a:solidFill>
                    <a:srgbClr val="FF0000"/>
                  </a:solidFill>
                  <a:latin typeface="Times New Roman" pitchFamily="18" charset="0"/>
                  <a:ea typeface="標楷體" pitchFamily="65" charset="-120"/>
                  <a:cs typeface="Times New Roman" pitchFamily="18" charset="0"/>
                </a:rPr>
                <a:t>2012</a:t>
              </a:r>
              <a:r>
                <a:rPr kumimoji="0" lang="zh-TW" altLang="en-US" sz="2800" b="1" dirty="0">
                  <a:solidFill>
                    <a:srgbClr val="FF0000"/>
                  </a:solidFill>
                  <a:latin typeface="Times New Roman" pitchFamily="18" charset="0"/>
                  <a:ea typeface="標楷體" pitchFamily="65" charset="-120"/>
                  <a:cs typeface="Times New Roman" pitchFamily="18" charset="0"/>
                </a:rPr>
                <a:t>各國數學素養表現變異，臺灣前後段學生差距世界第一</a:t>
              </a:r>
              <a:endParaRPr lang="zh-TW" altLang="en-US" sz="2800" b="1" dirty="0">
                <a:solidFill>
                  <a:srgbClr val="FF0000"/>
                </a:solidFill>
                <a:latin typeface="Times New Roman" pitchFamily="18" charset="0"/>
                <a:ea typeface="標楷體" pitchFamily="65" charset="-120"/>
                <a:cs typeface="Times New Roman" pitchFamily="18" charset="0"/>
              </a:endParaRPr>
            </a:p>
          </p:txBody>
        </p:sp>
      </p:grpSp>
      <p:sp>
        <p:nvSpPr>
          <p:cNvPr id="15373" name="投影片編號版面配置區 13"/>
          <p:cNvSpPr>
            <a:spLocks noGrp="1"/>
          </p:cNvSpPr>
          <p:nvPr>
            <p:ph type="sldNum" sz="quarter" idx="12"/>
          </p:nvPr>
        </p:nvSpPr>
        <p:spPr bwMode="auto">
          <a:noFill/>
          <a:ln>
            <a:miter lim="800000"/>
            <a:headEnd/>
            <a:tailEnd/>
          </a:ln>
        </p:spPr>
        <p:txBody>
          <a:bodyPr/>
          <a:lstStyle/>
          <a:p>
            <a:fld id="{9B9C74DD-558E-40DE-990A-455F47CCAB9A}" type="slidenum">
              <a:rPr lang="zh-TW" altLang="en-US"/>
              <a:pPr/>
              <a:t>12</a:t>
            </a:fld>
            <a:endParaRPr lang="en-US" altLang="zh-TW"/>
          </a:p>
        </p:txBody>
      </p:sp>
      <p:sp>
        <p:nvSpPr>
          <p:cNvPr id="13" name="手繪多邊形 12"/>
          <p:cNvSpPr/>
          <p:nvPr/>
        </p:nvSpPr>
        <p:spPr bwMode="auto">
          <a:xfrm>
            <a:off x="3129573" y="489360"/>
            <a:ext cx="7265669" cy="1095321"/>
          </a:xfrm>
          <a:custGeom>
            <a:avLst/>
            <a:gdLst>
              <a:gd name="connsiteX0" fmla="*/ 0 w 6129320"/>
              <a:gd name="connsiteY0" fmla="*/ 0 h 1359916"/>
              <a:gd name="connsiteX1" fmla="*/ 5449362 w 6129320"/>
              <a:gd name="connsiteY1" fmla="*/ 0 h 1359916"/>
              <a:gd name="connsiteX2" fmla="*/ 6129320 w 6129320"/>
              <a:gd name="connsiteY2" fmla="*/ 679958 h 1359916"/>
              <a:gd name="connsiteX3" fmla="*/ 5449362 w 6129320"/>
              <a:gd name="connsiteY3" fmla="*/ 1359916 h 1359916"/>
              <a:gd name="connsiteX4" fmla="*/ 0 w 6129320"/>
              <a:gd name="connsiteY4" fmla="*/ 1359916 h 1359916"/>
              <a:gd name="connsiteX5" fmla="*/ 0 w 6129320"/>
              <a:gd name="connsiteY5" fmla="*/ 0 h 13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320" h="1359916">
                <a:moveTo>
                  <a:pt x="6129320" y="1359915"/>
                </a:moveTo>
                <a:lnTo>
                  <a:pt x="679958" y="1359915"/>
                </a:lnTo>
                <a:lnTo>
                  <a:pt x="0" y="679958"/>
                </a:lnTo>
                <a:lnTo>
                  <a:pt x="679958" y="1"/>
                </a:lnTo>
                <a:lnTo>
                  <a:pt x="6129320" y="1"/>
                </a:lnTo>
                <a:lnTo>
                  <a:pt x="6129320" y="1359915"/>
                </a:lnTo>
                <a:close/>
              </a:path>
            </a:pathLst>
          </a:custGeom>
          <a:solidFill>
            <a:srgbClr val="66006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939667" tIns="137161" rIns="256033" bIns="137160" spcCol="1270" anchor="ctr"/>
          <a:lstStyle/>
          <a:p>
            <a:pPr algn="just" defTabSz="1600200" eaLnBrk="1" hangingPunct="1">
              <a:spcAft>
                <a:spcPct val="35000"/>
              </a:spcAft>
              <a:defRPr/>
            </a:pP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學生的學習落差大，適性教育還未完全落實</a:t>
            </a:r>
          </a:p>
        </p:txBody>
      </p:sp>
      <p:pic>
        <p:nvPicPr>
          <p:cNvPr id="3" name="圖片 2"/>
          <p:cNvPicPr>
            <a:picLocks noChangeAspect="1"/>
          </p:cNvPicPr>
          <p:nvPr/>
        </p:nvPicPr>
        <p:blipFill>
          <a:blip r:embed="rId4"/>
          <a:stretch>
            <a:fillRect/>
          </a:stretch>
        </p:blipFill>
        <p:spPr>
          <a:xfrm>
            <a:off x="2135561" y="364627"/>
            <a:ext cx="1585097" cy="1304657"/>
          </a:xfrm>
          <a:prstGeom prst="rect">
            <a:avLst/>
          </a:prstGeom>
        </p:spPr>
      </p:pic>
      <p:sp>
        <p:nvSpPr>
          <p:cNvPr id="14" name="矩形 13">
            <a:extLst>
              <a:ext uri="{FF2B5EF4-FFF2-40B4-BE49-F238E27FC236}">
                <a16:creationId xmlns:a16="http://schemas.microsoft.com/office/drawing/2014/main" id="{2A2B3ABD-1869-4503-B01D-6FF4BA57E016}"/>
              </a:ext>
            </a:extLst>
          </p:cNvPr>
          <p:cNvSpPr/>
          <p:nvPr/>
        </p:nvSpPr>
        <p:spPr>
          <a:xfrm>
            <a:off x="4007769" y="1564068"/>
            <a:ext cx="6296025" cy="415498"/>
          </a:xfrm>
          <a:prstGeom prst="rect">
            <a:avLst/>
          </a:prstGeom>
        </p:spPr>
        <p:txBody>
          <a:bodyPr wrap="square">
            <a:spAutoFit/>
          </a:bodyPr>
          <a:lstStyle/>
          <a:p>
            <a:pPr algn="dist" defTabSz="685800" eaLnBrk="1" fontAlgn="auto" hangingPunct="1">
              <a:spcBef>
                <a:spcPts val="0"/>
              </a:spcBef>
              <a:spcAft>
                <a:spcPts val="0"/>
              </a:spcAft>
              <a:defRPr/>
            </a:pPr>
            <a:r>
              <a:rPr kumimoji="0" lang="zh-TW" altLang="en-US" b="1" dirty="0">
                <a:solidFill>
                  <a:prstClr val="white">
                    <a:lumMod val="50000"/>
                  </a:prstClr>
                </a:solidFill>
                <a:latin typeface="Microsoft YaHei" charset="-122"/>
                <a:ea typeface="Microsoft YaHei" charset="-122"/>
                <a:cs typeface="Microsoft YaHei" charset="-122"/>
              </a:rPr>
              <a:t>提升學生</a:t>
            </a:r>
            <a:r>
              <a:rPr kumimoji="0" lang="zh-TW" altLang="en-US" sz="2100" b="1" dirty="0">
                <a:solidFill>
                  <a:srgbClr val="F1A33B"/>
                </a:solidFill>
                <a:latin typeface="Microsoft YaHei" charset="-122"/>
                <a:ea typeface="Microsoft YaHei" charset="-122"/>
                <a:cs typeface="Microsoft YaHei" charset="-122"/>
              </a:rPr>
              <a:t>學習動機</a:t>
            </a:r>
            <a:r>
              <a:rPr kumimoji="0" lang="zh-TW" altLang="en-US" sz="2100" b="1" dirty="0">
                <a:solidFill>
                  <a:prstClr val="white">
                    <a:lumMod val="50000"/>
                  </a:prstClr>
                </a:solidFill>
                <a:latin typeface="Microsoft YaHei" charset="-122"/>
                <a:ea typeface="Microsoft YaHei" charset="-122"/>
                <a:cs typeface="Microsoft YaHei" charset="-122"/>
              </a:rPr>
              <a:t>與</a:t>
            </a:r>
            <a:r>
              <a:rPr kumimoji="0" lang="zh-TW" altLang="en-US" sz="2100" b="1" dirty="0">
                <a:solidFill>
                  <a:srgbClr val="F1A33B"/>
                </a:solidFill>
                <a:latin typeface="Microsoft YaHei" charset="-122"/>
                <a:ea typeface="Microsoft YaHei" charset="-122"/>
                <a:cs typeface="Microsoft YaHei" charset="-122"/>
              </a:rPr>
              <a:t>學習自信</a:t>
            </a:r>
            <a:r>
              <a:rPr kumimoji="0" lang="zh-TW" altLang="en-US" b="1" dirty="0">
                <a:solidFill>
                  <a:prstClr val="white">
                    <a:lumMod val="50000"/>
                  </a:prstClr>
                </a:solidFill>
                <a:latin typeface="Microsoft YaHei" charset="-122"/>
                <a:ea typeface="Microsoft YaHei" charset="-122"/>
                <a:cs typeface="Microsoft YaHei" charset="-122"/>
              </a:rPr>
              <a:t>，是教育改變的首要工作</a:t>
            </a:r>
            <a:endParaRPr kumimoji="0" lang="en-US" altLang="zh-TW" b="1" dirty="0">
              <a:solidFill>
                <a:prstClr val="white">
                  <a:lumMod val="50000"/>
                </a:prstClr>
              </a:solidFill>
              <a:latin typeface="Microsoft YaHei" charset="-122"/>
              <a:ea typeface="Microsoft YaHei" charset="-122"/>
              <a:cs typeface="Microsoft YaHei" charset="-122"/>
            </a:endParaRPr>
          </a:p>
        </p:txBody>
      </p:sp>
      <p:sp>
        <p:nvSpPr>
          <p:cNvPr id="16" name="文本框 7">
            <a:extLst>
              <a:ext uri="{FF2B5EF4-FFF2-40B4-BE49-F238E27FC236}">
                <a16:creationId xmlns:a16="http://schemas.microsoft.com/office/drawing/2014/main" id="{D9A3328B-CF28-4594-917A-E88D9872CFE5}"/>
              </a:ext>
            </a:extLst>
          </p:cNvPr>
          <p:cNvSpPr txBox="1"/>
          <p:nvPr/>
        </p:nvSpPr>
        <p:spPr>
          <a:xfrm>
            <a:off x="3530328" y="5216082"/>
            <a:ext cx="5457463" cy="341632"/>
          </a:xfrm>
          <a:prstGeom prst="rect">
            <a:avLst/>
          </a:prstGeom>
          <a:solidFill>
            <a:srgbClr val="92D050"/>
          </a:solidFill>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defTabSz="685800" eaLnBrk="1" fontAlgn="auto" hangingPunct="1">
              <a:lnSpc>
                <a:spcPct val="90000"/>
              </a:lnSpc>
              <a:spcBef>
                <a:spcPts val="0"/>
              </a:spcBef>
              <a:spcAft>
                <a:spcPts val="0"/>
              </a:spcAft>
            </a:pPr>
            <a:r>
              <a:rPr kumimoji="0" lang="zh-CN" altLang="en-US" b="1" dirty="0">
                <a:solidFill>
                  <a:srgbClr val="7030A0"/>
                </a:solidFill>
                <a:latin typeface="Microsoft YaHei" panose="020B0503020204020204" pitchFamily="34" charset="-122"/>
                <a:ea typeface="Microsoft YaHei" panose="020B0503020204020204" pitchFamily="34" charset="-122"/>
              </a:rPr>
              <a:t>當前教育現況：學生</a:t>
            </a:r>
            <a:r>
              <a:rPr kumimoji="0" lang="en-US" altLang="zh-CN" b="1" dirty="0">
                <a:solidFill>
                  <a:srgbClr val="7030A0"/>
                </a:solidFill>
                <a:latin typeface="Microsoft YaHei" panose="020B0503020204020204" pitchFamily="34" charset="-122"/>
                <a:ea typeface="Microsoft YaHei" panose="020B0503020204020204" pitchFamily="34" charset="-122"/>
              </a:rPr>
              <a:t>M</a:t>
            </a:r>
            <a:r>
              <a:rPr kumimoji="0" lang="zh-CN" altLang="en-US" b="1" dirty="0">
                <a:solidFill>
                  <a:srgbClr val="7030A0"/>
                </a:solidFill>
                <a:latin typeface="Microsoft YaHei" panose="020B0503020204020204" pitchFamily="34" charset="-122"/>
                <a:ea typeface="Microsoft YaHei" panose="020B0503020204020204" pitchFamily="34" charset="-122"/>
              </a:rPr>
              <a:t>型分布 成就每個孩子很困難</a:t>
            </a:r>
          </a:p>
        </p:txBody>
      </p:sp>
    </p:spTree>
    <p:extLst>
      <p:ext uri="{BB962C8B-B14F-4D97-AF65-F5344CB8AC3E}">
        <p14:creationId xmlns:p14="http://schemas.microsoft.com/office/powerpoint/2010/main" val="5857230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eforum-assets-production.s3-eu-west-1.amazonaws.com/editor/bD4ikTLC2_fTr1843WCwYsZFbkCs-VwJBAQu2COD1rE.png"/>
          <p:cNvPicPr>
            <a:picLocks noGrp="1" noChangeAspect="1" noChangeArrowheads="1"/>
          </p:cNvPicPr>
          <p:nvPr>
            <p:ph idx="1"/>
          </p:nvPr>
        </p:nvPicPr>
        <p:blipFill>
          <a:blip r:embed="rId3" cstate="print"/>
          <a:srcRect/>
          <a:stretch>
            <a:fillRect/>
          </a:stretch>
        </p:blipFill>
        <p:spPr>
          <a:xfrm>
            <a:off x="1919537" y="2276872"/>
            <a:ext cx="3887787" cy="3290888"/>
          </a:xfrm>
          <a:effectLst>
            <a:outerShdw blurRad="190500" algn="tl" rotWithShape="0">
              <a:srgbClr val="000000">
                <a:alpha val="70000"/>
              </a:srgbClr>
            </a:outerShdw>
          </a:effectLst>
        </p:spPr>
      </p:pic>
      <p:sp>
        <p:nvSpPr>
          <p:cNvPr id="16388" name="投影片編號版面配置區 3"/>
          <p:cNvSpPr txBox="1">
            <a:spLocks noGrp="1"/>
          </p:cNvSpPr>
          <p:nvPr/>
        </p:nvSpPr>
        <p:spPr bwMode="auto">
          <a:xfrm>
            <a:off x="8077200" y="6356351"/>
            <a:ext cx="2133600" cy="365125"/>
          </a:xfrm>
          <a:prstGeom prst="rect">
            <a:avLst/>
          </a:prstGeom>
          <a:noFill/>
          <a:ln w="9525">
            <a:noFill/>
            <a:miter lim="800000"/>
            <a:headEnd/>
            <a:tailEnd/>
          </a:ln>
        </p:spPr>
        <p:txBody>
          <a:bodyPr anchor="ctr"/>
          <a:lstStyle/>
          <a:p>
            <a:pPr algn="r" eaLnBrk="1" hangingPunct="1"/>
            <a:fld id="{244456FF-84E9-4855-824F-5260124908D6}" type="slidenum">
              <a:rPr kumimoji="0" lang="zh-TW" altLang="en-US" sz="1200">
                <a:solidFill>
                  <a:srgbClr val="898989"/>
                </a:solidFill>
                <a:latin typeface="Calibri" pitchFamily="34" charset="0"/>
              </a:rPr>
              <a:pPr algn="r" eaLnBrk="1" hangingPunct="1"/>
              <a:t>13</a:t>
            </a:fld>
            <a:endParaRPr kumimoji="0" lang="zh-TW" altLang="en-US" sz="1200">
              <a:solidFill>
                <a:srgbClr val="898989"/>
              </a:solidFill>
              <a:latin typeface="Calibri" pitchFamily="34" charset="0"/>
            </a:endParaRPr>
          </a:p>
        </p:txBody>
      </p:sp>
      <p:sp>
        <p:nvSpPr>
          <p:cNvPr id="16389" name="文字方塊 6"/>
          <p:cNvSpPr txBox="1">
            <a:spLocks noChangeArrowheads="1"/>
          </p:cNvSpPr>
          <p:nvPr/>
        </p:nvSpPr>
        <p:spPr bwMode="auto">
          <a:xfrm>
            <a:off x="1524000" y="6396038"/>
            <a:ext cx="4932040" cy="461962"/>
          </a:xfrm>
          <a:prstGeom prst="rect">
            <a:avLst/>
          </a:prstGeom>
          <a:noFill/>
          <a:ln w="9525">
            <a:noFill/>
            <a:miter lim="800000"/>
            <a:headEnd/>
            <a:tailEnd/>
          </a:ln>
        </p:spPr>
        <p:txBody>
          <a:bodyPr wrap="square">
            <a:spAutoFit/>
          </a:bodyPr>
          <a:lstStyle/>
          <a:p>
            <a:pPr eaLnBrk="1" hangingPunct="1"/>
            <a:r>
              <a:rPr lang="zh-TW" altLang="en-US" sz="1200" b="1" dirty="0">
                <a:latin typeface="標楷體" pitchFamily="65" charset="-120"/>
                <a:ea typeface="標楷體" pitchFamily="65" charset="-120"/>
              </a:rPr>
              <a:t>資料來源：</a:t>
            </a:r>
            <a:r>
              <a:rPr lang="en-US" altLang="zh-TW" sz="1200" b="1" dirty="0">
                <a:latin typeface="標楷體" pitchFamily="65" charset="-120"/>
                <a:ea typeface="標楷體" pitchFamily="65" charset="-120"/>
              </a:rPr>
              <a:t>http://www.weforum.org/agenda/2016/01/the-10-skills-you-need-to-thrive-in-the-fourth-industrial-revolution</a:t>
            </a:r>
            <a:endParaRPr lang="zh-TW" altLang="en-US" sz="1200" b="1" dirty="0">
              <a:latin typeface="標楷體" pitchFamily="65" charset="-120"/>
              <a:ea typeface="標楷體" pitchFamily="65" charset="-120"/>
            </a:endParaRPr>
          </a:p>
        </p:txBody>
      </p:sp>
      <p:sp>
        <p:nvSpPr>
          <p:cNvPr id="16390" name="矩形 6"/>
          <p:cNvSpPr>
            <a:spLocks noChangeArrowheads="1"/>
          </p:cNvSpPr>
          <p:nvPr/>
        </p:nvSpPr>
        <p:spPr bwMode="auto">
          <a:xfrm>
            <a:off x="6275349" y="2236751"/>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1" name="矩形 10"/>
          <p:cNvSpPr/>
          <p:nvPr/>
        </p:nvSpPr>
        <p:spPr>
          <a:xfrm>
            <a:off x="1631504" y="1414518"/>
            <a:ext cx="8136904"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1422400" eaLnBrk="1" hangingPunct="1">
              <a:spcAft>
                <a:spcPct val="35000"/>
              </a:spcAft>
              <a:defRPr/>
            </a:pPr>
            <a:r>
              <a:rPr lang="zh-TW" altLang="en-US" sz="3600" b="1" dirty="0">
                <a:solidFill>
                  <a:schemeClr val="tx1"/>
                </a:solidFill>
                <a:latin typeface="微軟正黑體" pitchFamily="34" charset="-120"/>
                <a:ea typeface="微軟正黑體" pitchFamily="34" charset="-120"/>
              </a:rPr>
              <a:t>預測未來面對工業</a:t>
            </a:r>
            <a:r>
              <a:rPr lang="en-US" altLang="zh-TW" sz="3600" b="1" dirty="0">
                <a:solidFill>
                  <a:schemeClr val="tx1"/>
                </a:solidFill>
                <a:latin typeface="微軟正黑體" pitchFamily="34" charset="-120"/>
                <a:ea typeface="微軟正黑體" pitchFamily="34" charset="-120"/>
              </a:rPr>
              <a:t>4.0</a:t>
            </a:r>
            <a:r>
              <a:rPr lang="zh-TW" altLang="en-US" sz="3600" b="1" dirty="0">
                <a:solidFill>
                  <a:schemeClr val="tx1"/>
                </a:solidFill>
                <a:latin typeface="微軟正黑體" pitchFamily="34" charset="-120"/>
                <a:ea typeface="微軟正黑體" pitchFamily="34" charset="-120"/>
              </a:rPr>
              <a:t>，所需要的能力</a:t>
            </a:r>
          </a:p>
        </p:txBody>
      </p:sp>
      <p:sp>
        <p:nvSpPr>
          <p:cNvPr id="13" name="矩形 12"/>
          <p:cNvSpPr/>
          <p:nvPr/>
        </p:nvSpPr>
        <p:spPr>
          <a:xfrm>
            <a:off x="1919536" y="694438"/>
            <a:ext cx="6696744" cy="646331"/>
          </a:xfrm>
          <a:prstGeom prst="rect">
            <a:avLst/>
          </a:prstGeom>
          <a:solidFill>
            <a:srgbClr val="9E0000"/>
          </a:solidFill>
        </p:spPr>
        <p:txBody>
          <a:bodyPr wrap="square">
            <a:spAutoFit/>
          </a:bodyPr>
          <a:lstStyle/>
          <a:p>
            <a:pPr algn="just" defTabSz="1422400" eaLnBrk="1" hangingPunct="1">
              <a:spcAft>
                <a:spcPts val="0"/>
              </a:spcAft>
              <a:defRPr/>
            </a:pPr>
            <a:r>
              <a:rPr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課程教學需要幫助學生面對未來</a:t>
            </a:r>
          </a:p>
        </p:txBody>
      </p:sp>
    </p:spTree>
    <p:extLst>
      <p:ext uri="{BB962C8B-B14F-4D97-AF65-F5344CB8AC3E}">
        <p14:creationId xmlns:p14="http://schemas.microsoft.com/office/powerpoint/2010/main" val="38902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fade">
                                      <p:cBhvr>
                                        <p:cTn id="17" dur="500"/>
                                        <p:tgtEl>
                                          <p:spTgt spid="16390"/>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fade">
                                      <p:cBhvr>
                                        <p:cTn id="23"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animBg="1"/>
      <p:bldP spid="11"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11031" y="5388272"/>
            <a:ext cx="512504" cy="273844"/>
          </a:xfrm>
        </p:spPr>
        <p:txBody>
          <a:bodyPr/>
          <a:lstStyle/>
          <a:p>
            <a:pPr defTabSz="685800" fontAlgn="auto">
              <a:spcBef>
                <a:spcPts val="0"/>
              </a:spcBef>
              <a:spcAft>
                <a:spcPts val="0"/>
              </a:spcAft>
              <a:defRPr/>
            </a:pPr>
            <a:fld id="{37AB7B1D-2020-41FA-B2DE-44BB57A43C51}" type="slidenum">
              <a:rPr kumimoji="0" lang="zh-CN" altLang="en-US" sz="788">
                <a:solidFill>
                  <a:prstClr val="black">
                    <a:tint val="75000"/>
                  </a:prstClr>
                </a:solidFill>
                <a:latin typeface="Century Gothic" panose="020B0502020202020204"/>
                <a:ea typeface="宋体" panose="02010600030101010101" pitchFamily="2" charset="-122"/>
              </a:rPr>
              <a:pPr defTabSz="685800" fontAlgn="auto">
                <a:spcBef>
                  <a:spcPts val="0"/>
                </a:spcBef>
                <a:spcAft>
                  <a:spcPts val="0"/>
                </a:spcAft>
                <a:defRPr/>
              </a:pPr>
              <a:t>14</a:t>
            </a:fld>
            <a:endParaRPr kumimoji="0" lang="zh-CN" altLang="en-US" sz="788">
              <a:solidFill>
                <a:prstClr val="black">
                  <a:tint val="75000"/>
                </a:prstClr>
              </a:solidFill>
              <a:latin typeface="Century Gothic" panose="020B0502020202020204"/>
              <a:ea typeface="宋体" panose="02010600030101010101" pitchFamily="2" charset="-122"/>
            </a:endParaRPr>
          </a:p>
        </p:txBody>
      </p:sp>
      <p:sp>
        <p:nvSpPr>
          <p:cNvPr id="5" name="向右箭號 4"/>
          <p:cNvSpPr/>
          <p:nvPr/>
        </p:nvSpPr>
        <p:spPr>
          <a:xfrm>
            <a:off x="1267904" y="973421"/>
            <a:ext cx="1728192" cy="702078"/>
          </a:xfrm>
          <a:prstGeom prst="rightArrow">
            <a:avLst>
              <a:gd name="adj1" fmla="val 50000"/>
              <a:gd name="adj2" fmla="val 327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教師中心</a:t>
            </a:r>
          </a:p>
        </p:txBody>
      </p:sp>
      <p:sp>
        <p:nvSpPr>
          <p:cNvPr id="19" name="向右箭號 18"/>
          <p:cNvSpPr/>
          <p:nvPr/>
        </p:nvSpPr>
        <p:spPr>
          <a:xfrm>
            <a:off x="3188002" y="975213"/>
            <a:ext cx="1728192" cy="702078"/>
          </a:xfrm>
          <a:prstGeom prst="rightArrow">
            <a:avLst>
              <a:gd name="adj1" fmla="val 50000"/>
              <a:gd name="adj2" fmla="val 327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學習者中心</a:t>
            </a:r>
          </a:p>
        </p:txBody>
      </p:sp>
      <p:sp>
        <p:nvSpPr>
          <p:cNvPr id="20" name="向右箭號 19"/>
          <p:cNvSpPr/>
          <p:nvPr/>
        </p:nvSpPr>
        <p:spPr>
          <a:xfrm>
            <a:off x="1267905" y="1625351"/>
            <a:ext cx="1829987" cy="702078"/>
          </a:xfrm>
          <a:prstGeom prst="rightArrow">
            <a:avLst>
              <a:gd name="adj1" fmla="val 50000"/>
              <a:gd name="adj2" fmla="val 3276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教師</a:t>
            </a:r>
            <a:r>
              <a:rPr kumimoji="0" lang="en-US" altLang="zh-TW" sz="2100" dirty="0">
                <a:solidFill>
                  <a:prstClr val="black"/>
                </a:solidFill>
                <a:latin typeface="標楷體" panose="03000509000000000000" pitchFamily="65" charset="-120"/>
                <a:ea typeface="標楷體" panose="03000509000000000000" pitchFamily="65" charset="-120"/>
              </a:rPr>
              <a:t>+</a:t>
            </a:r>
            <a:r>
              <a:rPr kumimoji="0" lang="zh-TW" altLang="en-US" sz="2100" dirty="0">
                <a:solidFill>
                  <a:prstClr val="black"/>
                </a:solidFill>
                <a:latin typeface="標楷體" panose="03000509000000000000" pitchFamily="65" charset="-120"/>
                <a:ea typeface="標楷體" panose="03000509000000000000" pitchFamily="65" charset="-120"/>
              </a:rPr>
              <a:t>教科書</a:t>
            </a:r>
          </a:p>
        </p:txBody>
      </p:sp>
      <p:sp>
        <p:nvSpPr>
          <p:cNvPr id="21" name="向右箭號 20"/>
          <p:cNvSpPr/>
          <p:nvPr/>
        </p:nvSpPr>
        <p:spPr>
          <a:xfrm>
            <a:off x="3278113" y="1637942"/>
            <a:ext cx="1728192" cy="702078"/>
          </a:xfrm>
          <a:prstGeom prst="rightArrow">
            <a:avLst>
              <a:gd name="adj1" fmla="val 50000"/>
              <a:gd name="adj2" fmla="val 3276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自主學習</a:t>
            </a:r>
          </a:p>
        </p:txBody>
      </p:sp>
      <p:sp>
        <p:nvSpPr>
          <p:cNvPr id="22" name="向右箭號 21"/>
          <p:cNvSpPr/>
          <p:nvPr/>
        </p:nvSpPr>
        <p:spPr>
          <a:xfrm>
            <a:off x="3934398" y="3479120"/>
            <a:ext cx="2004047" cy="702078"/>
          </a:xfrm>
          <a:prstGeom prst="rightArrow">
            <a:avLst>
              <a:gd name="adj1" fmla="val 50000"/>
              <a:gd name="adj2" fmla="val 3276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鋪陳學習歷程</a:t>
            </a:r>
          </a:p>
        </p:txBody>
      </p:sp>
      <p:sp>
        <p:nvSpPr>
          <p:cNvPr id="23" name="向右箭號 22"/>
          <p:cNvSpPr/>
          <p:nvPr/>
        </p:nvSpPr>
        <p:spPr>
          <a:xfrm>
            <a:off x="1751536" y="3470038"/>
            <a:ext cx="2000645" cy="702078"/>
          </a:xfrm>
          <a:prstGeom prst="rightArrow">
            <a:avLst>
              <a:gd name="adj1" fmla="val 50000"/>
              <a:gd name="adj2" fmla="val 3276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重視最終結果</a:t>
            </a:r>
          </a:p>
        </p:txBody>
      </p:sp>
      <p:sp>
        <p:nvSpPr>
          <p:cNvPr id="24" name="向右箭號 23"/>
          <p:cNvSpPr/>
          <p:nvPr/>
        </p:nvSpPr>
        <p:spPr>
          <a:xfrm>
            <a:off x="1617734" y="2854780"/>
            <a:ext cx="1801273" cy="702078"/>
          </a:xfrm>
          <a:prstGeom prst="rightArrow">
            <a:avLst>
              <a:gd name="adj1" fmla="val 50000"/>
              <a:gd name="adj2" fmla="val 3276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競爭式學習</a:t>
            </a:r>
          </a:p>
        </p:txBody>
      </p:sp>
      <p:sp>
        <p:nvSpPr>
          <p:cNvPr id="25" name="向右箭號 24"/>
          <p:cNvSpPr/>
          <p:nvPr/>
        </p:nvSpPr>
        <p:spPr>
          <a:xfrm>
            <a:off x="3613634" y="2860871"/>
            <a:ext cx="1728192" cy="702078"/>
          </a:xfrm>
          <a:prstGeom prst="rightArrow">
            <a:avLst>
              <a:gd name="adj1" fmla="val 50000"/>
              <a:gd name="adj2" fmla="val 3276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共生式學習</a:t>
            </a:r>
          </a:p>
        </p:txBody>
      </p:sp>
      <p:sp>
        <p:nvSpPr>
          <p:cNvPr id="26" name="向右箭號 25"/>
          <p:cNvSpPr/>
          <p:nvPr/>
        </p:nvSpPr>
        <p:spPr>
          <a:xfrm>
            <a:off x="1504866" y="2247155"/>
            <a:ext cx="1728192" cy="702078"/>
          </a:xfrm>
          <a:prstGeom prst="rightArrow">
            <a:avLst>
              <a:gd name="adj1" fmla="val 50000"/>
              <a:gd name="adj2" fmla="val 3276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大量複製</a:t>
            </a:r>
          </a:p>
        </p:txBody>
      </p:sp>
      <p:sp>
        <p:nvSpPr>
          <p:cNvPr id="27" name="向右箭號 26"/>
          <p:cNvSpPr/>
          <p:nvPr/>
        </p:nvSpPr>
        <p:spPr>
          <a:xfrm>
            <a:off x="3413280" y="2279073"/>
            <a:ext cx="1728192" cy="702078"/>
          </a:xfrm>
          <a:prstGeom prst="rightArrow">
            <a:avLst>
              <a:gd name="adj1" fmla="val 50000"/>
              <a:gd name="adj2" fmla="val 3276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精緻專精</a:t>
            </a:r>
          </a:p>
        </p:txBody>
      </p:sp>
      <p:sp>
        <p:nvSpPr>
          <p:cNvPr id="28" name="向右箭號 27"/>
          <p:cNvSpPr/>
          <p:nvPr/>
        </p:nvSpPr>
        <p:spPr>
          <a:xfrm>
            <a:off x="1912506" y="4086083"/>
            <a:ext cx="2136122" cy="702078"/>
          </a:xfrm>
          <a:prstGeom prst="rightArrow">
            <a:avLst>
              <a:gd name="adj1" fmla="val 50000"/>
              <a:gd name="adj2" fmla="val 3276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追逐直線排名</a:t>
            </a:r>
          </a:p>
        </p:txBody>
      </p:sp>
      <p:sp>
        <p:nvSpPr>
          <p:cNvPr id="29" name="向右箭號 28"/>
          <p:cNvSpPr/>
          <p:nvPr/>
        </p:nvSpPr>
        <p:spPr>
          <a:xfrm>
            <a:off x="4256143" y="4089981"/>
            <a:ext cx="1998222" cy="702078"/>
          </a:xfrm>
          <a:prstGeom prst="rightArrow">
            <a:avLst>
              <a:gd name="adj1" fmla="val 50000"/>
              <a:gd name="adj2" fmla="val 3276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探究橫向適性</a:t>
            </a:r>
          </a:p>
        </p:txBody>
      </p:sp>
      <p:sp>
        <p:nvSpPr>
          <p:cNvPr id="30" name="向右箭號 29"/>
          <p:cNvSpPr/>
          <p:nvPr/>
        </p:nvSpPr>
        <p:spPr>
          <a:xfrm>
            <a:off x="5611367" y="4702128"/>
            <a:ext cx="1728192" cy="702078"/>
          </a:xfrm>
          <a:prstGeom prst="rightArrow">
            <a:avLst>
              <a:gd name="adj1" fmla="val 50000"/>
              <a:gd name="adj2" fmla="val 327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非型人才</a:t>
            </a:r>
          </a:p>
        </p:txBody>
      </p:sp>
      <p:sp>
        <p:nvSpPr>
          <p:cNvPr id="33" name="向右箭號 32"/>
          <p:cNvSpPr/>
          <p:nvPr/>
        </p:nvSpPr>
        <p:spPr>
          <a:xfrm>
            <a:off x="1408221" y="4692921"/>
            <a:ext cx="1728192" cy="702078"/>
          </a:xfrm>
          <a:prstGeom prst="rightArrow">
            <a:avLst>
              <a:gd name="adj1" fmla="val 50000"/>
              <a:gd name="adj2" fmla="val 327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en-US" altLang="zh-TW" sz="2100" dirty="0">
                <a:solidFill>
                  <a:prstClr val="black"/>
                </a:solidFill>
                <a:latin typeface="標楷體" panose="03000509000000000000" pitchFamily="65" charset="-120"/>
                <a:ea typeface="標楷體" panose="03000509000000000000" pitchFamily="65" charset="-120"/>
              </a:rPr>
              <a:t>T</a:t>
            </a:r>
            <a:r>
              <a:rPr kumimoji="0" lang="zh-TW" altLang="en-US" sz="2100" dirty="0">
                <a:solidFill>
                  <a:prstClr val="black"/>
                </a:solidFill>
                <a:latin typeface="標楷體" panose="03000509000000000000" pitchFamily="65" charset="-120"/>
                <a:ea typeface="標楷體" panose="03000509000000000000" pitchFamily="65" charset="-120"/>
              </a:rPr>
              <a:t>型人才</a:t>
            </a:r>
          </a:p>
        </p:txBody>
      </p:sp>
      <p:sp>
        <p:nvSpPr>
          <p:cNvPr id="34" name="向右箭號 33"/>
          <p:cNvSpPr/>
          <p:nvPr/>
        </p:nvSpPr>
        <p:spPr>
          <a:xfrm>
            <a:off x="3567965" y="4702128"/>
            <a:ext cx="1728192" cy="702078"/>
          </a:xfrm>
          <a:prstGeom prst="rightArrow">
            <a:avLst>
              <a:gd name="adj1" fmla="val 50000"/>
              <a:gd name="adj2" fmla="val 327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el-GR" altLang="zh-TW" sz="2100" dirty="0">
                <a:solidFill>
                  <a:prstClr val="black"/>
                </a:solidFill>
                <a:latin typeface="標楷體" panose="03000509000000000000" pitchFamily="65" charset="-120"/>
                <a:ea typeface="標楷體" panose="03000509000000000000" pitchFamily="65" charset="-120"/>
              </a:rPr>
              <a:t>π</a:t>
            </a:r>
            <a:r>
              <a:rPr kumimoji="0" lang="zh-TW" altLang="en-US" sz="2100" dirty="0">
                <a:solidFill>
                  <a:prstClr val="black"/>
                </a:solidFill>
                <a:latin typeface="標楷體" panose="03000509000000000000" pitchFamily="65" charset="-120"/>
                <a:ea typeface="標楷體" panose="03000509000000000000" pitchFamily="65" charset="-120"/>
              </a:rPr>
              <a:t>型人才</a:t>
            </a:r>
          </a:p>
        </p:txBody>
      </p:sp>
      <p:sp>
        <p:nvSpPr>
          <p:cNvPr id="36" name="向右箭號 35"/>
          <p:cNvSpPr/>
          <p:nvPr/>
        </p:nvSpPr>
        <p:spPr>
          <a:xfrm>
            <a:off x="1408221" y="5257079"/>
            <a:ext cx="1964984" cy="702078"/>
          </a:xfrm>
          <a:prstGeom prst="rightArrow">
            <a:avLst>
              <a:gd name="adj1" fmla="val 50000"/>
              <a:gd name="adj2" fmla="val 32762"/>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教師自主備課</a:t>
            </a:r>
          </a:p>
        </p:txBody>
      </p:sp>
      <p:sp>
        <p:nvSpPr>
          <p:cNvPr id="39" name="向右箭號 38"/>
          <p:cNvSpPr/>
          <p:nvPr/>
        </p:nvSpPr>
        <p:spPr>
          <a:xfrm>
            <a:off x="3442617" y="5271843"/>
            <a:ext cx="1728192" cy="702078"/>
          </a:xfrm>
          <a:prstGeom prst="rightArrow">
            <a:avLst>
              <a:gd name="adj1" fmla="val 50000"/>
              <a:gd name="adj2" fmla="val 32762"/>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教學研究會</a:t>
            </a:r>
          </a:p>
        </p:txBody>
      </p:sp>
      <p:sp>
        <p:nvSpPr>
          <p:cNvPr id="40" name="向右箭號 39"/>
          <p:cNvSpPr/>
          <p:nvPr/>
        </p:nvSpPr>
        <p:spPr>
          <a:xfrm>
            <a:off x="5250191" y="5275556"/>
            <a:ext cx="2453732" cy="702078"/>
          </a:xfrm>
          <a:prstGeom prst="rightArrow">
            <a:avLst>
              <a:gd name="adj1" fmla="val 50000"/>
              <a:gd name="adj2" fmla="val 32762"/>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kumimoji="0" lang="zh-TW" altLang="en-US" sz="2100" dirty="0">
                <a:solidFill>
                  <a:prstClr val="black"/>
                </a:solidFill>
                <a:latin typeface="標楷體" panose="03000509000000000000" pitchFamily="65" charset="-120"/>
                <a:ea typeface="標楷體" panose="03000509000000000000" pitchFamily="65" charset="-120"/>
              </a:rPr>
              <a:t>教師專業學習社群</a:t>
            </a:r>
          </a:p>
        </p:txBody>
      </p:sp>
      <p:pic>
        <p:nvPicPr>
          <p:cNvPr id="41" name="Picture 2" descr="「非型人才」的圖片搜尋結果">
            <a:hlinkClick r:id="rId3" action="ppaction://hlinkfile"/>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8065915" y="2462420"/>
            <a:ext cx="1997050" cy="1240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2" name="文字方塊 41"/>
          <p:cNvSpPr txBox="1"/>
          <p:nvPr/>
        </p:nvSpPr>
        <p:spPr>
          <a:xfrm>
            <a:off x="7912782" y="4014421"/>
            <a:ext cx="2303315" cy="1038746"/>
          </a:xfrm>
          <a:prstGeom prst="rect">
            <a:avLst/>
          </a:prstGeom>
          <a:noFill/>
        </p:spPr>
        <p:txBody>
          <a:bodyPr wrap="square" rtlCol="0">
            <a:spAutoFit/>
          </a:bodyPr>
          <a:lstStyle/>
          <a:p>
            <a:pPr algn="ctr" defTabSz="685800" eaLnBrk="1" fontAlgn="auto" hangingPunct="1">
              <a:spcBef>
                <a:spcPts val="0"/>
              </a:spcBef>
              <a:spcAft>
                <a:spcPts val="0"/>
              </a:spcAft>
              <a:defRPr/>
            </a:pPr>
            <a:r>
              <a:rPr kumimoji="0"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改變已不斷發生</a:t>
            </a:r>
            <a:r>
              <a:rPr kumimoji="0"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p>
            <a:pPr algn="ctr" defTabSz="685800" eaLnBrk="1" fontAlgn="auto" hangingPunct="1">
              <a:spcBef>
                <a:spcPts val="0"/>
              </a:spcBef>
              <a:spcAft>
                <a:spcPts val="0"/>
              </a:spcAft>
              <a:defRPr/>
            </a:pPr>
            <a:endParaRPr kumimoji="0" lang="zh-TW" altLang="en-US" sz="1350" dirty="0">
              <a:solidFill>
                <a:prstClr val="black"/>
              </a:solidFill>
              <a:latin typeface="Century Gothic" panose="020B0502020202020204"/>
            </a:endParaRPr>
          </a:p>
        </p:txBody>
      </p:sp>
      <p:sp>
        <p:nvSpPr>
          <p:cNvPr id="45" name="文字方塊 44"/>
          <p:cNvSpPr txBox="1"/>
          <p:nvPr/>
        </p:nvSpPr>
        <p:spPr>
          <a:xfrm>
            <a:off x="8749861" y="4943494"/>
            <a:ext cx="612479" cy="1015663"/>
          </a:xfrm>
          <a:prstGeom prst="rect">
            <a:avLst/>
          </a:prstGeom>
          <a:noFill/>
        </p:spPr>
        <p:txBody>
          <a:bodyPr wrap="square" rtlCol="0">
            <a:spAutoFit/>
          </a:bodyPr>
          <a:lstStyle/>
          <a:p>
            <a:pPr defTabSz="685800" eaLnBrk="1" fontAlgn="auto" hangingPunct="1">
              <a:spcBef>
                <a:spcPts val="0"/>
              </a:spcBef>
              <a:spcAft>
                <a:spcPts val="0"/>
              </a:spcAft>
              <a:defRPr/>
            </a:pPr>
            <a:r>
              <a:rPr kumimoji="0" lang="zh-TW" altLang="en-US" sz="6000" b="1"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p:txBody>
      </p:sp>
      <p:pic>
        <p:nvPicPr>
          <p:cNvPr id="2" name="圖片 1">
            <a:hlinkClick r:id="rId5" action="ppaction://hlinkfile"/>
          </p:cNvPr>
          <p:cNvPicPr>
            <a:picLocks noChangeAspect="1"/>
          </p:cNvPicPr>
          <p:nvPr/>
        </p:nvPicPr>
        <p:blipFill>
          <a:blip r:embed="rId6"/>
          <a:stretch>
            <a:fillRect/>
          </a:stretch>
        </p:blipFill>
        <p:spPr>
          <a:xfrm>
            <a:off x="7067283" y="1112712"/>
            <a:ext cx="2126144" cy="1129894"/>
          </a:xfrm>
          <a:prstGeom prst="rect">
            <a:avLst/>
          </a:prstGeom>
        </p:spPr>
      </p:pic>
    </p:spTree>
    <p:extLst>
      <p:ext uri="{BB962C8B-B14F-4D97-AF65-F5344CB8AC3E}">
        <p14:creationId xmlns:p14="http://schemas.microsoft.com/office/powerpoint/2010/main" val="928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499"/>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499"/>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499"/>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499"/>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499"/>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499"/>
                                          </p:stCondLst>
                                        </p:cTn>
                                        <p:tgtEl>
                                          <p:spTgt spid="34"/>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499"/>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499"/>
                                          </p:stCondLst>
                                        </p:cTn>
                                        <p:tgtEl>
                                          <p:spTgt spid="3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circle(in)">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499"/>
                                          </p:stCondLst>
                                        </p:cTn>
                                        <p:tgtEl>
                                          <p:spTgt spid="42"/>
                                        </p:tgtEl>
                                        <p:attrNameLst>
                                          <p:attrName>style.visibility</p:attrName>
                                        </p:attrNameLst>
                                      </p:cBhvr>
                                      <p:to>
                                        <p:strVal val="visible"/>
                                      </p:to>
                                    </p:set>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P spid="34" grpId="0" animBg="1"/>
      <p:bldP spid="36" grpId="0" animBg="1"/>
      <p:bldP spid="39" grpId="0" animBg="1"/>
      <p:bldP spid="40" grpId="0" animBg="1"/>
      <p:bldP spid="42"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投影片編號版面配置區 3"/>
          <p:cNvSpPr>
            <a:spLocks noGrp="1"/>
          </p:cNvSpPr>
          <p:nvPr>
            <p:ph type="sldNum" sz="quarter" idx="12"/>
          </p:nvPr>
        </p:nvSpPr>
        <p:spPr bwMode="auto">
          <a:noFill/>
          <a:ln>
            <a:miter lim="800000"/>
            <a:headEnd/>
            <a:tailEnd/>
          </a:ln>
        </p:spPr>
        <p:txBody>
          <a:bodyPr/>
          <a:lstStyle/>
          <a:p>
            <a:fld id="{E1BD8648-62E0-4A40-89ED-50685015A129}" type="slidenum">
              <a:rPr lang="zh-TW" altLang="en-US"/>
              <a:pPr/>
              <a:t>15</a:t>
            </a:fld>
            <a:endParaRPr lang="en-US" altLang="zh-TW"/>
          </a:p>
        </p:txBody>
      </p:sp>
      <p:sp>
        <p:nvSpPr>
          <p:cNvPr id="17412" name="文字方塊 6"/>
          <p:cNvSpPr txBox="1">
            <a:spLocks noChangeArrowheads="1"/>
          </p:cNvSpPr>
          <p:nvPr/>
        </p:nvSpPr>
        <p:spPr bwMode="auto">
          <a:xfrm>
            <a:off x="4547320" y="6381329"/>
            <a:ext cx="6120680" cy="276999"/>
          </a:xfrm>
          <a:prstGeom prst="rect">
            <a:avLst/>
          </a:prstGeom>
          <a:noFill/>
          <a:ln w="9525">
            <a:noFill/>
            <a:miter lim="800000"/>
            <a:headEnd/>
            <a:tailEnd/>
          </a:ln>
        </p:spPr>
        <p:txBody>
          <a:bodyPr wrap="square">
            <a:spAutoFit/>
          </a:bodyPr>
          <a:lstStyle/>
          <a:p>
            <a:pPr algn="ctr" eaLnBrk="1" hangingPunct="1"/>
            <a:r>
              <a:rPr lang="zh-TW" altLang="en-US" sz="1200" b="1" dirty="0">
                <a:latin typeface="標楷體" pitchFamily="65" charset="-120"/>
                <a:ea typeface="標楷體" pitchFamily="65" charset="-120"/>
              </a:rPr>
              <a:t>圖片來源：十二年國民基本教育</a:t>
            </a:r>
            <a:r>
              <a:rPr lang="en-US" altLang="zh-TW" sz="1200" b="1" dirty="0">
                <a:latin typeface="標楷體" pitchFamily="65" charset="-120"/>
                <a:ea typeface="標楷體" pitchFamily="65" charset="-120"/>
              </a:rPr>
              <a:t>http://12basic.edu.tw/temp/brochure2.pdf</a:t>
            </a:r>
            <a:endParaRPr lang="zh-TW" altLang="en-US" sz="1200" b="1" dirty="0">
              <a:latin typeface="標楷體" pitchFamily="65" charset="-120"/>
              <a:ea typeface="標楷體" pitchFamily="65" charset="-120"/>
            </a:endParaRPr>
          </a:p>
        </p:txBody>
      </p:sp>
      <p:pic>
        <p:nvPicPr>
          <p:cNvPr id="8" name="Picture 3"/>
          <p:cNvPicPr>
            <a:picLocks noGrp="1" noChangeAspect="1" noChangeArrowheads="1"/>
          </p:cNvPicPr>
          <p:nvPr>
            <p:ph idx="1"/>
          </p:nvPr>
        </p:nvPicPr>
        <p:blipFill>
          <a:blip r:embed="rId3" cstate="screen"/>
          <a:srcRect/>
          <a:stretch>
            <a:fillRect/>
          </a:stretch>
        </p:blipFill>
        <p:spPr>
          <a:xfrm>
            <a:off x="4151784" y="1413655"/>
            <a:ext cx="4032448" cy="4040233"/>
          </a:xfrm>
          <a:prstGeom prst="ellipse">
            <a:avLst/>
          </a:prstGeom>
          <a:ln w="19050">
            <a:solidFill>
              <a:schemeClr val="bg1">
                <a:lumMod val="65000"/>
              </a:schemeClr>
            </a:solidFill>
          </a:ln>
        </p:spPr>
      </p:pic>
      <p:sp>
        <p:nvSpPr>
          <p:cNvPr id="9" name="矩形 8"/>
          <p:cNvSpPr/>
          <p:nvPr/>
        </p:nvSpPr>
        <p:spPr>
          <a:xfrm>
            <a:off x="1163452" y="693521"/>
            <a:ext cx="9721080" cy="615553"/>
          </a:xfrm>
          <a:prstGeom prst="rect">
            <a:avLst/>
          </a:prstGeom>
        </p:spPr>
        <p:txBody>
          <a:bodyPr wrap="square">
            <a:spAutoFit/>
          </a:bodyPr>
          <a:lstStyle/>
          <a:p>
            <a:pPr algn="ctr" defTabSz="1422400" eaLnBrk="1" hangingPunct="1">
              <a:spcAft>
                <a:spcPct val="35000"/>
              </a:spcAft>
              <a:defRPr/>
            </a:pPr>
            <a:r>
              <a:rPr lang="zh-TW" altLang="en-US" sz="3400" b="1" dirty="0">
                <a:latin typeface="微軟正黑體" pitchFamily="34" charset="-120"/>
                <a:ea typeface="微軟正黑體" pitchFamily="34" charset="-120"/>
              </a:rPr>
              <a:t>透過十二年國教的契機，落實課程連貫及統整</a:t>
            </a:r>
          </a:p>
        </p:txBody>
      </p:sp>
      <p:sp>
        <p:nvSpPr>
          <p:cNvPr id="10" name="矩形 2"/>
          <p:cNvSpPr>
            <a:spLocks noChangeArrowheads="1"/>
          </p:cNvSpPr>
          <p:nvPr/>
        </p:nvSpPr>
        <p:spPr bwMode="auto">
          <a:xfrm>
            <a:off x="2423592" y="5645600"/>
            <a:ext cx="7488832" cy="646331"/>
          </a:xfrm>
          <a:prstGeom prst="rect">
            <a:avLst/>
          </a:prstGeom>
          <a:solidFill>
            <a:schemeClr val="accent6">
              <a:lumMod val="50000"/>
            </a:schemeClr>
          </a:solidFill>
          <a:ln w="9525">
            <a:solidFill>
              <a:schemeClr val="accent2">
                <a:lumMod val="60000"/>
                <a:lumOff val="40000"/>
              </a:schemeClr>
            </a:solidFill>
            <a:miter lim="800000"/>
            <a:headEnd/>
            <a:tailEnd/>
          </a:ln>
          <a:effectLst>
            <a:outerShdw blurRad="50800" dist="38100" dir="16200000" rotWithShape="0">
              <a:prstClr val="black">
                <a:alpha val="40000"/>
              </a:prstClr>
            </a:outerShdw>
          </a:effectLst>
        </p:spPr>
        <p:txBody>
          <a:bodyPr wrap="square">
            <a:spAutoFit/>
          </a:bodyPr>
          <a:lstStyle/>
          <a:p>
            <a:pPr algn="ctr" eaLnBrk="1" hangingPunct="1"/>
            <a:r>
              <a:rPr lang="zh-TW" altLang="en-US" sz="3600" b="1" dirty="0">
                <a:solidFill>
                  <a:schemeClr val="bg1"/>
                </a:solidFill>
                <a:latin typeface="Times New Roman" pitchFamily="18" charset="0"/>
                <a:ea typeface="標楷體" pitchFamily="65" charset="-120"/>
                <a:cs typeface="Times New Roman" pitchFamily="18" charset="0"/>
              </a:rPr>
              <a:t>新課綱延續並落實十二年國教政策</a:t>
            </a:r>
          </a:p>
        </p:txBody>
      </p:sp>
      <p:sp>
        <p:nvSpPr>
          <p:cNvPr id="2" name="標題 1"/>
          <p:cNvSpPr>
            <a:spLocks noGrp="1"/>
          </p:cNvSpPr>
          <p:nvPr>
            <p:ph type="title"/>
          </p:nvPr>
        </p:nvSpPr>
        <p:spPr/>
        <p:txBody>
          <a:bodyPr/>
          <a:lstStyle/>
          <a:p>
            <a:r>
              <a:rPr lang="zh-TW" altLang="en-US" dirty="0" smtClean="0"/>
              <a:t>  </a:t>
            </a:r>
            <a:endParaRPr lang="zh-TW" altLang="en-US" dirty="0"/>
          </a:p>
        </p:txBody>
      </p:sp>
    </p:spTree>
    <p:extLst>
      <p:ext uri="{BB962C8B-B14F-4D97-AF65-F5344CB8AC3E}">
        <p14:creationId xmlns:p14="http://schemas.microsoft.com/office/powerpoint/2010/main" val="36681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p:cNvGrpSpPr/>
          <p:nvPr/>
        </p:nvGrpSpPr>
        <p:grpSpPr>
          <a:xfrm>
            <a:off x="1847529" y="980729"/>
            <a:ext cx="8604299" cy="5429597"/>
            <a:chOff x="323528" y="980728"/>
            <a:chExt cx="8604299" cy="5429597"/>
          </a:xfrm>
        </p:grpSpPr>
        <p:sp>
          <p:nvSpPr>
            <p:cNvPr id="18444" name="文字方塊 8"/>
            <p:cNvSpPr txBox="1">
              <a:spLocks noChangeArrowheads="1"/>
            </p:cNvSpPr>
            <p:nvPr/>
          </p:nvSpPr>
          <p:spPr bwMode="auto">
            <a:xfrm>
              <a:off x="3203575" y="5948765"/>
              <a:ext cx="2448250" cy="461560"/>
            </a:xfrm>
            <a:prstGeom prst="rect">
              <a:avLst/>
            </a:prstGeom>
            <a:noFill/>
            <a:ln w="9525">
              <a:noFill/>
              <a:miter lim="800000"/>
              <a:headEnd/>
              <a:tailEnd/>
            </a:ln>
          </p:spPr>
          <p:txBody>
            <a:bodyPr>
              <a:spAutoFit/>
            </a:bodyPr>
            <a:lstStyle/>
            <a:p>
              <a:pPr eaLnBrk="1" hangingPunct="1"/>
              <a:r>
                <a:rPr lang="zh-TW" altLang="en-US" sz="1200" b="1" dirty="0">
                  <a:latin typeface="標楷體" pitchFamily="65" charset="-120"/>
                  <a:ea typeface="標楷體" pitchFamily="65" charset="-120"/>
                </a:rPr>
                <a:t>圖片來源：維基百科、介壽國中</a:t>
              </a:r>
              <a:r>
                <a:rPr lang="en-US" altLang="zh-TW" sz="1200" b="1" dirty="0">
                  <a:latin typeface="標楷體" pitchFamily="65" charset="-120"/>
                  <a:ea typeface="標楷體" pitchFamily="65" charset="-120"/>
                </a:rPr>
                <a:t> </a:t>
              </a:r>
              <a:br>
                <a:rPr lang="en-US" altLang="zh-TW" sz="1200" b="1" dirty="0">
                  <a:latin typeface="標楷體" pitchFamily="65" charset="-120"/>
                  <a:ea typeface="標楷體" pitchFamily="65" charset="-120"/>
                </a:rPr>
              </a:br>
              <a:r>
                <a:rPr lang="en-US" altLang="zh-TW" sz="1200" b="1" dirty="0">
                  <a:latin typeface="標楷體" pitchFamily="65" charset="-120"/>
                  <a:ea typeface="標楷體" pitchFamily="65" charset="-120"/>
                </a:rPr>
                <a:t>          </a:t>
              </a:r>
              <a:r>
                <a:rPr lang="zh-TW" altLang="en-US" sz="1200" b="1" dirty="0">
                  <a:latin typeface="標楷體" pitchFamily="65" charset="-120"/>
                  <a:ea typeface="標楷體" pitchFamily="65" charset="-120"/>
                </a:rPr>
                <a:t>介壽國中、華南國小</a:t>
              </a:r>
            </a:p>
          </p:txBody>
        </p:sp>
        <p:grpSp>
          <p:nvGrpSpPr>
            <p:cNvPr id="2" name="群組 31"/>
            <p:cNvGrpSpPr/>
            <p:nvPr/>
          </p:nvGrpSpPr>
          <p:grpSpPr>
            <a:xfrm>
              <a:off x="323528" y="980728"/>
              <a:ext cx="8604299" cy="4967635"/>
              <a:chOff x="395288" y="980728"/>
              <a:chExt cx="8604299" cy="4967635"/>
            </a:xfrm>
          </p:grpSpPr>
          <p:grpSp>
            <p:nvGrpSpPr>
              <p:cNvPr id="3" name="群組 22"/>
              <p:cNvGrpSpPr/>
              <p:nvPr/>
            </p:nvGrpSpPr>
            <p:grpSpPr>
              <a:xfrm>
                <a:off x="395288" y="980728"/>
                <a:ext cx="8604299" cy="4967635"/>
                <a:chOff x="395288" y="980728"/>
                <a:chExt cx="8604299" cy="4967635"/>
              </a:xfrm>
            </p:grpSpPr>
            <p:sp>
              <p:nvSpPr>
                <p:cNvPr id="24" name="手繪多邊形 23"/>
                <p:cNvSpPr/>
                <p:nvPr/>
              </p:nvSpPr>
              <p:spPr bwMode="auto">
                <a:xfrm>
                  <a:off x="5580112" y="980728"/>
                  <a:ext cx="3419475" cy="2159000"/>
                </a:xfrm>
                <a:custGeom>
                  <a:avLst/>
                  <a:gdLst>
                    <a:gd name="connsiteX0" fmla="*/ 0 w 3592643"/>
                    <a:gd name="connsiteY0" fmla="*/ 212082 h 2120821"/>
                    <a:gd name="connsiteX1" fmla="*/ 62118 w 3592643"/>
                    <a:gd name="connsiteY1" fmla="*/ 62117 h 2120821"/>
                    <a:gd name="connsiteX2" fmla="*/ 212083 w 3592643"/>
                    <a:gd name="connsiteY2" fmla="*/ 0 h 2120821"/>
                    <a:gd name="connsiteX3" fmla="*/ 3380561 w 3592643"/>
                    <a:gd name="connsiteY3" fmla="*/ 0 h 2120821"/>
                    <a:gd name="connsiteX4" fmla="*/ 3530526 w 3592643"/>
                    <a:gd name="connsiteY4" fmla="*/ 62118 h 2120821"/>
                    <a:gd name="connsiteX5" fmla="*/ 3592643 w 3592643"/>
                    <a:gd name="connsiteY5" fmla="*/ 212083 h 2120821"/>
                    <a:gd name="connsiteX6" fmla="*/ 3592643 w 3592643"/>
                    <a:gd name="connsiteY6" fmla="*/ 1908739 h 2120821"/>
                    <a:gd name="connsiteX7" fmla="*/ 3530526 w 3592643"/>
                    <a:gd name="connsiteY7" fmla="*/ 2058704 h 2120821"/>
                    <a:gd name="connsiteX8" fmla="*/ 3380561 w 3592643"/>
                    <a:gd name="connsiteY8" fmla="*/ 2120821 h 2120821"/>
                    <a:gd name="connsiteX9" fmla="*/ 212082 w 3592643"/>
                    <a:gd name="connsiteY9" fmla="*/ 2120821 h 2120821"/>
                    <a:gd name="connsiteX10" fmla="*/ 62117 w 3592643"/>
                    <a:gd name="connsiteY10" fmla="*/ 2058703 h 2120821"/>
                    <a:gd name="connsiteX11" fmla="*/ 0 w 3592643"/>
                    <a:gd name="connsiteY11" fmla="*/ 1908738 h 2120821"/>
                    <a:gd name="connsiteX12" fmla="*/ 0 w 3592643"/>
                    <a:gd name="connsiteY12" fmla="*/ 212082 h 212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2643" h="2120821">
                      <a:moveTo>
                        <a:pt x="0" y="212082"/>
                      </a:moveTo>
                      <a:cubicBezTo>
                        <a:pt x="0" y="155834"/>
                        <a:pt x="22344" y="101890"/>
                        <a:pt x="62118" y="62117"/>
                      </a:cubicBezTo>
                      <a:cubicBezTo>
                        <a:pt x="101891" y="22344"/>
                        <a:pt x="155835" y="0"/>
                        <a:pt x="212083" y="0"/>
                      </a:cubicBezTo>
                      <a:lnTo>
                        <a:pt x="3380561" y="0"/>
                      </a:lnTo>
                      <a:cubicBezTo>
                        <a:pt x="3436809" y="0"/>
                        <a:pt x="3490753" y="22344"/>
                        <a:pt x="3530526" y="62118"/>
                      </a:cubicBezTo>
                      <a:cubicBezTo>
                        <a:pt x="3570299" y="101891"/>
                        <a:pt x="3592643" y="155835"/>
                        <a:pt x="3592643" y="212083"/>
                      </a:cubicBezTo>
                      <a:lnTo>
                        <a:pt x="3592643" y="1908739"/>
                      </a:lnTo>
                      <a:cubicBezTo>
                        <a:pt x="3592643" y="1964987"/>
                        <a:pt x="3570299" y="2018931"/>
                        <a:pt x="3530526" y="2058704"/>
                      </a:cubicBezTo>
                      <a:cubicBezTo>
                        <a:pt x="3490753" y="2098477"/>
                        <a:pt x="3436809" y="2120821"/>
                        <a:pt x="3380561" y="2120821"/>
                      </a:cubicBezTo>
                      <a:lnTo>
                        <a:pt x="212082" y="2120821"/>
                      </a:lnTo>
                      <a:cubicBezTo>
                        <a:pt x="155834" y="2120821"/>
                        <a:pt x="101890" y="2098477"/>
                        <a:pt x="62117" y="2058703"/>
                      </a:cubicBezTo>
                      <a:cubicBezTo>
                        <a:pt x="22344" y="2018930"/>
                        <a:pt x="0" y="1964986"/>
                        <a:pt x="0" y="1908738"/>
                      </a:cubicBezTo>
                      <a:lnTo>
                        <a:pt x="0" y="212082"/>
                      </a:lnTo>
                      <a:close/>
                    </a:path>
                  </a:pathLst>
                </a:custGeom>
                <a:blipFill rotWithShape="0">
                  <a:blip r:embed="rId3" cstate="email">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368221" tIns="820634" rIns="290428" bIns="290427" spcCol="1270"/>
                <a:lstStyle/>
                <a:p>
                  <a:pPr marL="285750" lvl="1" indent="-285750" defTabSz="2222500" eaLnBrk="1" hangingPunct="1">
                    <a:lnSpc>
                      <a:spcPct val="90000"/>
                    </a:lnSpc>
                    <a:spcAft>
                      <a:spcPct val="15000"/>
                    </a:spcAft>
                    <a:buFontTx/>
                    <a:buChar char="••"/>
                    <a:defRPr/>
                  </a:pPr>
                  <a:endParaRPr lang="zh-TW" altLang="en-US" sz="5000" dirty="0"/>
                </a:p>
              </p:txBody>
            </p:sp>
            <p:sp>
              <p:nvSpPr>
                <p:cNvPr id="25" name="手繪多邊形 24"/>
                <p:cNvSpPr/>
                <p:nvPr/>
              </p:nvSpPr>
              <p:spPr bwMode="auto">
                <a:xfrm>
                  <a:off x="395288" y="3789363"/>
                  <a:ext cx="3419475" cy="2159000"/>
                </a:xfrm>
                <a:custGeom>
                  <a:avLst/>
                  <a:gdLst>
                    <a:gd name="connsiteX0" fmla="*/ 0 w 3296556"/>
                    <a:gd name="connsiteY0" fmla="*/ 219990 h 2199902"/>
                    <a:gd name="connsiteX1" fmla="*/ 64434 w 3296556"/>
                    <a:gd name="connsiteY1" fmla="*/ 64434 h 2199902"/>
                    <a:gd name="connsiteX2" fmla="*/ 219991 w 3296556"/>
                    <a:gd name="connsiteY2" fmla="*/ 1 h 2199902"/>
                    <a:gd name="connsiteX3" fmla="*/ 3076566 w 3296556"/>
                    <a:gd name="connsiteY3" fmla="*/ 0 h 2199902"/>
                    <a:gd name="connsiteX4" fmla="*/ 3232122 w 3296556"/>
                    <a:gd name="connsiteY4" fmla="*/ 64434 h 2199902"/>
                    <a:gd name="connsiteX5" fmla="*/ 3296555 w 3296556"/>
                    <a:gd name="connsiteY5" fmla="*/ 219991 h 2199902"/>
                    <a:gd name="connsiteX6" fmla="*/ 3296556 w 3296556"/>
                    <a:gd name="connsiteY6" fmla="*/ 1979912 h 2199902"/>
                    <a:gd name="connsiteX7" fmla="*/ 3232122 w 3296556"/>
                    <a:gd name="connsiteY7" fmla="*/ 2135468 h 2199902"/>
                    <a:gd name="connsiteX8" fmla="*/ 3076565 w 3296556"/>
                    <a:gd name="connsiteY8" fmla="*/ 2199902 h 2199902"/>
                    <a:gd name="connsiteX9" fmla="*/ 219990 w 3296556"/>
                    <a:gd name="connsiteY9" fmla="*/ 2199902 h 2199902"/>
                    <a:gd name="connsiteX10" fmla="*/ 64434 w 3296556"/>
                    <a:gd name="connsiteY10" fmla="*/ 2135468 h 2199902"/>
                    <a:gd name="connsiteX11" fmla="*/ 1 w 3296556"/>
                    <a:gd name="connsiteY11" fmla="*/ 1979911 h 2199902"/>
                    <a:gd name="connsiteX12" fmla="*/ 0 w 3296556"/>
                    <a:gd name="connsiteY12" fmla="*/ 219990 h 21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6556" h="2199902">
                      <a:moveTo>
                        <a:pt x="0" y="219990"/>
                      </a:moveTo>
                      <a:cubicBezTo>
                        <a:pt x="0" y="161645"/>
                        <a:pt x="23178" y="105690"/>
                        <a:pt x="64434" y="64434"/>
                      </a:cubicBezTo>
                      <a:cubicBezTo>
                        <a:pt x="105690" y="23178"/>
                        <a:pt x="161646" y="1"/>
                        <a:pt x="219991" y="1"/>
                      </a:cubicBezTo>
                      <a:lnTo>
                        <a:pt x="3076566" y="0"/>
                      </a:lnTo>
                      <a:cubicBezTo>
                        <a:pt x="3134911" y="0"/>
                        <a:pt x="3190866" y="23178"/>
                        <a:pt x="3232122" y="64434"/>
                      </a:cubicBezTo>
                      <a:cubicBezTo>
                        <a:pt x="3273378" y="105690"/>
                        <a:pt x="3296555" y="161646"/>
                        <a:pt x="3296555" y="219991"/>
                      </a:cubicBezTo>
                      <a:cubicBezTo>
                        <a:pt x="3296555" y="806631"/>
                        <a:pt x="3296556" y="1393272"/>
                        <a:pt x="3296556" y="1979912"/>
                      </a:cubicBezTo>
                      <a:cubicBezTo>
                        <a:pt x="3296556" y="2038257"/>
                        <a:pt x="3273379" y="2094212"/>
                        <a:pt x="3232122" y="2135468"/>
                      </a:cubicBezTo>
                      <a:cubicBezTo>
                        <a:pt x="3190866" y="2176724"/>
                        <a:pt x="3134910" y="2199902"/>
                        <a:pt x="3076565" y="2199902"/>
                      </a:cubicBezTo>
                      <a:lnTo>
                        <a:pt x="219990" y="2199902"/>
                      </a:lnTo>
                      <a:cubicBezTo>
                        <a:pt x="161645" y="2199902"/>
                        <a:pt x="105690" y="2176724"/>
                        <a:pt x="64434" y="2135468"/>
                      </a:cubicBezTo>
                      <a:cubicBezTo>
                        <a:pt x="23178" y="2094212"/>
                        <a:pt x="0" y="2038256"/>
                        <a:pt x="1" y="1979911"/>
                      </a:cubicBezTo>
                      <a:cubicBezTo>
                        <a:pt x="1" y="1393271"/>
                        <a:pt x="0" y="806630"/>
                        <a:pt x="0" y="219990"/>
                      </a:cubicBezTo>
                      <a:close/>
                    </a:path>
                  </a:pathLst>
                </a:custGeom>
                <a:blipFill dpi="0" rotWithShape="0">
                  <a:blip r:embed="rId4"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84545" tIns="834521" rIns="1273512" bIns="284544" spcCol="1270"/>
                <a:lstStyle/>
                <a:p>
                  <a:pPr marL="285750" lvl="1" indent="-285750" defTabSz="2133600" eaLnBrk="1" hangingPunct="1">
                    <a:lnSpc>
                      <a:spcPct val="90000"/>
                    </a:lnSpc>
                    <a:spcAft>
                      <a:spcPct val="15000"/>
                    </a:spcAft>
                    <a:buFontTx/>
                    <a:buChar char="••"/>
                    <a:defRPr/>
                  </a:pPr>
                  <a:endParaRPr lang="zh-TW" altLang="en-US" sz="4800" dirty="0"/>
                </a:p>
              </p:txBody>
            </p:sp>
            <p:sp>
              <p:nvSpPr>
                <p:cNvPr id="27" name="手繪多邊形 26"/>
                <p:cNvSpPr/>
                <p:nvPr/>
              </p:nvSpPr>
              <p:spPr bwMode="auto">
                <a:xfrm>
                  <a:off x="395288" y="1036638"/>
                  <a:ext cx="3419475" cy="2159000"/>
                </a:xfrm>
                <a:custGeom>
                  <a:avLst/>
                  <a:gdLst>
                    <a:gd name="connsiteX0" fmla="*/ 0 w 3237371"/>
                    <a:gd name="connsiteY0" fmla="*/ 217164 h 2171638"/>
                    <a:gd name="connsiteX1" fmla="*/ 63606 w 3237371"/>
                    <a:gd name="connsiteY1" fmla="*/ 63606 h 2171638"/>
                    <a:gd name="connsiteX2" fmla="*/ 217164 w 3237371"/>
                    <a:gd name="connsiteY2" fmla="*/ 0 h 2171638"/>
                    <a:gd name="connsiteX3" fmla="*/ 3020207 w 3237371"/>
                    <a:gd name="connsiteY3" fmla="*/ 0 h 2171638"/>
                    <a:gd name="connsiteX4" fmla="*/ 3173765 w 3237371"/>
                    <a:gd name="connsiteY4" fmla="*/ 63606 h 2171638"/>
                    <a:gd name="connsiteX5" fmla="*/ 3237371 w 3237371"/>
                    <a:gd name="connsiteY5" fmla="*/ 217164 h 2171638"/>
                    <a:gd name="connsiteX6" fmla="*/ 3237371 w 3237371"/>
                    <a:gd name="connsiteY6" fmla="*/ 1954474 h 2171638"/>
                    <a:gd name="connsiteX7" fmla="*/ 3173765 w 3237371"/>
                    <a:gd name="connsiteY7" fmla="*/ 2108032 h 2171638"/>
                    <a:gd name="connsiteX8" fmla="*/ 3020207 w 3237371"/>
                    <a:gd name="connsiteY8" fmla="*/ 2171638 h 2171638"/>
                    <a:gd name="connsiteX9" fmla="*/ 217164 w 3237371"/>
                    <a:gd name="connsiteY9" fmla="*/ 2171638 h 2171638"/>
                    <a:gd name="connsiteX10" fmla="*/ 63606 w 3237371"/>
                    <a:gd name="connsiteY10" fmla="*/ 2108032 h 2171638"/>
                    <a:gd name="connsiteX11" fmla="*/ 0 w 3237371"/>
                    <a:gd name="connsiteY11" fmla="*/ 1954474 h 2171638"/>
                    <a:gd name="connsiteX12" fmla="*/ 0 w 3237371"/>
                    <a:gd name="connsiteY12" fmla="*/ 217164 h 217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371" h="2171638">
                      <a:moveTo>
                        <a:pt x="0" y="217164"/>
                      </a:moveTo>
                      <a:cubicBezTo>
                        <a:pt x="0" y="159569"/>
                        <a:pt x="22880" y="104332"/>
                        <a:pt x="63606" y="63606"/>
                      </a:cubicBezTo>
                      <a:cubicBezTo>
                        <a:pt x="104332" y="22880"/>
                        <a:pt x="159569" y="0"/>
                        <a:pt x="217164" y="0"/>
                      </a:cubicBezTo>
                      <a:lnTo>
                        <a:pt x="3020207" y="0"/>
                      </a:lnTo>
                      <a:cubicBezTo>
                        <a:pt x="3077802" y="0"/>
                        <a:pt x="3133039" y="22880"/>
                        <a:pt x="3173765" y="63606"/>
                      </a:cubicBezTo>
                      <a:cubicBezTo>
                        <a:pt x="3214491" y="104332"/>
                        <a:pt x="3237371" y="159569"/>
                        <a:pt x="3237371" y="217164"/>
                      </a:cubicBezTo>
                      <a:lnTo>
                        <a:pt x="3237371" y="1954474"/>
                      </a:lnTo>
                      <a:cubicBezTo>
                        <a:pt x="3237371" y="2012069"/>
                        <a:pt x="3214491" y="2067306"/>
                        <a:pt x="3173765" y="2108032"/>
                      </a:cubicBezTo>
                      <a:cubicBezTo>
                        <a:pt x="3133039" y="2148758"/>
                        <a:pt x="3077802" y="2171638"/>
                        <a:pt x="3020207" y="2171638"/>
                      </a:cubicBezTo>
                      <a:lnTo>
                        <a:pt x="217164" y="2171638"/>
                      </a:lnTo>
                      <a:cubicBezTo>
                        <a:pt x="159569" y="2171638"/>
                        <a:pt x="104332" y="2148758"/>
                        <a:pt x="63606" y="2108032"/>
                      </a:cubicBezTo>
                      <a:cubicBezTo>
                        <a:pt x="22880" y="2067306"/>
                        <a:pt x="0" y="2012069"/>
                        <a:pt x="0" y="1954474"/>
                      </a:cubicBezTo>
                      <a:lnTo>
                        <a:pt x="0" y="217164"/>
                      </a:lnTo>
                      <a:close/>
                    </a:path>
                  </a:pathLst>
                </a:custGeom>
                <a:blipFill dpi="0" rotWithShape="0">
                  <a:blip r:embed="rId5"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76304" tIns="276304" rIns="1247515" bIns="819214" spcCol="1270"/>
                <a:lstStyle/>
                <a:p>
                  <a:pPr marL="285750" lvl="1" indent="-285750" defTabSz="2089150" eaLnBrk="1" hangingPunct="1">
                    <a:lnSpc>
                      <a:spcPct val="90000"/>
                    </a:lnSpc>
                    <a:spcAft>
                      <a:spcPct val="15000"/>
                    </a:spcAft>
                    <a:buFontTx/>
                    <a:buChar char="••"/>
                    <a:defRPr/>
                  </a:pPr>
                  <a:endParaRPr lang="zh-TW" altLang="en-US" sz="4700" dirty="0"/>
                </a:p>
              </p:txBody>
            </p:sp>
            <p:sp>
              <p:nvSpPr>
                <p:cNvPr id="28" name="手繪多邊形 27"/>
                <p:cNvSpPr/>
                <p:nvPr/>
              </p:nvSpPr>
              <p:spPr bwMode="auto">
                <a:xfrm>
                  <a:off x="2517775" y="1566863"/>
                  <a:ext cx="2008188" cy="2008187"/>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0" y="2007623"/>
                      </a:moveTo>
                      <a:cubicBezTo>
                        <a:pt x="1" y="1475168"/>
                        <a:pt x="211518" y="964521"/>
                        <a:pt x="588021" y="588019"/>
                      </a:cubicBezTo>
                      <a:cubicBezTo>
                        <a:pt x="964524" y="211517"/>
                        <a:pt x="1475171" y="1"/>
                        <a:pt x="2007626" y="2"/>
                      </a:cubicBezTo>
                      <a:lnTo>
                        <a:pt x="2007623" y="2007623"/>
                      </a:lnTo>
                      <a:lnTo>
                        <a:pt x="0" y="2007623"/>
                      </a:lnTo>
                      <a:close/>
                    </a:path>
                  </a:pathLst>
                </a:custGeom>
                <a:solidFill>
                  <a:srgbClr val="0033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36941" tIns="836938" rIns="248920" bIns="248920" spcCol="1270" anchor="ctr"/>
                <a:lstStyle/>
                <a:p>
                  <a:pPr algn="ctr" defTabSz="1555750" eaLnBrk="1" hangingPunct="1">
                    <a:lnSpc>
                      <a:spcPct val="90000"/>
                    </a:lnSpc>
                    <a:spcAft>
                      <a:spcPct val="35000"/>
                    </a:spcAft>
                    <a:defRPr/>
                  </a:pPr>
                  <a:r>
                    <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規範</a:t>
                  </a:r>
                </a:p>
              </p:txBody>
            </p:sp>
          </p:grpSp>
          <p:sp>
            <p:nvSpPr>
              <p:cNvPr id="29" name="手繪多邊形 28"/>
              <p:cNvSpPr/>
              <p:nvPr/>
            </p:nvSpPr>
            <p:spPr bwMode="auto">
              <a:xfrm>
                <a:off x="4618038" y="1566863"/>
                <a:ext cx="2008187" cy="2008187"/>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0" y="0"/>
                    </a:moveTo>
                    <a:cubicBezTo>
                      <a:pt x="532455" y="1"/>
                      <a:pt x="1043102" y="211518"/>
                      <a:pt x="1419604" y="588021"/>
                    </a:cubicBezTo>
                    <a:cubicBezTo>
                      <a:pt x="1796106" y="964524"/>
                      <a:pt x="2007622" y="1475171"/>
                      <a:pt x="2007621" y="2007625"/>
                    </a:cubicBezTo>
                    <a:lnTo>
                      <a:pt x="0" y="2007623"/>
                    </a:lnTo>
                    <a:lnTo>
                      <a:pt x="0" y="0"/>
                    </a:lnTo>
                    <a:close/>
                  </a:path>
                </a:pathLst>
              </a:custGeom>
              <a:solidFill>
                <a:srgbClr val="0033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8921" tIns="836941" rIns="836937" bIns="248920" spcCol="1270" anchor="ctr"/>
              <a:lstStyle/>
              <a:p>
                <a:pPr algn="ctr" defTabSz="1555750" eaLnBrk="1" hangingPunct="1">
                  <a:lnSpc>
                    <a:spcPct val="90000"/>
                  </a:lnSpc>
                  <a:spcAft>
                    <a:spcPct val="35000"/>
                  </a:spcAft>
                  <a:defRPr/>
                </a:pPr>
                <a:r>
                  <a:rPr lang="zh-TW" altLang="en-US" sz="3600" b="1" dirty="0">
                    <a:solidFill>
                      <a:srgbClr val="00FFFF"/>
                    </a:solidFill>
                    <a:effectLst>
                      <a:outerShdw blurRad="38100" dist="38100" dir="2700000" algn="tl">
                        <a:srgbClr val="000000">
                          <a:alpha val="43137"/>
                        </a:srgbClr>
                      </a:outerShdw>
                    </a:effectLst>
                    <a:latin typeface="微軟正黑體" pitchFamily="34" charset="-120"/>
                    <a:ea typeface="微軟正黑體" pitchFamily="34" charset="-120"/>
                  </a:rPr>
                  <a:t>引導</a:t>
                </a:r>
              </a:p>
            </p:txBody>
          </p:sp>
        </p:grpSp>
      </p:grpSp>
      <p:sp>
        <p:nvSpPr>
          <p:cNvPr id="18435" name="投影片編號版面配置區 3"/>
          <p:cNvSpPr txBox="1">
            <a:spLocks noGrp="1"/>
          </p:cNvSpPr>
          <p:nvPr/>
        </p:nvSpPr>
        <p:spPr bwMode="auto">
          <a:xfrm>
            <a:off x="8077200" y="6356351"/>
            <a:ext cx="2133600" cy="365125"/>
          </a:xfrm>
          <a:prstGeom prst="rect">
            <a:avLst/>
          </a:prstGeom>
          <a:noFill/>
          <a:ln w="9525">
            <a:noFill/>
            <a:miter lim="800000"/>
            <a:headEnd/>
            <a:tailEnd/>
          </a:ln>
        </p:spPr>
        <p:txBody>
          <a:bodyPr anchor="ctr"/>
          <a:lstStyle/>
          <a:p>
            <a:pPr algn="r" eaLnBrk="1" hangingPunct="1"/>
            <a:fld id="{7FA976EB-054E-4792-A4F8-CABAE7FFD468}" type="slidenum">
              <a:rPr kumimoji="0" lang="zh-TW" altLang="en-US" sz="1200">
                <a:solidFill>
                  <a:srgbClr val="898989"/>
                </a:solidFill>
                <a:latin typeface="Calibri" pitchFamily="34" charset="0"/>
              </a:rPr>
              <a:pPr algn="r" eaLnBrk="1" hangingPunct="1"/>
              <a:t>16</a:t>
            </a:fld>
            <a:endParaRPr kumimoji="0" lang="zh-TW" altLang="en-US" sz="1200">
              <a:solidFill>
                <a:srgbClr val="898989"/>
              </a:solidFill>
              <a:latin typeface="Calibri" pitchFamily="34" charset="0"/>
            </a:endParaRPr>
          </a:p>
        </p:txBody>
      </p:sp>
      <p:sp>
        <p:nvSpPr>
          <p:cNvPr id="8" name="矩形 7"/>
          <p:cNvSpPr/>
          <p:nvPr/>
        </p:nvSpPr>
        <p:spPr>
          <a:xfrm>
            <a:off x="2465388" y="1498600"/>
            <a:ext cx="488950" cy="127000"/>
          </a:xfrm>
          <a:prstGeom prst="rect">
            <a:avLst/>
          </a:prstGeom>
          <a:solidFill>
            <a:srgbClr val="FAED9E"/>
          </a:solidFill>
          <a:ln>
            <a:solidFill>
              <a:srgbClr val="FAED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nvGrpSpPr>
          <p:cNvPr id="4" name="群組 35"/>
          <p:cNvGrpSpPr>
            <a:grpSpLocks/>
          </p:cNvGrpSpPr>
          <p:nvPr/>
        </p:nvGrpSpPr>
        <p:grpSpPr bwMode="auto">
          <a:xfrm>
            <a:off x="5232401" y="1268414"/>
            <a:ext cx="1800225" cy="979487"/>
            <a:chOff x="3879386" y="-1474129"/>
            <a:chExt cx="6624733" cy="979325"/>
          </a:xfrm>
        </p:grpSpPr>
        <p:sp>
          <p:nvSpPr>
            <p:cNvPr id="21" name="圓角矩形 20"/>
            <p:cNvSpPr/>
            <p:nvPr/>
          </p:nvSpPr>
          <p:spPr>
            <a:xfrm>
              <a:off x="3879386" y="-1474129"/>
              <a:ext cx="6624733" cy="979325"/>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圓角矩形 4"/>
            <p:cNvSpPr/>
            <p:nvPr/>
          </p:nvSpPr>
          <p:spPr>
            <a:xfrm>
              <a:off x="4025436" y="-1421751"/>
              <a:ext cx="6215799" cy="884092"/>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eaLnBrk="1" hangingPunct="1">
                <a:defRPr/>
              </a:pPr>
              <a:r>
                <a:rPr lang="zh-TW" altLang="en-US" sz="4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總綱</a:t>
              </a:r>
            </a:p>
          </p:txBody>
        </p:sp>
      </p:grpSp>
      <p:grpSp>
        <p:nvGrpSpPr>
          <p:cNvPr id="5" name="群組 38"/>
          <p:cNvGrpSpPr/>
          <p:nvPr/>
        </p:nvGrpSpPr>
        <p:grpSpPr>
          <a:xfrm>
            <a:off x="3935760" y="3645024"/>
            <a:ext cx="6480720" cy="2303016"/>
            <a:chOff x="2411760" y="3645024"/>
            <a:chExt cx="6480720" cy="2303016"/>
          </a:xfrm>
        </p:grpSpPr>
        <p:sp>
          <p:nvSpPr>
            <p:cNvPr id="26" name="手繪多邊形 25"/>
            <p:cNvSpPr/>
            <p:nvPr/>
          </p:nvSpPr>
          <p:spPr bwMode="auto">
            <a:xfrm>
              <a:off x="5473005" y="3789040"/>
              <a:ext cx="3419475" cy="2159000"/>
            </a:xfrm>
            <a:custGeom>
              <a:avLst/>
              <a:gdLst>
                <a:gd name="connsiteX0" fmla="*/ 0 w 3575808"/>
                <a:gd name="connsiteY0" fmla="*/ 218582 h 2185822"/>
                <a:gd name="connsiteX1" fmla="*/ 64021 w 3575808"/>
                <a:gd name="connsiteY1" fmla="*/ 64021 h 2185822"/>
                <a:gd name="connsiteX2" fmla="*/ 218582 w 3575808"/>
                <a:gd name="connsiteY2" fmla="*/ 0 h 2185822"/>
                <a:gd name="connsiteX3" fmla="*/ 3357226 w 3575808"/>
                <a:gd name="connsiteY3" fmla="*/ 0 h 2185822"/>
                <a:gd name="connsiteX4" fmla="*/ 3511787 w 3575808"/>
                <a:gd name="connsiteY4" fmla="*/ 64021 h 2185822"/>
                <a:gd name="connsiteX5" fmla="*/ 3575808 w 3575808"/>
                <a:gd name="connsiteY5" fmla="*/ 218582 h 2185822"/>
                <a:gd name="connsiteX6" fmla="*/ 3575808 w 3575808"/>
                <a:gd name="connsiteY6" fmla="*/ 1967240 h 2185822"/>
                <a:gd name="connsiteX7" fmla="*/ 3511787 w 3575808"/>
                <a:gd name="connsiteY7" fmla="*/ 2121801 h 2185822"/>
                <a:gd name="connsiteX8" fmla="*/ 3357226 w 3575808"/>
                <a:gd name="connsiteY8" fmla="*/ 2185822 h 2185822"/>
                <a:gd name="connsiteX9" fmla="*/ 218582 w 3575808"/>
                <a:gd name="connsiteY9" fmla="*/ 2185822 h 2185822"/>
                <a:gd name="connsiteX10" fmla="*/ 64021 w 3575808"/>
                <a:gd name="connsiteY10" fmla="*/ 2121801 h 2185822"/>
                <a:gd name="connsiteX11" fmla="*/ 0 w 3575808"/>
                <a:gd name="connsiteY11" fmla="*/ 1967240 h 2185822"/>
                <a:gd name="connsiteX12" fmla="*/ 0 w 3575808"/>
                <a:gd name="connsiteY12" fmla="*/ 218582 h 218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5808" h="2185822">
                  <a:moveTo>
                    <a:pt x="0" y="218582"/>
                  </a:moveTo>
                  <a:cubicBezTo>
                    <a:pt x="0" y="160610"/>
                    <a:pt x="23029" y="105013"/>
                    <a:pt x="64021" y="64021"/>
                  </a:cubicBezTo>
                  <a:cubicBezTo>
                    <a:pt x="105013" y="23029"/>
                    <a:pt x="160610" y="0"/>
                    <a:pt x="218582" y="0"/>
                  </a:cubicBezTo>
                  <a:lnTo>
                    <a:pt x="3357226" y="0"/>
                  </a:lnTo>
                  <a:cubicBezTo>
                    <a:pt x="3415198" y="0"/>
                    <a:pt x="3470795" y="23029"/>
                    <a:pt x="3511787" y="64021"/>
                  </a:cubicBezTo>
                  <a:cubicBezTo>
                    <a:pt x="3552779" y="105013"/>
                    <a:pt x="3575808" y="160610"/>
                    <a:pt x="3575808" y="218582"/>
                  </a:cubicBezTo>
                  <a:lnTo>
                    <a:pt x="3575808" y="1967240"/>
                  </a:lnTo>
                  <a:cubicBezTo>
                    <a:pt x="3575808" y="2025212"/>
                    <a:pt x="3552779" y="2080809"/>
                    <a:pt x="3511787" y="2121801"/>
                  </a:cubicBezTo>
                  <a:cubicBezTo>
                    <a:pt x="3470795" y="2162793"/>
                    <a:pt x="3415198" y="2185822"/>
                    <a:pt x="3357226" y="2185822"/>
                  </a:cubicBezTo>
                  <a:lnTo>
                    <a:pt x="218582" y="2185822"/>
                  </a:lnTo>
                  <a:cubicBezTo>
                    <a:pt x="160610" y="2185822"/>
                    <a:pt x="105013" y="2162793"/>
                    <a:pt x="64021" y="2121801"/>
                  </a:cubicBezTo>
                  <a:cubicBezTo>
                    <a:pt x="23029" y="2080809"/>
                    <a:pt x="0" y="2025212"/>
                    <a:pt x="0" y="1967240"/>
                  </a:cubicBezTo>
                  <a:lnTo>
                    <a:pt x="0" y="218582"/>
                  </a:lnTo>
                  <a:close/>
                </a:path>
              </a:pathLst>
            </a:custGeom>
            <a:blipFill dpi="0" rotWithShape="0">
              <a:blip r:embed="rId6"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364597" tIns="291855" rIns="291855" bIns="838311" spcCol="1270"/>
            <a:lstStyle/>
            <a:p>
              <a:pPr marL="285750" lvl="1" indent="-285750" defTabSz="2222500" eaLnBrk="1" hangingPunct="1">
                <a:lnSpc>
                  <a:spcPct val="90000"/>
                </a:lnSpc>
                <a:spcAft>
                  <a:spcPct val="15000"/>
                </a:spcAft>
                <a:buFontTx/>
                <a:buChar char="••"/>
                <a:defRPr/>
              </a:pPr>
              <a:endParaRPr lang="zh-TW" altLang="en-US" sz="5000" dirty="0"/>
            </a:p>
          </p:txBody>
        </p:sp>
        <p:grpSp>
          <p:nvGrpSpPr>
            <p:cNvPr id="6" name="群組 37"/>
            <p:cNvGrpSpPr/>
            <p:nvPr/>
          </p:nvGrpSpPr>
          <p:grpSpPr>
            <a:xfrm>
              <a:off x="2411760" y="3645024"/>
              <a:ext cx="4321175" cy="2006600"/>
              <a:chOff x="2411760" y="3645024"/>
              <a:chExt cx="4321175" cy="2006600"/>
            </a:xfrm>
          </p:grpSpPr>
          <p:grpSp>
            <p:nvGrpSpPr>
              <p:cNvPr id="7" name="群組 36"/>
              <p:cNvGrpSpPr/>
              <p:nvPr/>
            </p:nvGrpSpPr>
            <p:grpSpPr>
              <a:xfrm>
                <a:off x="2411760" y="3645024"/>
                <a:ext cx="4176465" cy="2006600"/>
                <a:chOff x="2411760" y="3645024"/>
                <a:chExt cx="4176465" cy="2006600"/>
              </a:xfrm>
            </p:grpSpPr>
            <p:sp>
              <p:nvSpPr>
                <p:cNvPr id="31" name="手繪多邊形 30"/>
                <p:cNvSpPr/>
                <p:nvPr/>
              </p:nvSpPr>
              <p:spPr bwMode="auto">
                <a:xfrm>
                  <a:off x="2411760" y="3645024"/>
                  <a:ext cx="2088232" cy="2006600"/>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2007623" y="2007623"/>
                      </a:moveTo>
                      <a:cubicBezTo>
                        <a:pt x="1475168" y="2007622"/>
                        <a:pt x="964521" y="1796105"/>
                        <a:pt x="588019" y="1419602"/>
                      </a:cubicBezTo>
                      <a:cubicBezTo>
                        <a:pt x="211517" y="1043099"/>
                        <a:pt x="1" y="532452"/>
                        <a:pt x="2" y="-2"/>
                      </a:cubicBezTo>
                      <a:lnTo>
                        <a:pt x="2007623" y="0"/>
                      </a:lnTo>
                      <a:lnTo>
                        <a:pt x="2007623" y="2007623"/>
                      </a:lnTo>
                      <a:close/>
                    </a:path>
                  </a:pathLst>
                </a:custGeom>
                <a:solidFill>
                  <a:srgbClr val="008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5603" tIns="227584" rIns="227583" bIns="815605" spcCol="1270" anchor="ctr"/>
                <a:lstStyle/>
                <a:p>
                  <a:pPr algn="ctr" defTabSz="1422400" eaLnBrk="1" hangingPunct="1">
                    <a:lnSpc>
                      <a:spcPct val="90000"/>
                    </a:lnSpc>
                    <a:spcAft>
                      <a:spcPct val="35000"/>
                    </a:spcAft>
                    <a:defRPr/>
                  </a:pPr>
                  <a:endParaRPr lang="zh-TW" altLang="en-US" sz="3200"/>
                </a:p>
              </p:txBody>
            </p:sp>
            <p:sp>
              <p:nvSpPr>
                <p:cNvPr id="30" name="手繪多邊形 29"/>
                <p:cNvSpPr/>
                <p:nvPr/>
              </p:nvSpPr>
              <p:spPr bwMode="auto">
                <a:xfrm>
                  <a:off x="4427984" y="3645024"/>
                  <a:ext cx="2160241" cy="2006600"/>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2007623" y="0"/>
                      </a:moveTo>
                      <a:cubicBezTo>
                        <a:pt x="2007622" y="532455"/>
                        <a:pt x="1796105" y="1043102"/>
                        <a:pt x="1419602" y="1419604"/>
                      </a:cubicBezTo>
                      <a:cubicBezTo>
                        <a:pt x="1043099" y="1796106"/>
                        <a:pt x="532452" y="2007622"/>
                        <a:pt x="-2" y="2007621"/>
                      </a:cubicBezTo>
                      <a:lnTo>
                        <a:pt x="0" y="0"/>
                      </a:lnTo>
                      <a:lnTo>
                        <a:pt x="2007623" y="0"/>
                      </a:lnTo>
                      <a:close/>
                    </a:path>
                  </a:pathLst>
                </a:custGeom>
                <a:solidFill>
                  <a:srgbClr val="008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7584" tIns="227585" rIns="815606" bIns="815602" spcCol="1270" anchor="ctr"/>
                <a:lstStyle/>
                <a:p>
                  <a:pPr algn="ctr" defTabSz="1422400" eaLnBrk="1" hangingPunct="1">
                    <a:lnSpc>
                      <a:spcPct val="90000"/>
                    </a:lnSpc>
                    <a:spcAft>
                      <a:spcPct val="35000"/>
                    </a:spcAft>
                    <a:defRPr/>
                  </a:pPr>
                  <a:endParaRPr lang="zh-TW" altLang="en-US" sz="3200"/>
                </a:p>
              </p:txBody>
            </p:sp>
          </p:grpSp>
          <p:sp>
            <p:nvSpPr>
              <p:cNvPr id="35" name="文字方塊 34"/>
              <p:cNvSpPr txBox="1"/>
              <p:nvPr/>
            </p:nvSpPr>
            <p:spPr>
              <a:xfrm>
                <a:off x="2411760" y="3789040"/>
                <a:ext cx="4321175" cy="1077218"/>
              </a:xfrm>
              <a:prstGeom prst="rect">
                <a:avLst/>
              </a:prstGeom>
              <a:noFill/>
            </p:spPr>
            <p:txBody>
              <a:bodyPr>
                <a:spAutoFit/>
              </a:bodyPr>
              <a:lstStyle/>
              <a:p>
                <a:pPr algn="ctr" eaLnBrk="1" hangingPunct="1">
                  <a:defRPr/>
                </a:pPr>
                <a:r>
                  <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重要的是：要能引領</a:t>
                </a:r>
                <a:r>
                  <a:rPr lang="en-US" altLang="zh-TW"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br>
                <a:r>
                  <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每一個孩子的學習</a:t>
                </a:r>
                <a:endParaRPr lang="zh-TW" altLang="en-US" sz="32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grpSp>
      <p:sp>
        <p:nvSpPr>
          <p:cNvPr id="34" name="矩形 2"/>
          <p:cNvSpPr>
            <a:spLocks noChangeArrowheads="1"/>
          </p:cNvSpPr>
          <p:nvPr/>
        </p:nvSpPr>
        <p:spPr bwMode="auto">
          <a:xfrm>
            <a:off x="3503614" y="3213100"/>
            <a:ext cx="5113337" cy="584200"/>
          </a:xfrm>
          <a:prstGeom prst="rect">
            <a:avLst/>
          </a:prstGeom>
          <a:solidFill>
            <a:srgbClr val="FFFF00"/>
          </a:solidFill>
          <a:ln w="38100">
            <a:solidFill>
              <a:schemeClr val="bg1"/>
            </a:solidFill>
            <a:miter lim="800000"/>
            <a:headEnd/>
            <a:tailEnd/>
          </a:ln>
        </p:spPr>
        <p:txBody>
          <a:bodyPr>
            <a:spAutoFit/>
          </a:bodyPr>
          <a:lstStyle/>
          <a:p>
            <a:pPr algn="ctr" eaLnBrk="1" hangingPunct="1"/>
            <a:r>
              <a:rPr lang="zh-TW" altLang="en-US" sz="3200" b="1" dirty="0">
                <a:latin typeface="Times New Roman" pitchFamily="18" charset="0"/>
                <a:ea typeface="標楷體" pitchFamily="65" charset="-120"/>
                <a:cs typeface="Times New Roman" pitchFamily="18" charset="0"/>
              </a:rPr>
              <a:t>學校課程教學的發展與實施</a:t>
            </a:r>
          </a:p>
        </p:txBody>
      </p:sp>
    </p:spTree>
    <p:extLst>
      <p:ext uri="{BB962C8B-B14F-4D97-AF65-F5344CB8AC3E}">
        <p14:creationId xmlns:p14="http://schemas.microsoft.com/office/powerpoint/2010/main" val="23967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1847528" y="4292600"/>
            <a:ext cx="2952324" cy="625475"/>
            <a:chOff x="538961" y="4293096"/>
            <a:chExt cx="2952225" cy="625475"/>
          </a:xfrm>
        </p:grpSpPr>
        <p:grpSp>
          <p:nvGrpSpPr>
            <p:cNvPr id="35862" name="群組 16"/>
            <p:cNvGrpSpPr>
              <a:grpSpLocks/>
            </p:cNvGrpSpPr>
            <p:nvPr/>
          </p:nvGrpSpPr>
          <p:grpSpPr bwMode="auto">
            <a:xfrm>
              <a:off x="538961" y="4293096"/>
              <a:ext cx="2636746" cy="625475"/>
              <a:chOff x="36652" y="1615017"/>
              <a:chExt cx="2277627" cy="809544"/>
            </a:xfrm>
          </p:grpSpPr>
          <p:sp>
            <p:nvSpPr>
              <p:cNvPr id="18" name="圓角矩形 17"/>
              <p:cNvSpPr/>
              <p:nvPr/>
            </p:nvSpPr>
            <p:spPr>
              <a:xfrm>
                <a:off x="36652" y="1615659"/>
                <a:ext cx="2277627" cy="745850"/>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99363" y="1615017"/>
                <a:ext cx="216792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盱衡社會變遷</a:t>
                </a:r>
                <a:endParaRPr lang="en-US"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cxnSp>
          <p:nvCxnSpPr>
            <p:cNvPr id="25" name="直線接點 24"/>
            <p:cNvCxnSpPr/>
            <p:nvPr/>
          </p:nvCxnSpPr>
          <p:spPr>
            <a:xfrm>
              <a:off x="3203858" y="4580434"/>
              <a:ext cx="287328"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4768055" y="4317205"/>
            <a:ext cx="2904738" cy="576263"/>
            <a:chOff x="3491880" y="4293096"/>
            <a:chExt cx="2594086" cy="576262"/>
          </a:xfrm>
        </p:grpSpPr>
        <p:sp>
          <p:nvSpPr>
            <p:cNvPr id="20" name="圓角矩形 19"/>
            <p:cNvSpPr/>
            <p:nvPr/>
          </p:nvSpPr>
          <p:spPr>
            <a:xfrm>
              <a:off x="3491880" y="4293096"/>
              <a:ext cx="2305149" cy="576262"/>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r>
                <a:rPr lang="zh-TW" altLang="en-US" sz="28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全球發展趨勢</a:t>
              </a:r>
            </a:p>
          </p:txBody>
        </p:sp>
        <p:cxnSp>
          <p:nvCxnSpPr>
            <p:cNvPr id="27" name="直線接點 26"/>
            <p:cNvCxnSpPr/>
            <p:nvPr/>
          </p:nvCxnSpPr>
          <p:spPr>
            <a:xfrm>
              <a:off x="5797029" y="4580434"/>
              <a:ext cx="28893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2782889" y="4969447"/>
            <a:ext cx="6626225" cy="1627907"/>
            <a:chOff x="1259632" y="4970117"/>
            <a:chExt cx="6624736" cy="1627957"/>
          </a:xfrm>
          <a:solidFill>
            <a:schemeClr val="accent6">
              <a:lumMod val="50000"/>
            </a:schemeClr>
          </a:solidFill>
        </p:grpSpPr>
        <p:sp>
          <p:nvSpPr>
            <p:cNvPr id="9" name="向上箭號 8"/>
            <p:cNvSpPr/>
            <p:nvPr/>
          </p:nvSpPr>
          <p:spPr>
            <a:xfrm>
              <a:off x="4329167" y="4970117"/>
              <a:ext cx="485666" cy="547803"/>
            </a:xfrm>
            <a:prstGeom prst="upArrow">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grpSp>
          <p:nvGrpSpPr>
            <p:cNvPr id="5" name="群組 27"/>
            <p:cNvGrpSpPr/>
            <p:nvPr/>
          </p:nvGrpSpPr>
          <p:grpSpPr>
            <a:xfrm>
              <a:off x="1259632" y="5618749"/>
              <a:ext cx="6624736" cy="979325"/>
              <a:chOff x="-936099" y="3223977"/>
              <a:chExt cx="6624736" cy="979325"/>
            </a:xfrm>
            <a:grpFill/>
          </p:grpSpPr>
          <p:sp>
            <p:nvSpPr>
              <p:cNvPr id="29" name="圓角矩形 28"/>
              <p:cNvSpPr/>
              <p:nvPr/>
            </p:nvSpPr>
            <p:spPr>
              <a:xfrm>
                <a:off x="-936099" y="3223977"/>
                <a:ext cx="6624736"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grp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eaLnBrk="1" hangingPunct="1">
                  <a:defRPr/>
                </a:pP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檢視現行課程實施成效</a:t>
                </a:r>
              </a:p>
            </p:txBody>
          </p:sp>
        </p:grpSp>
      </p:grpSp>
      <p:grpSp>
        <p:nvGrpSpPr>
          <p:cNvPr id="39" name="群組 38"/>
          <p:cNvGrpSpPr>
            <a:grpSpLocks/>
          </p:cNvGrpSpPr>
          <p:nvPr/>
        </p:nvGrpSpPr>
        <p:grpSpPr bwMode="auto">
          <a:xfrm>
            <a:off x="5853112" y="3689743"/>
            <a:ext cx="4384612" cy="1210868"/>
            <a:chOff x="4003724" y="3707349"/>
            <a:chExt cx="4384800" cy="1211222"/>
          </a:xfrm>
        </p:grpSpPr>
        <p:grpSp>
          <p:nvGrpSpPr>
            <p:cNvPr id="35854" name="群組 20"/>
            <p:cNvGrpSpPr>
              <a:grpSpLocks/>
            </p:cNvGrpSpPr>
            <p:nvPr/>
          </p:nvGrpSpPr>
          <p:grpSpPr bwMode="auto">
            <a:xfrm>
              <a:off x="5796136" y="4293096"/>
              <a:ext cx="2592388" cy="625475"/>
              <a:chOff x="171371" y="1987530"/>
              <a:chExt cx="2287218" cy="809543"/>
            </a:xfrm>
          </p:grpSpPr>
          <p:sp>
            <p:nvSpPr>
              <p:cNvPr id="22" name="圓角矩形 21"/>
              <p:cNvSpPr/>
              <p:nvPr/>
            </p:nvSpPr>
            <p:spPr>
              <a:xfrm>
                <a:off x="171274" y="1987293"/>
                <a:ext cx="2277511" cy="746067"/>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11" y="1987293"/>
                <a:ext cx="2211678" cy="80978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eaLnBrk="1" hangingPunct="1">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未來人才培育</a:t>
                </a:r>
              </a:p>
            </p:txBody>
          </p:sp>
        </p:grpSp>
        <p:sp>
          <p:nvSpPr>
            <p:cNvPr id="31" name="向上箭號 30"/>
            <p:cNvSpPr/>
            <p:nvPr/>
          </p:nvSpPr>
          <p:spPr>
            <a:xfrm>
              <a:off x="4003724" y="3707349"/>
              <a:ext cx="485796" cy="531501"/>
            </a:xfrm>
            <a:prstGeom prst="upArrow">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grpSp>
      <p:grpSp>
        <p:nvGrpSpPr>
          <p:cNvPr id="40" name="群組 39"/>
          <p:cNvGrpSpPr>
            <a:grpSpLocks/>
          </p:cNvGrpSpPr>
          <p:nvPr/>
        </p:nvGrpSpPr>
        <p:grpSpPr bwMode="auto">
          <a:xfrm>
            <a:off x="3670508" y="2133598"/>
            <a:ext cx="5017780" cy="1521684"/>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eaLnBrk="1" hangingPunct="1">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強化連貫統整 實踐素養導向</a:t>
                </a:r>
              </a:p>
            </p:txBody>
          </p:sp>
        </p:grpSp>
        <p:sp>
          <p:nvSpPr>
            <p:cNvPr id="35" name="向上箭號 34"/>
            <p:cNvSpPr/>
            <p:nvPr/>
          </p:nvSpPr>
          <p:spPr>
            <a:xfrm>
              <a:off x="4329034" y="2132856"/>
              <a:ext cx="485930" cy="474873"/>
            </a:xfrm>
            <a:prstGeom prst="upArrow">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grpSp>
      <p:grpSp>
        <p:nvGrpSpPr>
          <p:cNvPr id="10" name="群組 35"/>
          <p:cNvGrpSpPr>
            <a:grpSpLocks/>
          </p:cNvGrpSpPr>
          <p:nvPr/>
        </p:nvGrpSpPr>
        <p:grpSpPr bwMode="auto">
          <a:xfrm>
            <a:off x="3730612" y="1185536"/>
            <a:ext cx="4895750" cy="863600"/>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grp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eaLnBrk="1" hangingPunct="1">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落實適性揚才 終身學習</a:t>
              </a:r>
            </a:p>
          </p:txBody>
        </p:sp>
      </p:grpSp>
      <p:sp>
        <p:nvSpPr>
          <p:cNvPr id="35848" name="投影片編號版面配置區 3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13AA3DEA-F816-41D7-9E7C-CC3EA53B45B0}" type="slidenum">
              <a:rPr lang="zh-TW" altLang="en-US" sz="1200">
                <a:solidFill>
                  <a:srgbClr val="898989"/>
                </a:solidFill>
                <a:latin typeface="標楷體" pitchFamily="65" charset="-120"/>
                <a:ea typeface="標楷體" pitchFamily="65" charset="-120"/>
              </a:rPr>
              <a:pPr>
                <a:spcBef>
                  <a:spcPct val="0"/>
                </a:spcBef>
                <a:buFontTx/>
                <a:buNone/>
              </a:pPr>
              <a:t>17</a:t>
            </a:fld>
            <a:endParaRPr lang="en-US" altLang="zh-TW" sz="1200">
              <a:solidFill>
                <a:srgbClr val="898989"/>
              </a:solidFill>
              <a:latin typeface="標楷體" pitchFamily="65" charset="-120"/>
              <a:ea typeface="標楷體" pitchFamily="65" charset="-120"/>
            </a:endParaRPr>
          </a:p>
        </p:txBody>
      </p:sp>
      <p:sp>
        <p:nvSpPr>
          <p:cNvPr id="35849" name="標題 2"/>
          <p:cNvSpPr txBox="1">
            <a:spLocks/>
          </p:cNvSpPr>
          <p:nvPr/>
        </p:nvSpPr>
        <p:spPr bwMode="auto">
          <a:xfrm>
            <a:off x="1928019" y="2315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3600" b="1" dirty="0">
                <a:latin typeface="標楷體" pitchFamily="65" charset="-120"/>
                <a:ea typeface="標楷體" pitchFamily="65" charset="-120"/>
                <a:cs typeface="Times New Roman" pitchFamily="18" charset="0"/>
              </a:rPr>
              <a:t>三、</a:t>
            </a:r>
            <a:r>
              <a:rPr kumimoji="0" lang="en-US" altLang="zh-TW" sz="3600" b="1" dirty="0">
                <a:latin typeface="標楷體" pitchFamily="65" charset="-120"/>
                <a:ea typeface="標楷體" pitchFamily="65" charset="-120"/>
                <a:cs typeface="Times New Roman" pitchFamily="18" charset="0"/>
              </a:rPr>
              <a:t>12</a:t>
            </a:r>
            <a:r>
              <a:rPr kumimoji="0" lang="zh-TW" altLang="en-US" sz="3600" b="1" dirty="0">
                <a:latin typeface="標楷體" pitchFamily="65" charset="-120"/>
                <a:ea typeface="標楷體" pitchFamily="65" charset="-120"/>
                <a:cs typeface="Times New Roman" pitchFamily="18" charset="0"/>
              </a:rPr>
              <a:t>年國教課程願景發展歷程</a:t>
            </a:r>
          </a:p>
        </p:txBody>
      </p:sp>
    </p:spTree>
    <p:extLst>
      <p:ext uri="{BB962C8B-B14F-4D97-AF65-F5344CB8AC3E}">
        <p14:creationId xmlns:p14="http://schemas.microsoft.com/office/powerpoint/2010/main" val="2275907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532F96C-FBB1-488D-B05A-F39BEB7D5395}" type="slidenum">
              <a:rPr lang="zh-TW" altLang="en-US" sz="1200">
                <a:solidFill>
                  <a:srgbClr val="898989"/>
                </a:solidFill>
                <a:latin typeface="Arial" pitchFamily="34" charset="0"/>
              </a:rPr>
              <a:pPr>
                <a:spcBef>
                  <a:spcPct val="0"/>
                </a:spcBef>
                <a:buFontTx/>
                <a:buNone/>
              </a:pPr>
              <a:t>18</a:t>
            </a:fld>
            <a:endParaRPr lang="en-US" altLang="zh-TW" sz="1200">
              <a:solidFill>
                <a:srgbClr val="898989"/>
              </a:solidFill>
              <a:latin typeface="Arial" pitchFamily="34" charset="0"/>
            </a:endParaRPr>
          </a:p>
        </p:txBody>
      </p:sp>
      <p:sp>
        <p:nvSpPr>
          <p:cNvPr id="8" name="標題 1"/>
          <p:cNvSpPr txBox="1">
            <a:spLocks/>
          </p:cNvSpPr>
          <p:nvPr/>
        </p:nvSpPr>
        <p:spPr bwMode="auto">
          <a:xfrm>
            <a:off x="1381125" y="4994276"/>
            <a:ext cx="9429750" cy="1362075"/>
          </a:xfrm>
          <a:prstGeom prst="rect">
            <a:avLst/>
          </a:prstGeom>
          <a:solidFill>
            <a:srgbClr val="920049"/>
          </a:solidFill>
          <a:ln>
            <a:solidFill>
              <a:schemeClr val="accent6">
                <a:lumMod val="40000"/>
                <a:lumOff val="60000"/>
              </a:schemeClr>
            </a:solidFill>
          </a:ln>
        </p:spPr>
        <p:txBody>
          <a:bodyPr anchor="ctr"/>
          <a:lstStyle/>
          <a:p>
            <a:pPr marL="90488" algn="ctr" eaLnBrk="1" fontAlgn="auto" hangingPunct="1">
              <a:spcAft>
                <a:spcPts val="0"/>
              </a:spcAft>
              <a:defRPr/>
            </a:pPr>
            <a:r>
              <a:rPr kumimoji="0" lang="zh-TW" altLang="en-US" sz="4400" b="1" cap="all">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貳、</a:t>
            </a:r>
            <a:r>
              <a:rPr kumimoji="0" lang="zh-TW" altLang="en-US" sz="4400" b="1" cap="all"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新課綱的研修歷程</a:t>
            </a:r>
          </a:p>
        </p:txBody>
      </p:sp>
      <p:graphicFrame>
        <p:nvGraphicFramePr>
          <p:cNvPr id="9" name="資料庫圖表 8"/>
          <p:cNvGraphicFramePr/>
          <p:nvPr>
            <p:extLst>
              <p:ext uri="{D42A27DB-BD31-4B8C-83A1-F6EECF244321}">
                <p14:modId xmlns:p14="http://schemas.microsoft.com/office/powerpoint/2010/main" val="3218541350"/>
              </p:ext>
            </p:extLst>
          </p:nvPr>
        </p:nvGraphicFramePr>
        <p:xfrm>
          <a:off x="2001795" y="667265"/>
          <a:ext cx="8064989" cy="4201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895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56" y="616409"/>
            <a:ext cx="4446996" cy="5922504"/>
          </a:xfrm>
          <a:prstGeom prst="rect">
            <a:avLst/>
          </a:prstGeom>
        </p:spPr>
      </p:pic>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2240" y="640080"/>
            <a:ext cx="4012072" cy="5716270"/>
          </a:xfrm>
        </p:spPr>
      </p:pic>
      <p:sp>
        <p:nvSpPr>
          <p:cNvPr id="4" name="投影片編號版面配置區 3"/>
          <p:cNvSpPr>
            <a:spLocks noGrp="1"/>
          </p:cNvSpPr>
          <p:nvPr>
            <p:ph type="sldNum" sz="quarter" idx="12"/>
          </p:nvPr>
        </p:nvSpPr>
        <p:spPr/>
        <p:txBody>
          <a:bodyPr/>
          <a:lstStyle/>
          <a:p>
            <a:fld id="{877719EC-D75B-4B17-9C97-C8B9AFC69699}" type="slidenum">
              <a:rPr lang="zh-TW" altLang="en-US" smtClean="0"/>
              <a:pPr/>
              <a:t>1</a:t>
            </a:fld>
            <a:endParaRPr lang="zh-TW" altLang="en-US"/>
          </a:p>
        </p:txBody>
      </p:sp>
    </p:spTree>
    <p:extLst>
      <p:ext uri="{BB962C8B-B14F-4D97-AF65-F5344CB8AC3E}">
        <p14:creationId xmlns:p14="http://schemas.microsoft.com/office/powerpoint/2010/main" val="150005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1945196" y="620689"/>
            <a:ext cx="8229600" cy="1095375"/>
          </a:xfrm>
        </p:spPr>
        <p:txBody>
          <a:bodyPr/>
          <a:lstStyle/>
          <a:p>
            <a:r>
              <a:rPr lang="zh-TW" altLang="en-US" b="1" dirty="0">
                <a:latin typeface="微軟正黑體" pitchFamily="34" charset="-120"/>
                <a:ea typeface="微軟正黑體" pitchFamily="34" charset="-120"/>
              </a:rPr>
              <a:t>課綱研修機制</a:t>
            </a:r>
            <a:r>
              <a:rPr lang="en-US" altLang="zh-TW" dirty="0"/>
              <a:t>…</a:t>
            </a:r>
            <a:endParaRPr lang="zh-TW" altLang="en-US" dirty="0"/>
          </a:p>
        </p:txBody>
      </p:sp>
      <p:graphicFrame>
        <p:nvGraphicFramePr>
          <p:cNvPr id="6" name="內容版面配置區 5"/>
          <p:cNvGraphicFramePr>
            <a:graphicFrameLocks noGrp="1"/>
          </p:cNvGraphicFramePr>
          <p:nvPr>
            <p:ph idx="1"/>
            <p:extLst/>
          </p:nvPr>
        </p:nvGraphicFramePr>
        <p:xfrm>
          <a:off x="1703512" y="1370014"/>
          <a:ext cx="8712968" cy="498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fld id="{3AC31D20-B552-47B6-BF2C-1AB8E5735EC8}" type="slidenum">
              <a:rPr lang="zh-TW" altLang="en-US" smtClean="0"/>
              <a:pPr>
                <a:defRPr/>
              </a:pPr>
              <a:t>19</a:t>
            </a:fld>
            <a:endParaRPr lang="zh-TW" altLang="en-US"/>
          </a:p>
        </p:txBody>
      </p:sp>
      <p:sp>
        <p:nvSpPr>
          <p:cNvPr id="40964" name="矩形 5"/>
          <p:cNvSpPr>
            <a:spLocks noChangeArrowheads="1"/>
          </p:cNvSpPr>
          <p:nvPr/>
        </p:nvSpPr>
        <p:spPr bwMode="auto">
          <a:xfrm>
            <a:off x="6207126" y="5715000"/>
            <a:ext cx="4460875" cy="584200"/>
          </a:xfrm>
          <a:prstGeom prst="rect">
            <a:avLst/>
          </a:prstGeom>
          <a:noFill/>
          <a:ln w="9525">
            <a:noFill/>
            <a:miter lim="800000"/>
            <a:headEnd/>
            <a:tailEnd/>
          </a:ln>
        </p:spPr>
        <p:txBody>
          <a:bodyPr>
            <a:spAutoFit/>
          </a:bodyPr>
          <a:lstStyle/>
          <a:p>
            <a:pPr algn="r"/>
            <a:r>
              <a:rPr lang="zh-TW" altLang="en-US" sz="1600" dirty="0">
                <a:latin typeface="標楷體" pitchFamily="65" charset="-120"/>
                <a:ea typeface="標楷體" pitchFamily="65" charset="-120"/>
              </a:rPr>
              <a:t>相關會議規則、紀錄等，請見國教院網頁</a:t>
            </a:r>
            <a:r>
              <a:rPr lang="en-US" altLang="zh-TW" sz="1600" dirty="0">
                <a:latin typeface="標楷體" pitchFamily="65" charset="-120"/>
                <a:ea typeface="標楷體" pitchFamily="65" charset="-120"/>
              </a:rPr>
              <a:t> </a:t>
            </a:r>
            <a:r>
              <a:rPr lang="en-US" altLang="zh-TW" sz="1600" dirty="0">
                <a:latin typeface="標楷體" pitchFamily="65" charset="-120"/>
                <a:ea typeface="標楷體" pitchFamily="65" charset="-120"/>
                <a:hlinkClick r:id="rId8"/>
              </a:rPr>
              <a:t>http://www.naer.edu.tw/bin/home.php</a:t>
            </a:r>
            <a:endParaRPr lang="zh-TW" altLang="en-US" sz="1600"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63106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pPr>
                <a:defRPr/>
              </a:pPr>
              <a:t>20</a:t>
            </a:fld>
            <a:endParaRPr lang="zh-TW" altLang="en-US"/>
          </a:p>
        </p:txBody>
      </p:sp>
      <p:sp>
        <p:nvSpPr>
          <p:cNvPr id="7" name="內容版面配置區 2"/>
          <p:cNvSpPr>
            <a:spLocks noGrp="1"/>
          </p:cNvSpPr>
          <p:nvPr>
            <p:ph idx="1"/>
          </p:nvPr>
        </p:nvSpPr>
        <p:spPr>
          <a:xfrm>
            <a:off x="2207568" y="908720"/>
            <a:ext cx="7488832" cy="1224136"/>
          </a:xfrm>
        </p:spPr>
        <p:txBody>
          <a:bodyPr/>
          <a:lstStyle/>
          <a:p>
            <a:pPr marL="0" indent="0" algn="just">
              <a:spcBef>
                <a:spcPts val="1200"/>
              </a:spcBef>
              <a:buClr>
                <a:srgbClr val="C00000"/>
              </a:buClr>
              <a:buNone/>
            </a:pPr>
            <a:r>
              <a:rPr lang="zh-TW" altLang="en-US" dirty="0">
                <a:latin typeface="標楷體" pitchFamily="65" charset="-120"/>
                <a:ea typeface="標楷體" pitchFamily="65" charset="-120"/>
              </a:rPr>
              <a:t>十二年國民基本教育課程綱要總綱原已於</a:t>
            </a:r>
            <a:r>
              <a:rPr lang="en-US"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dirty="0">
                <a:latin typeface="標楷體" pitchFamily="65" charset="-120"/>
                <a:ea typeface="標楷體" pitchFamily="65" charset="-120"/>
              </a:rPr>
              <a:t>11</a:t>
            </a:r>
            <a:r>
              <a:rPr lang="zh-TW" altLang="en-US" dirty="0">
                <a:latin typeface="標楷體" pitchFamily="65" charset="-120"/>
                <a:ea typeface="標楷體" pitchFamily="65" charset="-120"/>
              </a:rPr>
              <a:t>月</a:t>
            </a:r>
            <a:r>
              <a:rPr lang="en-US" dirty="0">
                <a:latin typeface="標楷體" pitchFamily="65" charset="-120"/>
                <a:ea typeface="標楷體" pitchFamily="65" charset="-120"/>
              </a:rPr>
              <a:t>28</a:t>
            </a:r>
            <a:r>
              <a:rPr lang="zh-TW" altLang="en-US" dirty="0">
                <a:latin typeface="標楷體" pitchFamily="65" charset="-120"/>
                <a:ea typeface="標楷體" pitchFamily="65" charset="-120"/>
              </a:rPr>
              <a:t>日由教育部</a:t>
            </a:r>
            <a:r>
              <a:rPr lang="zh-TW" altLang="en-US" dirty="0" smtClean="0">
                <a:latin typeface="標楷體" pitchFamily="65" charset="-120"/>
                <a:ea typeface="標楷體" pitchFamily="65" charset="-120"/>
              </a:rPr>
              <a:t>發布</a:t>
            </a:r>
            <a:endParaRPr lang="en-US" altLang="zh-TW" dirty="0" smtClean="0">
              <a:latin typeface="標楷體" pitchFamily="65" charset="-120"/>
              <a:ea typeface="標楷體" pitchFamily="65" charset="-120"/>
            </a:endParaRPr>
          </a:p>
          <a:p>
            <a:pPr marL="0" indent="0">
              <a:spcBef>
                <a:spcPts val="0"/>
              </a:spcBef>
              <a:buClr>
                <a:srgbClr val="C00000"/>
              </a:buClr>
              <a:buNone/>
            </a:pPr>
            <a:endParaRPr lang="en-US" altLang="zh-TW" sz="4400" b="1" dirty="0"/>
          </a:p>
        </p:txBody>
      </p:sp>
      <p:pic>
        <p:nvPicPr>
          <p:cNvPr id="2" name="圖片 1"/>
          <p:cNvPicPr>
            <a:picLocks noChangeAspect="1"/>
          </p:cNvPicPr>
          <p:nvPr/>
        </p:nvPicPr>
        <p:blipFill>
          <a:blip r:embed="rId3"/>
          <a:stretch>
            <a:fillRect/>
          </a:stretch>
        </p:blipFill>
        <p:spPr>
          <a:xfrm>
            <a:off x="7078931" y="2060848"/>
            <a:ext cx="3388166" cy="4797152"/>
          </a:xfrm>
          <a:prstGeom prst="rect">
            <a:avLst/>
          </a:prstGeom>
        </p:spPr>
      </p:pic>
      <p:sp>
        <p:nvSpPr>
          <p:cNvPr id="3" name="矩形 2"/>
          <p:cNvSpPr/>
          <p:nvPr/>
        </p:nvSpPr>
        <p:spPr>
          <a:xfrm>
            <a:off x="1847529" y="2492897"/>
            <a:ext cx="5057767" cy="3331681"/>
          </a:xfrm>
          <a:prstGeom prst="rect">
            <a:avLst/>
          </a:prstGeom>
        </p:spPr>
        <p:txBody>
          <a:bodyPr wrap="square">
            <a:spAutoFit/>
          </a:bodyPr>
          <a:lstStyle/>
          <a:p>
            <a:pPr algn="just">
              <a:spcBef>
                <a:spcPts val="1200"/>
              </a:spcBef>
              <a:buClr>
                <a:srgbClr val="C00000"/>
              </a:buClr>
            </a:pPr>
            <a:r>
              <a:rPr lang="zh-TW" altLang="en-US" sz="2800" u="sng" dirty="0">
                <a:latin typeface="標楷體" pitchFamily="65" charset="-120"/>
                <a:ea typeface="標楷體" pitchFamily="65" charset="-120"/>
              </a:rPr>
              <a:t>另於</a:t>
            </a:r>
            <a:r>
              <a:rPr lang="en-US" altLang="zh-TW" sz="2800" u="sng" dirty="0">
                <a:latin typeface="標楷體" pitchFamily="65" charset="-120"/>
                <a:ea typeface="標楷體" pitchFamily="65" charset="-120"/>
              </a:rPr>
              <a:t>106</a:t>
            </a:r>
            <a:r>
              <a:rPr lang="zh-TW" altLang="en-US" sz="2800" u="sng" dirty="0">
                <a:latin typeface="標楷體" pitchFamily="65" charset="-120"/>
                <a:ea typeface="標楷體" pitchFamily="65" charset="-120"/>
              </a:rPr>
              <a:t>年</a:t>
            </a:r>
            <a:r>
              <a:rPr lang="en-US" altLang="zh-TW" sz="2800" u="sng" dirty="0">
                <a:latin typeface="標楷體" pitchFamily="65" charset="-120"/>
                <a:ea typeface="標楷體" pitchFamily="65" charset="-120"/>
              </a:rPr>
              <a:t>4</a:t>
            </a:r>
            <a:r>
              <a:rPr lang="zh-TW" altLang="en-US" sz="2800" u="sng" dirty="0">
                <a:latin typeface="標楷體" pitchFamily="65" charset="-120"/>
                <a:ea typeface="標楷體" pitchFamily="65" charset="-120"/>
              </a:rPr>
              <a:t>月</a:t>
            </a:r>
            <a:r>
              <a:rPr lang="en-US" altLang="zh-TW" sz="2800" u="sng" dirty="0">
                <a:latin typeface="標楷體" pitchFamily="65" charset="-120"/>
                <a:ea typeface="標楷體" pitchFamily="65" charset="-120"/>
              </a:rPr>
              <a:t>28</a:t>
            </a:r>
            <a:r>
              <a:rPr lang="zh-TW" altLang="en-US" sz="2800" u="sng" dirty="0">
                <a:latin typeface="標楷體" pitchFamily="65" charset="-120"/>
                <a:ea typeface="標楷體" pitchFamily="65" charset="-120"/>
              </a:rPr>
              <a:t>日宣布</a:t>
            </a:r>
            <a:r>
              <a:rPr lang="zh-TW" altLang="en-US" sz="2800" dirty="0">
                <a:latin typeface="標楷體" pitchFamily="65" charset="-120"/>
                <a:ea typeface="標楷體" pitchFamily="65" charset="-120"/>
              </a:rPr>
              <a:t>：</a:t>
            </a:r>
            <a:endParaRPr lang="en-US" altLang="zh-TW" sz="2800" dirty="0">
              <a:latin typeface="標楷體" pitchFamily="65" charset="-120"/>
              <a:ea typeface="標楷體" pitchFamily="65" charset="-120"/>
            </a:endParaRPr>
          </a:p>
          <a:p>
            <a:pPr>
              <a:spcBef>
                <a:spcPts val="0"/>
              </a:spcBef>
              <a:buClr>
                <a:srgbClr val="C00000"/>
              </a:buClr>
            </a:pPr>
            <a:r>
              <a:rPr lang="zh-TW" altLang="en-US" sz="2800" dirty="0">
                <a:solidFill>
                  <a:srgbClr val="FF0000"/>
                </a:solidFill>
                <a:latin typeface="標楷體" pitchFamily="65" charset="-120"/>
                <a:ea typeface="標楷體" pitchFamily="65" charset="-120"/>
              </a:rPr>
              <a:t>原訂</a:t>
            </a:r>
            <a:r>
              <a:rPr lang="zh-TW" altLang="en-US" sz="2800" dirty="0">
                <a:solidFill>
                  <a:srgbClr val="0000FF"/>
                </a:solidFill>
                <a:latin typeface="標楷體" pitchFamily="65" charset="-120"/>
                <a:ea typeface="標楷體" pitchFamily="65" charset="-120"/>
              </a:rPr>
              <a:t>自</a:t>
            </a:r>
            <a:r>
              <a:rPr lang="en-US" altLang="zh-TW" sz="2800" dirty="0">
                <a:solidFill>
                  <a:srgbClr val="0000FF"/>
                </a:solidFill>
                <a:latin typeface="標楷體" pitchFamily="65" charset="-120"/>
                <a:ea typeface="標楷體" pitchFamily="65" charset="-120"/>
              </a:rPr>
              <a:t>107</a:t>
            </a:r>
            <a:r>
              <a:rPr lang="zh-TW" altLang="en-US" sz="2800" dirty="0">
                <a:solidFill>
                  <a:srgbClr val="0000FF"/>
                </a:solidFill>
                <a:latin typeface="標楷體" pitchFamily="65" charset="-120"/>
                <a:ea typeface="標楷體" pitchFamily="65" charset="-120"/>
              </a:rPr>
              <a:t>學年度起，</a:t>
            </a:r>
            <a:endParaRPr lang="en-US" altLang="zh-TW" sz="2800" dirty="0">
              <a:solidFill>
                <a:srgbClr val="FF0000"/>
              </a:solidFill>
              <a:latin typeface="標楷體" pitchFamily="65" charset="-120"/>
              <a:ea typeface="標楷體" pitchFamily="65" charset="-120"/>
            </a:endParaRPr>
          </a:p>
          <a:p>
            <a:pPr>
              <a:spcBef>
                <a:spcPts val="0"/>
              </a:spcBef>
              <a:buClr>
                <a:srgbClr val="C00000"/>
              </a:buClr>
            </a:pPr>
            <a:endParaRPr lang="en-US" altLang="zh-TW" sz="1050" dirty="0">
              <a:solidFill>
                <a:srgbClr val="FF0000"/>
              </a:solidFill>
              <a:latin typeface="標楷體" pitchFamily="65" charset="-120"/>
              <a:ea typeface="標楷體" pitchFamily="65" charset="-120"/>
            </a:endParaRPr>
          </a:p>
          <a:p>
            <a:pPr>
              <a:spcBef>
                <a:spcPts val="1200"/>
              </a:spcBef>
              <a:buClr>
                <a:srgbClr val="C00000"/>
              </a:buClr>
            </a:pPr>
            <a:r>
              <a:rPr lang="zh-TW" altLang="en-US" sz="2800" b="1" dirty="0">
                <a:solidFill>
                  <a:srgbClr val="FF0000"/>
                </a:solidFill>
                <a:latin typeface="微軟正黑體" pitchFamily="34" charset="-120"/>
                <a:ea typeface="微軟正黑體" pitchFamily="34" charset="-120"/>
              </a:rPr>
              <a:t>調整</a:t>
            </a:r>
            <a:r>
              <a:rPr lang="zh-TW" altLang="en-US" sz="2800" b="1" dirty="0">
                <a:solidFill>
                  <a:srgbClr val="0000FF"/>
                </a:solidFill>
                <a:latin typeface="微軟正黑體" pitchFamily="34" charset="-120"/>
                <a:ea typeface="微軟正黑體" pitchFamily="34" charset="-120"/>
              </a:rPr>
              <a:t>至</a:t>
            </a:r>
            <a:r>
              <a:rPr lang="en-US" altLang="zh-TW" sz="2800" b="1" dirty="0">
                <a:solidFill>
                  <a:srgbClr val="0000FF"/>
                </a:solidFill>
                <a:latin typeface="微軟正黑體" pitchFamily="34" charset="-120"/>
                <a:ea typeface="微軟正黑體" pitchFamily="34" charset="-120"/>
              </a:rPr>
              <a:t>108</a:t>
            </a:r>
            <a:r>
              <a:rPr lang="zh-TW" altLang="en-US" sz="2800" b="1" dirty="0">
                <a:solidFill>
                  <a:srgbClr val="0000FF"/>
                </a:solidFill>
                <a:latin typeface="微軟正黑體" pitchFamily="34" charset="-120"/>
                <a:ea typeface="微軟正黑體" pitchFamily="34" charset="-120"/>
              </a:rPr>
              <a:t>學年度</a:t>
            </a:r>
            <a:endParaRPr lang="en-US" altLang="zh-TW" sz="2800" b="1" dirty="0">
              <a:solidFill>
                <a:srgbClr val="0000FF"/>
              </a:solidFill>
              <a:latin typeface="微軟正黑體" pitchFamily="34" charset="-120"/>
              <a:ea typeface="微軟正黑體" pitchFamily="34" charset="-120"/>
            </a:endParaRPr>
          </a:p>
          <a:p>
            <a:pPr algn="just">
              <a:spcBef>
                <a:spcPts val="1200"/>
              </a:spcBef>
              <a:buClr>
                <a:srgbClr val="C00000"/>
              </a:buClr>
            </a:pPr>
            <a:r>
              <a:rPr lang="zh-TW" altLang="en-US" sz="3200" b="1" dirty="0">
                <a:latin typeface="微軟正黑體" pitchFamily="34" charset="-120"/>
                <a:ea typeface="微軟正黑體" pitchFamily="34" charset="-120"/>
              </a:rPr>
              <a:t>從國民小學、國民中學及高級中等學校</a:t>
            </a:r>
            <a:r>
              <a:rPr lang="zh-TW" altLang="en-US" sz="3200" b="1" dirty="0">
                <a:solidFill>
                  <a:srgbClr val="FF0000"/>
                </a:solidFill>
                <a:latin typeface="微軟正黑體" pitchFamily="34" charset="-120"/>
                <a:ea typeface="微軟正黑體" pitchFamily="34" charset="-120"/>
              </a:rPr>
              <a:t>一年級</a:t>
            </a:r>
            <a:r>
              <a:rPr lang="zh-TW" altLang="en-US" sz="3200" b="1" dirty="0">
                <a:latin typeface="微軟正黑體" pitchFamily="34" charset="-120"/>
                <a:ea typeface="微軟正黑體" pitchFamily="34" charset="-120"/>
              </a:rPr>
              <a:t>起，</a:t>
            </a:r>
            <a:r>
              <a:rPr lang="zh-TW" altLang="en-US" sz="3200" b="1" dirty="0">
                <a:solidFill>
                  <a:srgbClr val="000099"/>
                </a:solidFill>
                <a:latin typeface="微軟正黑體" pitchFamily="34" charset="-120"/>
                <a:ea typeface="微軟正黑體" pitchFamily="34" charset="-120"/>
              </a:rPr>
              <a:t>逐年實施</a:t>
            </a:r>
            <a:endParaRPr lang="en-US" altLang="zh-TW" sz="32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9256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0B8844D7-7B22-4785-950C-F586BB713014}" type="slidenum">
              <a:rPr lang="zh-TW" altLang="en-US" sz="1200">
                <a:solidFill>
                  <a:srgbClr val="898989"/>
                </a:solidFill>
                <a:latin typeface="Arial" pitchFamily="34" charset="0"/>
              </a:rPr>
              <a:pPr>
                <a:spcBef>
                  <a:spcPct val="0"/>
                </a:spcBef>
                <a:buFontTx/>
                <a:buNone/>
              </a:pPr>
              <a:t>21</a:t>
            </a:fld>
            <a:endParaRPr lang="en-US" altLang="zh-TW" sz="1200">
              <a:solidFill>
                <a:srgbClr val="898989"/>
              </a:solidFill>
              <a:latin typeface="Arial" pitchFamily="34" charset="0"/>
            </a:endParaRPr>
          </a:p>
        </p:txBody>
      </p:sp>
      <p:pic>
        <p:nvPicPr>
          <p:cNvPr id="9" name="Shape 4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1029484">
            <a:off x="6254498" y="798347"/>
            <a:ext cx="3168352" cy="2160240"/>
          </a:xfrm>
          <a:prstGeom prst="rect">
            <a:avLst/>
          </a:prstGeom>
          <a:ln>
            <a:noFill/>
          </a:ln>
          <a:effectLst>
            <a:outerShdw blurRad="292100" dist="139700" dir="2700000" algn="tl" rotWithShape="0">
              <a:srgbClr val="333333">
                <a:alpha val="65000"/>
              </a:srgbClr>
            </a:outerShdw>
          </a:effectLst>
        </p:spPr>
      </p:pic>
      <p:pic>
        <p:nvPicPr>
          <p:cNvPr id="11" name="圖片 10"/>
          <p:cNvPicPr>
            <a:picLocks noChangeAspect="1"/>
          </p:cNvPicPr>
          <p:nvPr/>
        </p:nvPicPr>
        <p:blipFill>
          <a:blip r:embed="rId4" cstate="screen">
            <a:lum contrast="20000"/>
          </a:blip>
          <a:stretch>
            <a:fillRect/>
          </a:stretch>
        </p:blipFill>
        <p:spPr>
          <a:xfrm>
            <a:off x="3365361" y="828126"/>
            <a:ext cx="2880320" cy="3528392"/>
          </a:xfrm>
          <a:prstGeom prst="rect">
            <a:avLst/>
          </a:prstGeom>
          <a:ln>
            <a:noFill/>
          </a:ln>
          <a:effectLst>
            <a:outerShdw blurRad="190500" algn="tl" rotWithShape="0">
              <a:srgbClr val="000000">
                <a:alpha val="70000"/>
              </a:srgbClr>
            </a:outerShdw>
          </a:effectLst>
        </p:spPr>
      </p:pic>
      <p:sp>
        <p:nvSpPr>
          <p:cNvPr id="12" name="標題 5"/>
          <p:cNvSpPr>
            <a:spLocks noGrp="1"/>
          </p:cNvSpPr>
          <p:nvPr>
            <p:ph type="title"/>
          </p:nvPr>
        </p:nvSpPr>
        <p:spPr>
          <a:xfrm>
            <a:off x="1381125" y="4947246"/>
            <a:ext cx="9429750" cy="1362075"/>
          </a:xfrm>
          <a:solidFill>
            <a:srgbClr val="920049"/>
          </a:solidFill>
          <a:ln>
            <a:solidFill>
              <a:schemeClr val="accent6">
                <a:lumMod val="40000"/>
                <a:lumOff val="60000"/>
              </a:schemeClr>
            </a:solidFill>
          </a:ln>
        </p:spPr>
        <p:txBody>
          <a:bodyPr rtlCol="0" anchor="ctr">
            <a:normAutofit/>
          </a:bodyPr>
          <a:lstStyle/>
          <a:p>
            <a:pPr marL="174625" algn="ctr" eaLnBrk="1" fontAlgn="auto" hangingPunct="1">
              <a:spcAft>
                <a:spcPts val="0"/>
              </a:spcAft>
              <a:defRPr/>
            </a:pPr>
            <a:r>
              <a:rPr lang="en-US" altLang="en-US" sz="4400" dirty="0">
                <a:solidFill>
                  <a:schemeClr val="bg1"/>
                </a:solidFill>
                <a:effectLst>
                  <a:outerShdw blurRad="38100" dist="38100" dir="2700000" algn="tl">
                    <a:srgbClr val="000000">
                      <a:alpha val="43137"/>
                    </a:srgbClr>
                  </a:outerShdw>
                </a:effectLst>
                <a:sym typeface="Arial"/>
              </a:rPr>
              <a:t>參、新課綱的重要內涵</a:t>
            </a:r>
            <a:endParaRPr lang="en-US" altLang="zh-TW" sz="4400" dirty="0">
              <a:solidFill>
                <a:schemeClr val="bg1"/>
              </a:solidFill>
              <a:effectLst>
                <a:outerShdw blurRad="38100" dist="38100" dir="2700000" algn="tl">
                  <a:srgbClr val="000000">
                    <a:alpha val="43137"/>
                  </a:srgbClr>
                </a:outerShdw>
              </a:effectLst>
            </a:endParaRPr>
          </a:p>
        </p:txBody>
      </p:sp>
      <p:graphicFrame>
        <p:nvGraphicFramePr>
          <p:cNvPr id="13" name="表格 12"/>
          <p:cNvGraphicFramePr>
            <a:graphicFrameLocks noGrp="1"/>
          </p:cNvGraphicFramePr>
          <p:nvPr/>
        </p:nvGraphicFramePr>
        <p:xfrm>
          <a:off x="4079875" y="4416830"/>
          <a:ext cx="3532188" cy="547744"/>
        </p:xfrm>
        <a:graphic>
          <a:graphicData uri="http://schemas.openxmlformats.org/drawingml/2006/table">
            <a:tbl>
              <a:tblPr firstRow="1" bandRow="1">
                <a:tableStyleId>{5C22544A-7EE6-4342-B048-85BDC9FD1C3A}</a:tableStyleId>
              </a:tblPr>
              <a:tblGrid>
                <a:gridCol w="1702954">
                  <a:extLst>
                    <a:ext uri="{9D8B030D-6E8A-4147-A177-3AD203B41FA5}">
                      <a16:colId xmlns:a16="http://schemas.microsoft.com/office/drawing/2014/main" val="20000"/>
                    </a:ext>
                  </a:extLst>
                </a:gridCol>
                <a:gridCol w="1829234">
                  <a:extLst>
                    <a:ext uri="{9D8B030D-6E8A-4147-A177-3AD203B41FA5}">
                      <a16:colId xmlns:a16="http://schemas.microsoft.com/office/drawing/2014/main" val="20001"/>
                    </a:ext>
                  </a:extLst>
                </a:gridCol>
              </a:tblGrid>
              <a:tr h="273844">
                <a:tc>
                  <a:txBody>
                    <a:bodyPr/>
                    <a:lstStyle/>
                    <a:p>
                      <a:pPr algn="r"/>
                      <a:r>
                        <a:rPr kumimoji="0" lang="zh-TW" altLang="en-US" sz="1200" b="1" i="0" kern="1200" dirty="0">
                          <a:solidFill>
                            <a:schemeClr val="tx1"/>
                          </a:solidFill>
                          <a:latin typeface="標楷體" panose="03000509000000000000" pitchFamily="65" charset="-120"/>
                          <a:ea typeface="標楷體" panose="03000509000000000000" pitchFamily="65" charset="-120"/>
                          <a:cs typeface="+mn-cs"/>
                        </a:rPr>
                        <a:t>嘉義市民生國民中學 </a:t>
                      </a:r>
                      <a:endParaRPr lang="zh-TW" altLang="en-US" sz="1200" b="1" dirty="0">
                        <a:solidFill>
                          <a:schemeClr val="tx1"/>
                        </a:solidFill>
                        <a:latin typeface="標楷體" panose="03000509000000000000" pitchFamily="65" charset="-120"/>
                        <a:ea typeface="標楷體" panose="03000509000000000000" pitchFamily="65" charset="-120"/>
                      </a:endParaRP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標楷體" panose="03000509000000000000" pitchFamily="65" charset="-120"/>
                          <a:ea typeface="標楷體" panose="03000509000000000000" pitchFamily="65" charset="-120"/>
                        </a:rPr>
                        <a:t>開平餐飲學校</a:t>
                      </a: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3844">
                <a:tc>
                  <a:txBody>
                    <a:bodyPr/>
                    <a:lstStyle/>
                    <a:p>
                      <a:pPr algn="r"/>
                      <a:r>
                        <a:rPr lang="zh-TW" altLang="en-US" sz="1200" b="1" dirty="0">
                          <a:solidFill>
                            <a:schemeClr val="tx1"/>
                          </a:solidFill>
                          <a:latin typeface="標楷體" panose="03000509000000000000" pitchFamily="65" charset="-120"/>
                          <a:ea typeface="標楷體" panose="03000509000000000000" pitchFamily="65" charset="-120"/>
                        </a:rPr>
                        <a:t>圖片來源：</a:t>
                      </a:r>
                      <a:r>
                        <a:rPr lang="zh-TW" altLang="en-US" sz="1200" b="1" baseline="0" dirty="0">
                          <a:solidFill>
                            <a:schemeClr val="tx1"/>
                          </a:solidFill>
                          <a:latin typeface="標楷體" panose="03000509000000000000" pitchFamily="65" charset="-120"/>
                          <a:ea typeface="標楷體" panose="03000509000000000000" pitchFamily="65" charset="-120"/>
                        </a:rPr>
                        <a:t> </a:t>
                      </a:r>
                      <a:endParaRPr lang="zh-TW" altLang="en-US" sz="1200" b="1" dirty="0">
                        <a:solidFill>
                          <a:schemeClr val="tx1"/>
                        </a:solidFill>
                        <a:latin typeface="標楷體" panose="03000509000000000000" pitchFamily="65" charset="-120"/>
                        <a:ea typeface="標楷體" panose="03000509000000000000" pitchFamily="65" charset="-120"/>
                      </a:endParaRP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標楷體" panose="03000509000000000000" pitchFamily="65" charset="-120"/>
                          <a:ea typeface="標楷體" panose="03000509000000000000" pitchFamily="65" charset="-120"/>
                        </a:rPr>
                        <a:t>新竹市光武國民中學</a:t>
                      </a: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4" name="Shape 46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92831">
            <a:off x="6641259" y="2638750"/>
            <a:ext cx="2659561" cy="17758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7594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177290" y="751797"/>
            <a:ext cx="8521402" cy="5610400"/>
          </a:xfrm>
          <a:prstGeom prst="rect">
            <a:avLst/>
          </a:prstGeom>
        </p:spPr>
      </p:pic>
    </p:spTree>
    <p:extLst>
      <p:ext uri="{BB962C8B-B14F-4D97-AF65-F5344CB8AC3E}">
        <p14:creationId xmlns:p14="http://schemas.microsoft.com/office/powerpoint/2010/main" val="396946872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66758">
            <a:off x="4066707" y="1703004"/>
            <a:ext cx="3862508"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7" name="投影片編號版面配置區 10"/>
          <p:cNvSpPr>
            <a:spLocks noGrp="1"/>
          </p:cNvSpPr>
          <p:nvPr>
            <p:ph type="sldNum" sz="quarter" idx="10"/>
          </p:nvPr>
        </p:nvSpPr>
        <p:spPr bwMode="auto">
          <a:noFill/>
          <a:ln>
            <a:miter lim="800000"/>
            <a:headEnd/>
            <a:tailEnd/>
          </a:ln>
        </p:spPr>
        <p:txBody>
          <a:bodyPr/>
          <a:lstStyle/>
          <a:p>
            <a:fld id="{D3216E71-221C-4142-8487-D106FC77B1D8}" type="slidenum">
              <a:rPr lang="en-US" altLang="zh-TW">
                <a:latin typeface="Times New Roman" pitchFamily="18" charset="0"/>
                <a:ea typeface="標楷體" pitchFamily="65" charset="-120"/>
                <a:cs typeface="Times New Roman" pitchFamily="18" charset="0"/>
              </a:rPr>
              <a:pPr/>
              <a:t>23</a:t>
            </a:fld>
            <a:endParaRPr lang="en-US" altLang="zh-TW">
              <a:latin typeface="Times New Roman" pitchFamily="18" charset="0"/>
              <a:ea typeface="標楷體" pitchFamily="65" charset="-120"/>
              <a:cs typeface="Times New Roman" pitchFamily="18" charset="0"/>
            </a:endParaRPr>
          </a:p>
        </p:txBody>
      </p:sp>
      <p:sp>
        <p:nvSpPr>
          <p:cNvPr id="253955" name="Shape 552"/>
          <p:cNvSpPr>
            <a:spLocks noChangeArrowheads="1"/>
          </p:cNvSpPr>
          <p:nvPr/>
        </p:nvSpPr>
        <p:spPr bwMode="auto">
          <a:xfrm>
            <a:off x="1992313" y="5434014"/>
            <a:ext cx="8208962" cy="116363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lIns="91425" tIns="45700" rIns="91425" bIns="45700"/>
          <a:lstStyle/>
          <a:p>
            <a:pPr algn="ctr" eaLnBrk="1" hangingPunct="1">
              <a:buClr>
                <a:srgbClr val="000000"/>
              </a:buClr>
              <a:buSzPct val="25000"/>
              <a:buFont typeface="Arial" charset="0"/>
              <a:buNone/>
              <a:defRPr/>
            </a:pPr>
            <a:r>
              <a:rPr lang="en-US" sz="2400" b="1" dirty="0">
                <a:solidFill>
                  <a:srgbClr val="000000"/>
                </a:solidFill>
                <a:latin typeface="Times New Roman" pitchFamily="18" charset="0"/>
                <a:ea typeface="標楷體" pitchFamily="65" charset="-120"/>
                <a:cs typeface="Times New Roman" pitchFamily="18" charset="0"/>
                <a:sym typeface="Arial" charset="0"/>
              </a:rPr>
              <a:t>秉持</a:t>
            </a:r>
            <a:r>
              <a:rPr lang="en-US" sz="2400" b="1" dirty="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自發、互動、共好</a:t>
            </a:r>
            <a:r>
              <a:rPr lang="en-US" sz="2400" b="1" dirty="0">
                <a:solidFill>
                  <a:srgbClr val="000000"/>
                </a:solidFill>
                <a:latin typeface="Times New Roman" pitchFamily="18" charset="0"/>
                <a:ea typeface="標楷體" pitchFamily="65" charset="-120"/>
                <a:cs typeface="Times New Roman" pitchFamily="18" charset="0"/>
                <a:sym typeface="Arial" charset="0"/>
              </a:rPr>
              <a:t>的理念，透過與</a:t>
            </a:r>
            <a:r>
              <a:rPr lang="en-US" sz="2400" b="1"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生活情境的結合</a:t>
            </a:r>
            <a:r>
              <a:rPr lang="en-US" sz="2400" b="1" dirty="0">
                <a:solidFill>
                  <a:srgbClr val="000000"/>
                </a:solidFill>
                <a:latin typeface="Times New Roman" pitchFamily="18" charset="0"/>
                <a:ea typeface="標楷體" pitchFamily="65" charset="-120"/>
                <a:cs typeface="Times New Roman" pitchFamily="18" charset="0"/>
                <a:sym typeface="Arial" charset="0"/>
              </a:rPr>
              <a:t>，</a:t>
            </a:r>
          </a:p>
          <a:p>
            <a:pPr algn="ctr" eaLnBrk="1" hangingPunct="1">
              <a:buClr>
                <a:srgbClr val="000000"/>
              </a:buClr>
              <a:buSzPct val="25000"/>
              <a:buFont typeface="Arial" charset="0"/>
              <a:buNone/>
              <a:defRPr/>
            </a:pPr>
            <a:r>
              <a:rPr lang="en-US" sz="2400" b="1" dirty="0">
                <a:solidFill>
                  <a:srgbClr val="000000"/>
                </a:solidFill>
                <a:latin typeface="Times New Roman" pitchFamily="18" charset="0"/>
                <a:ea typeface="標楷體" pitchFamily="65" charset="-120"/>
                <a:cs typeface="Times New Roman" pitchFamily="18" charset="0"/>
                <a:sym typeface="Arial" charset="0"/>
              </a:rPr>
              <a:t>學生能夠</a:t>
            </a:r>
            <a:r>
              <a:rPr lang="en-US" sz="2400" b="1" dirty="0">
                <a:solidFill>
                  <a:srgbClr val="66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理解所學</a:t>
            </a:r>
            <a:r>
              <a:rPr lang="en-US" sz="2400" b="1" dirty="0">
                <a:solidFill>
                  <a:srgbClr val="000000"/>
                </a:solidFill>
                <a:latin typeface="Times New Roman" pitchFamily="18" charset="0"/>
                <a:ea typeface="標楷體" pitchFamily="65" charset="-120"/>
                <a:cs typeface="Times New Roman" pitchFamily="18" charset="0"/>
                <a:sym typeface="Arial" charset="0"/>
              </a:rPr>
              <a:t>，進而</a:t>
            </a:r>
            <a:r>
              <a:rPr lang="en-US" sz="2400" b="1" dirty="0">
                <a:solidFill>
                  <a:srgbClr val="66FF99"/>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整合和運用所學</a:t>
            </a:r>
            <a:r>
              <a:rPr lang="en-US" sz="2400" b="1" dirty="0">
                <a:solidFill>
                  <a:srgbClr val="000000"/>
                </a:solidFill>
                <a:latin typeface="Times New Roman" pitchFamily="18" charset="0"/>
                <a:ea typeface="標楷體" pitchFamily="65" charset="-120"/>
                <a:cs typeface="Times New Roman" pitchFamily="18" charset="0"/>
                <a:sym typeface="Arial" charset="0"/>
              </a:rPr>
              <a:t>，</a:t>
            </a:r>
          </a:p>
          <a:p>
            <a:pPr algn="ctr" eaLnBrk="1" hangingPunct="1">
              <a:buClr>
                <a:srgbClr val="000000"/>
              </a:buClr>
              <a:buSzPct val="25000"/>
              <a:buFont typeface="Arial" charset="0"/>
              <a:buNone/>
              <a:defRPr/>
            </a:pPr>
            <a:r>
              <a:rPr lang="en-US" sz="2400" b="1" dirty="0" err="1">
                <a:solidFill>
                  <a:srgbClr val="000000"/>
                </a:solidFill>
                <a:latin typeface="Times New Roman" pitchFamily="18" charset="0"/>
                <a:ea typeface="標楷體" pitchFamily="65" charset="-120"/>
                <a:cs typeface="Times New Roman" pitchFamily="18" charset="0"/>
                <a:sym typeface="Arial" charset="0"/>
              </a:rPr>
              <a:t>解決問題、推陳出新，成為與時俱進的</a:t>
            </a:r>
            <a:r>
              <a:rPr lang="en-US" sz="2400" b="1" dirty="0" err="1">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終身學習者</a:t>
            </a:r>
            <a:r>
              <a:rPr lang="en-US" sz="2400" b="1" dirty="0">
                <a:solidFill>
                  <a:srgbClr val="000000"/>
                </a:solidFill>
                <a:latin typeface="Times New Roman" pitchFamily="18" charset="0"/>
                <a:ea typeface="標楷體" pitchFamily="65" charset="-120"/>
                <a:cs typeface="Times New Roman" pitchFamily="18" charset="0"/>
                <a:sym typeface="Arial" charset="0"/>
              </a:rPr>
              <a:t>。</a:t>
            </a:r>
          </a:p>
        </p:txBody>
      </p:sp>
      <p:sp>
        <p:nvSpPr>
          <p:cNvPr id="31749" name="Shape 541"/>
          <p:cNvSpPr txBox="1">
            <a:spLocks/>
          </p:cNvSpPr>
          <p:nvPr/>
        </p:nvSpPr>
        <p:spPr bwMode="auto">
          <a:xfrm>
            <a:off x="1750219" y="251098"/>
            <a:ext cx="8693150" cy="1325563"/>
          </a:xfrm>
          <a:prstGeom prst="rect">
            <a:avLst/>
          </a:prstGeom>
          <a:noFill/>
          <a:ln w="9525">
            <a:noFill/>
            <a:miter lim="800000"/>
            <a:headEnd/>
            <a:tailEnd/>
          </a:ln>
        </p:spPr>
        <p:txBody>
          <a:bodyPr lIns="91425" tIns="45700" rIns="91425" bIns="45700" anchor="ctr"/>
          <a:lstStyle/>
          <a:p>
            <a:pPr eaLnBrk="1" hangingPunct="1">
              <a:buSzPct val="25000"/>
            </a:pPr>
            <a:r>
              <a:rPr lang="zh-TW" altLang="en-US" sz="4400" b="1" dirty="0">
                <a:latin typeface="標楷體" pitchFamily="65" charset="-120"/>
                <a:ea typeface="標楷體" pitchFamily="65" charset="-120"/>
                <a:cs typeface="Times New Roman" pitchFamily="18" charset="0"/>
                <a:sym typeface="Arial" pitchFamily="34" charset="0"/>
              </a:rPr>
              <a:t>一、課綱願景</a:t>
            </a:r>
            <a:r>
              <a:rPr lang="en-US" altLang="zh-TW" sz="4000" b="1" dirty="0">
                <a:solidFill>
                  <a:srgbClr val="0000FF"/>
                </a:solidFill>
                <a:latin typeface="標楷體" pitchFamily="65" charset="-120"/>
                <a:ea typeface="標楷體" pitchFamily="65" charset="-120"/>
                <a:cs typeface="Times New Roman" pitchFamily="18" charset="0"/>
                <a:sym typeface="Arial" pitchFamily="34" charset="0"/>
              </a:rPr>
              <a:t/>
            </a:r>
            <a:br>
              <a:rPr lang="en-US" altLang="zh-TW" sz="4000" b="1" dirty="0">
                <a:solidFill>
                  <a:srgbClr val="0000FF"/>
                </a:solidFill>
                <a:latin typeface="標楷體" pitchFamily="65" charset="-120"/>
                <a:ea typeface="標楷體" pitchFamily="65" charset="-120"/>
                <a:cs typeface="Times New Roman" pitchFamily="18" charset="0"/>
                <a:sym typeface="Arial" pitchFamily="34" charset="0"/>
              </a:rPr>
            </a:br>
            <a:r>
              <a:rPr lang="zh-TW" altLang="en-US" sz="4000" b="1" dirty="0">
                <a:solidFill>
                  <a:srgbClr val="C00000"/>
                </a:solidFill>
                <a:latin typeface="標楷體" pitchFamily="65" charset="-120"/>
                <a:ea typeface="標楷體" pitchFamily="65" charset="-120"/>
                <a:cs typeface="Times New Roman" pitchFamily="18" charset="0"/>
                <a:sym typeface="Arial" pitchFamily="34" charset="0"/>
              </a:rPr>
              <a:t>成就每一個孩子</a:t>
            </a:r>
            <a:r>
              <a:rPr lang="en-US" altLang="zh-TW" sz="4000" b="1" dirty="0">
                <a:solidFill>
                  <a:srgbClr val="C00000"/>
                </a:solidFill>
                <a:latin typeface="標楷體" pitchFamily="65" charset="-120"/>
                <a:ea typeface="標楷體" pitchFamily="65" charset="-120"/>
                <a:cs typeface="Times New Roman" pitchFamily="18" charset="0"/>
                <a:sym typeface="Arial" pitchFamily="34" charset="0"/>
              </a:rPr>
              <a:t>-</a:t>
            </a:r>
            <a:r>
              <a:rPr lang="en-US" altLang="zh-TW" sz="4000" b="1" dirty="0" err="1">
                <a:solidFill>
                  <a:srgbClr val="C00000"/>
                </a:solidFill>
                <a:latin typeface="標楷體" pitchFamily="65" charset="-120"/>
                <a:ea typeface="標楷體" pitchFamily="65" charset="-120"/>
                <a:cs typeface="Times New Roman" pitchFamily="18" charset="0"/>
                <a:sym typeface="Arial" pitchFamily="34" charset="0"/>
              </a:rPr>
              <a:t>適性揚才</a:t>
            </a:r>
            <a:r>
              <a:rPr lang="zh-TW" altLang="en-US" sz="4000" b="1" dirty="0">
                <a:solidFill>
                  <a:srgbClr val="C00000"/>
                </a:solidFill>
                <a:latin typeface="標楷體" pitchFamily="65" charset="-120"/>
                <a:ea typeface="標楷體" pitchFamily="65" charset="-120"/>
                <a:cs typeface="Times New Roman" pitchFamily="18" charset="0"/>
                <a:sym typeface="Arial" pitchFamily="34" charset="0"/>
              </a:rPr>
              <a:t>，</a:t>
            </a:r>
            <a:r>
              <a:rPr lang="en-US" altLang="zh-TW" sz="4000" b="1" dirty="0" err="1">
                <a:solidFill>
                  <a:srgbClr val="C00000"/>
                </a:solidFill>
                <a:latin typeface="標楷體" pitchFamily="65" charset="-120"/>
                <a:ea typeface="標楷體" pitchFamily="65" charset="-120"/>
                <a:cs typeface="Times New Roman" pitchFamily="18" charset="0"/>
                <a:sym typeface="Arial" pitchFamily="34" charset="0"/>
              </a:rPr>
              <a:t>終身學習</a:t>
            </a:r>
            <a:endParaRPr kumimoji="0" lang="en-US" altLang="zh-TW" sz="4000" b="1" dirty="0">
              <a:solidFill>
                <a:srgbClr val="C00000"/>
              </a:solidFill>
              <a:latin typeface="標楷體" pitchFamily="65" charset="-120"/>
              <a:ea typeface="標楷體" pitchFamily="65" charset="-120"/>
              <a:cs typeface="Times New Roman" pitchFamily="18" charset="0"/>
              <a:sym typeface="Arial" pitchFamily="34" charset="0"/>
            </a:endParaRPr>
          </a:p>
        </p:txBody>
      </p:sp>
      <p:sp>
        <p:nvSpPr>
          <p:cNvPr id="31750" name="文字方塊 8"/>
          <p:cNvSpPr txBox="1">
            <a:spLocks noChangeArrowheads="1"/>
          </p:cNvSpPr>
          <p:nvPr/>
        </p:nvSpPr>
        <p:spPr bwMode="auto">
          <a:xfrm>
            <a:off x="7869922" y="4903789"/>
            <a:ext cx="2952750" cy="276225"/>
          </a:xfrm>
          <a:prstGeom prst="rect">
            <a:avLst/>
          </a:prstGeom>
          <a:noFill/>
          <a:ln w="9525">
            <a:noFill/>
            <a:miter lim="800000"/>
            <a:headEnd/>
            <a:tailEnd/>
          </a:ln>
        </p:spPr>
        <p:txBody>
          <a:bodyPr>
            <a:spAutoFit/>
          </a:bodyPr>
          <a:lstStyle/>
          <a:p>
            <a:pPr eaLnBrk="1" hangingPunct="1"/>
            <a:r>
              <a:rPr lang="zh-TW" altLang="en-US" sz="1200" b="1" dirty="0">
                <a:latin typeface="標楷體" pitchFamily="65" charset="-120"/>
                <a:ea typeface="標楷體" pitchFamily="65" charset="-120"/>
              </a:rPr>
              <a:t>圖片來源：十二年國民基本教育宣導影片</a:t>
            </a:r>
          </a:p>
        </p:txBody>
      </p:sp>
    </p:spTree>
    <p:extLst>
      <p:ext uri="{BB962C8B-B14F-4D97-AF65-F5344CB8AC3E}">
        <p14:creationId xmlns:p14="http://schemas.microsoft.com/office/powerpoint/2010/main" val="107753963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6C2D98C5-7D98-44BA-84FD-B4AAD097CAA9}"/>
              </a:ext>
            </a:extLst>
          </p:cNvPr>
          <p:cNvGrpSpPr>
            <a:grpSpLocks/>
          </p:cNvGrpSpPr>
          <p:nvPr/>
        </p:nvGrpSpPr>
        <p:grpSpPr bwMode="auto">
          <a:xfrm>
            <a:off x="1599406" y="2891999"/>
            <a:ext cx="8656638" cy="3356174"/>
            <a:chOff x="1651291" y="3155643"/>
            <a:chExt cx="8656490" cy="3356483"/>
          </a:xfrm>
        </p:grpSpPr>
        <p:sp>
          <p:nvSpPr>
            <p:cNvPr id="53" name="椭圆 8">
              <a:extLst>
                <a:ext uri="{FF2B5EF4-FFF2-40B4-BE49-F238E27FC236}">
                  <a16:creationId xmlns:a16="http://schemas.microsoft.com/office/drawing/2014/main" id="{4388EF5C-ABFE-4358-BACA-2AF97D6A5D00}"/>
                </a:ext>
              </a:extLst>
            </p:cNvPr>
            <p:cNvSpPr/>
            <p:nvPr/>
          </p:nvSpPr>
          <p:spPr>
            <a:xfrm>
              <a:off x="1651291" y="3155643"/>
              <a:ext cx="8656490" cy="28196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95000"/>
                  </a:prstClr>
                </a:solidFill>
                <a:effectLst/>
                <a:uLnTx/>
                <a:uFillTx/>
                <a:ea typeface="等线" panose="02010600030101010101"/>
                <a:cs typeface="+mn-cs"/>
              </a:endParaRPr>
            </a:p>
          </p:txBody>
        </p:sp>
        <p:sp>
          <p:nvSpPr>
            <p:cNvPr id="37913" name="文字方塊 34">
              <a:extLst>
                <a:ext uri="{FF2B5EF4-FFF2-40B4-BE49-F238E27FC236}">
                  <a16:creationId xmlns:a16="http://schemas.microsoft.com/office/drawing/2014/main" id="{7FBCCF46-C413-4036-971F-BD3B1AD6586A}"/>
                </a:ext>
              </a:extLst>
            </p:cNvPr>
            <p:cNvSpPr txBox="1">
              <a:spLocks noChangeArrowheads="1"/>
            </p:cNvSpPr>
            <p:nvPr/>
          </p:nvSpPr>
          <p:spPr bwMode="auto">
            <a:xfrm>
              <a:off x="2505059" y="3210568"/>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自</a:t>
              </a:r>
            </a:p>
          </p:txBody>
        </p:sp>
        <p:sp>
          <p:nvSpPr>
            <p:cNvPr id="37914" name="文字方塊 35">
              <a:extLst>
                <a:ext uri="{FF2B5EF4-FFF2-40B4-BE49-F238E27FC236}">
                  <a16:creationId xmlns:a16="http://schemas.microsoft.com/office/drawing/2014/main" id="{D1A5A17D-82FC-4792-8747-9720C000A96D}"/>
                </a:ext>
              </a:extLst>
            </p:cNvPr>
            <p:cNvSpPr txBox="1">
              <a:spLocks noChangeArrowheads="1"/>
            </p:cNvSpPr>
            <p:nvPr/>
          </p:nvSpPr>
          <p:spPr bwMode="auto">
            <a:xfrm>
              <a:off x="5928097" y="3210568"/>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動</a:t>
              </a:r>
            </a:p>
          </p:txBody>
        </p:sp>
        <p:sp>
          <p:nvSpPr>
            <p:cNvPr id="37915" name="文字方塊 36">
              <a:extLst>
                <a:ext uri="{FF2B5EF4-FFF2-40B4-BE49-F238E27FC236}">
                  <a16:creationId xmlns:a16="http://schemas.microsoft.com/office/drawing/2014/main" id="{8868E43D-D1F0-4B4F-A71C-3B9D771EB2E5}"/>
                </a:ext>
              </a:extLst>
            </p:cNvPr>
            <p:cNvSpPr txBox="1">
              <a:spLocks noChangeArrowheads="1"/>
            </p:cNvSpPr>
            <p:nvPr/>
          </p:nvSpPr>
          <p:spPr bwMode="auto">
            <a:xfrm>
              <a:off x="8875898" y="3210568"/>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好</a:t>
              </a:r>
            </a:p>
          </p:txBody>
        </p:sp>
        <p:pic>
          <p:nvPicPr>
            <p:cNvPr id="37916" name="Shape 472">
              <a:extLst>
                <a:ext uri="{FF2B5EF4-FFF2-40B4-BE49-F238E27FC236}">
                  <a16:creationId xmlns:a16="http://schemas.microsoft.com/office/drawing/2014/main" id="{CBB1C2C6-03B4-498C-909D-601710184AAD}"/>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Shape 472">
              <a:extLst>
                <a:ext uri="{FF2B5EF4-FFF2-40B4-BE49-F238E27FC236}">
                  <a16:creationId xmlns:a16="http://schemas.microsoft.com/office/drawing/2014/main" id="{C7BFB2C2-A035-429A-A41F-95B116AC28AE}"/>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Shape 472">
              <a:extLst>
                <a:ext uri="{FF2B5EF4-FFF2-40B4-BE49-F238E27FC236}">
                  <a16:creationId xmlns:a16="http://schemas.microsoft.com/office/drawing/2014/main" id="{E4E198D1-E5A9-45F6-9AE9-81E9E8024DFE}"/>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文字方塊 11">
              <a:extLst>
                <a:ext uri="{FF2B5EF4-FFF2-40B4-BE49-F238E27FC236}">
                  <a16:creationId xmlns:a16="http://schemas.microsoft.com/office/drawing/2014/main" id="{0064E14A-FBB1-46B1-9E7C-2E88AB4ED12E}"/>
                </a:ext>
              </a:extLst>
            </p:cNvPr>
            <p:cNvSpPr txBox="1">
              <a:spLocks noChangeArrowheads="1"/>
            </p:cNvSpPr>
            <p:nvPr/>
          </p:nvSpPr>
          <p:spPr bwMode="auto">
            <a:xfrm>
              <a:off x="2980296" y="3210568"/>
              <a:ext cx="502991" cy="48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發</a:t>
              </a:r>
            </a:p>
          </p:txBody>
        </p:sp>
        <p:sp>
          <p:nvSpPr>
            <p:cNvPr id="37920" name="文字方塊 56">
              <a:extLst>
                <a:ext uri="{FF2B5EF4-FFF2-40B4-BE49-F238E27FC236}">
                  <a16:creationId xmlns:a16="http://schemas.microsoft.com/office/drawing/2014/main" id="{838D61D5-E167-4786-92FA-05CCD603F62C}"/>
                </a:ext>
              </a:extLst>
            </p:cNvPr>
            <p:cNvSpPr txBox="1">
              <a:spLocks noChangeArrowheads="1"/>
            </p:cNvSpPr>
            <p:nvPr/>
          </p:nvSpPr>
          <p:spPr bwMode="auto">
            <a:xfrm>
              <a:off x="5425106" y="3210568"/>
              <a:ext cx="502991" cy="48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互</a:t>
              </a:r>
            </a:p>
          </p:txBody>
        </p:sp>
        <p:sp>
          <p:nvSpPr>
            <p:cNvPr id="37921" name="文字方塊 60">
              <a:extLst>
                <a:ext uri="{FF2B5EF4-FFF2-40B4-BE49-F238E27FC236}">
                  <a16:creationId xmlns:a16="http://schemas.microsoft.com/office/drawing/2014/main" id="{FCD65462-D54F-4889-8D7E-940FC3B8E984}"/>
                </a:ext>
              </a:extLst>
            </p:cNvPr>
            <p:cNvSpPr txBox="1">
              <a:spLocks noChangeArrowheads="1"/>
            </p:cNvSpPr>
            <p:nvPr/>
          </p:nvSpPr>
          <p:spPr bwMode="auto">
            <a:xfrm>
              <a:off x="8372907" y="3210568"/>
              <a:ext cx="502991" cy="48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共</a:t>
              </a:r>
            </a:p>
          </p:txBody>
        </p:sp>
        <p:sp>
          <p:nvSpPr>
            <p:cNvPr id="37922" name="文字方塊 61">
              <a:extLst>
                <a:ext uri="{FF2B5EF4-FFF2-40B4-BE49-F238E27FC236}">
                  <a16:creationId xmlns:a16="http://schemas.microsoft.com/office/drawing/2014/main" id="{A35A417E-F4CA-4DFD-843F-E78168939768}"/>
                </a:ext>
              </a:extLst>
            </p:cNvPr>
            <p:cNvSpPr txBox="1">
              <a:spLocks noChangeArrowheads="1"/>
            </p:cNvSpPr>
            <p:nvPr/>
          </p:nvSpPr>
          <p:spPr bwMode="auto">
            <a:xfrm>
              <a:off x="1926145" y="6031124"/>
              <a:ext cx="2163811" cy="42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0B0099"/>
                  </a:solidFill>
                  <a:effectLst/>
                  <a:uLnTx/>
                  <a:uFillTx/>
                  <a:latin typeface="Microsoft YaHei" panose="020B0503020204020204" pitchFamily="34" charset="-122"/>
                  <a:ea typeface="Microsoft YaHei" panose="020B0503020204020204" pitchFamily="34" charset="-122"/>
                  <a:cs typeface="+mn-cs"/>
                </a:rPr>
                <a:t>有意願，有方法</a:t>
              </a:r>
            </a:p>
          </p:txBody>
        </p:sp>
        <p:sp>
          <p:nvSpPr>
            <p:cNvPr id="37923" name="文字方塊 63">
              <a:extLst>
                <a:ext uri="{FF2B5EF4-FFF2-40B4-BE49-F238E27FC236}">
                  <a16:creationId xmlns:a16="http://schemas.microsoft.com/office/drawing/2014/main" id="{987204A6-5256-4EDF-88D8-E6B0EBBFA175}"/>
                </a:ext>
              </a:extLst>
            </p:cNvPr>
            <p:cNvSpPr txBox="1">
              <a:spLocks noChangeArrowheads="1"/>
            </p:cNvSpPr>
            <p:nvPr/>
          </p:nvSpPr>
          <p:spPr bwMode="auto">
            <a:xfrm>
              <a:off x="4664762" y="6050418"/>
              <a:ext cx="2646833" cy="46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8D8E0B"/>
                  </a:solidFill>
                  <a:effectLst/>
                  <a:uLnTx/>
                  <a:uFillTx/>
                  <a:latin typeface="Microsoft YaHei" panose="020B0503020204020204" pitchFamily="34" charset="-122"/>
                  <a:ea typeface="Microsoft YaHei" panose="020B0503020204020204" pitchFamily="34" charset="-122"/>
                  <a:cs typeface="+mn-cs"/>
                </a:rPr>
                <a:t>精熟知識，能活用</a:t>
              </a:r>
            </a:p>
          </p:txBody>
        </p:sp>
        <p:sp>
          <p:nvSpPr>
            <p:cNvPr id="37924" name="文字方塊 64">
              <a:extLst>
                <a:ext uri="{FF2B5EF4-FFF2-40B4-BE49-F238E27FC236}">
                  <a16:creationId xmlns:a16="http://schemas.microsoft.com/office/drawing/2014/main" id="{5D8A9927-5C35-4583-B883-1C8140DCD3B4}"/>
                </a:ext>
              </a:extLst>
            </p:cNvPr>
            <p:cNvSpPr txBox="1">
              <a:spLocks noChangeArrowheads="1"/>
            </p:cNvSpPr>
            <p:nvPr/>
          </p:nvSpPr>
          <p:spPr bwMode="auto">
            <a:xfrm>
              <a:off x="7867573" y="6065807"/>
              <a:ext cx="2163811" cy="42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C10000"/>
                  </a:solidFill>
                  <a:effectLst/>
                  <a:uLnTx/>
                  <a:uFillTx/>
                  <a:latin typeface="Microsoft YaHei" panose="020B0503020204020204" pitchFamily="34" charset="-122"/>
                  <a:ea typeface="Microsoft YaHei" panose="020B0503020204020204" pitchFamily="34" charset="-122"/>
                  <a:cs typeface="+mn-cs"/>
                </a:rPr>
                <a:t>善合群，能共享</a:t>
              </a:r>
            </a:p>
          </p:txBody>
        </p:sp>
      </p:grpSp>
      <p:sp>
        <p:nvSpPr>
          <p:cNvPr id="59" name="Pentagon 1162">
            <a:extLst>
              <a:ext uri="{FF2B5EF4-FFF2-40B4-BE49-F238E27FC236}">
                <a16:creationId xmlns:a16="http://schemas.microsoft.com/office/drawing/2014/main" id="{16CD3FDA-2E34-407A-B1ED-07BA6EC0B67F}"/>
              </a:ext>
            </a:extLst>
          </p:cNvPr>
          <p:cNvSpPr/>
          <p:nvPr/>
        </p:nvSpPr>
        <p:spPr>
          <a:xfrm>
            <a:off x="6353175" y="1101725"/>
            <a:ext cx="2914650" cy="1116013"/>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a:ln>
                <a:noFill/>
              </a:ln>
              <a:solidFill>
                <a:prstClr val="white"/>
              </a:solidFill>
              <a:effectLst/>
              <a:uLnTx/>
              <a:uFillTx/>
              <a:ea typeface="+mn-ea"/>
              <a:cs typeface="+mn-cs"/>
            </a:endParaRPr>
          </a:p>
        </p:txBody>
      </p:sp>
      <p:sp>
        <p:nvSpPr>
          <p:cNvPr id="56" name="Pentagon 1161">
            <a:extLst>
              <a:ext uri="{FF2B5EF4-FFF2-40B4-BE49-F238E27FC236}">
                <a16:creationId xmlns:a16="http://schemas.microsoft.com/office/drawing/2014/main" id="{928E45C6-35F3-4B7B-BC03-BBB303D3D7FA}"/>
              </a:ext>
            </a:extLst>
          </p:cNvPr>
          <p:cNvSpPr/>
          <p:nvPr/>
        </p:nvSpPr>
        <p:spPr>
          <a:xfrm>
            <a:off x="3468688" y="1104900"/>
            <a:ext cx="3222625" cy="111601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a:ln>
                <a:noFill/>
              </a:ln>
              <a:solidFill>
                <a:prstClr val="white"/>
              </a:solidFill>
              <a:effectLst/>
              <a:uLnTx/>
              <a:uFillTx/>
              <a:ea typeface="+mn-ea"/>
              <a:cs typeface="+mn-cs"/>
            </a:endParaRPr>
          </a:p>
        </p:txBody>
      </p:sp>
      <p:sp>
        <p:nvSpPr>
          <p:cNvPr id="37894" name="Freeform 14">
            <a:extLst>
              <a:ext uri="{FF2B5EF4-FFF2-40B4-BE49-F238E27FC236}">
                <a16:creationId xmlns:a16="http://schemas.microsoft.com/office/drawing/2014/main" id="{2743F311-C4AD-4B1C-BAF1-95B2EA5178D1}"/>
              </a:ext>
            </a:extLst>
          </p:cNvPr>
          <p:cNvSpPr>
            <a:spLocks/>
          </p:cNvSpPr>
          <p:nvPr/>
        </p:nvSpPr>
        <p:spPr bwMode="auto">
          <a:xfrm>
            <a:off x="325438" y="706438"/>
            <a:ext cx="566737" cy="1514475"/>
          </a:xfrm>
          <a:custGeom>
            <a:avLst/>
            <a:gdLst>
              <a:gd name="T0" fmla="*/ 565664 w 819"/>
              <a:gd name="T1" fmla="*/ 1514243 h 902"/>
              <a:gd name="T2" fmla="*/ 0 w 819"/>
              <a:gd name="T3" fmla="*/ 1314470 h 902"/>
              <a:gd name="T4" fmla="*/ 0 w 819"/>
              <a:gd name="T5" fmla="*/ 0 h 902"/>
              <a:gd name="T6" fmla="*/ 565664 w 819"/>
              <a:gd name="T7" fmla="*/ 397867 h 902"/>
              <a:gd name="T8" fmla="*/ 565664 w 819"/>
              <a:gd name="T9" fmla="*/ 1514243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50" name="Pentagon 21">
            <a:extLst>
              <a:ext uri="{FF2B5EF4-FFF2-40B4-BE49-F238E27FC236}">
                <a16:creationId xmlns:a16="http://schemas.microsoft.com/office/drawing/2014/main" id="{DADECF61-9B54-4E13-BCBD-8B07A68FF328}"/>
              </a:ext>
            </a:extLst>
          </p:cNvPr>
          <p:cNvSpPr/>
          <p:nvPr/>
        </p:nvSpPr>
        <p:spPr>
          <a:xfrm>
            <a:off x="892175" y="1104900"/>
            <a:ext cx="2914650" cy="111601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a:ln>
                <a:noFill/>
              </a:ln>
              <a:solidFill>
                <a:prstClr val="white"/>
              </a:solidFill>
              <a:effectLst/>
              <a:uLnTx/>
              <a:uFillTx/>
              <a:ea typeface="+mn-ea"/>
              <a:cs typeface="+mn-cs"/>
            </a:endParaRPr>
          </a:p>
        </p:txBody>
      </p:sp>
      <p:sp>
        <p:nvSpPr>
          <p:cNvPr id="5" name="矩形 4">
            <a:extLst>
              <a:ext uri="{FF2B5EF4-FFF2-40B4-BE49-F238E27FC236}">
                <a16:creationId xmlns:a16="http://schemas.microsoft.com/office/drawing/2014/main" id="{80BB4415-B173-42B4-9AD0-C17FE9FC32C8}"/>
              </a:ext>
            </a:extLst>
          </p:cNvPr>
          <p:cNvSpPr/>
          <p:nvPr/>
        </p:nvSpPr>
        <p:spPr>
          <a:xfrm>
            <a:off x="1353983" y="1384628"/>
            <a:ext cx="1819275"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12826D"/>
                </a:solidFill>
                <a:effectLst/>
                <a:uLnTx/>
                <a:uFillTx/>
                <a:latin typeface="Microsoft YaHei" charset="-122"/>
                <a:ea typeface="Microsoft YaHei" charset="-122"/>
                <a:cs typeface="Microsoft YaHei" charset="-122"/>
              </a:rPr>
              <a:t>自主</a:t>
            </a:r>
            <a:r>
              <a:rPr kumimoji="0" lang="zh-TW" altLang="en-US" sz="2800" b="1" i="0" u="none" strike="noStrike" kern="1200" cap="none" spc="0" normalizeH="0" baseline="0" noProof="0" dirty="0">
                <a:ln>
                  <a:noFill/>
                </a:ln>
                <a:solidFill>
                  <a:srgbClr val="12826D"/>
                </a:solidFill>
                <a:effectLst/>
                <a:uLnTx/>
                <a:uFillTx/>
                <a:latin typeface="Microsoft YaHei" charset="-122"/>
                <a:ea typeface="Microsoft YaHei" charset="-122"/>
                <a:cs typeface="Microsoft YaHei" charset="-122"/>
              </a:rPr>
              <a:t>行動</a:t>
            </a:r>
            <a:endParaRPr kumimoji="0" lang="zh-TW" altLang="en-US" sz="2800" b="0" i="0" u="none" strike="noStrike" kern="1200" cap="none" spc="0" normalizeH="0" baseline="0" noProof="0" dirty="0">
              <a:ln>
                <a:noFill/>
              </a:ln>
              <a:solidFill>
                <a:srgbClr val="12826D"/>
              </a:solidFill>
              <a:effectLst/>
              <a:uLnTx/>
              <a:uFillTx/>
              <a:latin typeface="Microsoft YaHei" charset="-122"/>
              <a:ea typeface="Microsoft YaHei" charset="-122"/>
              <a:cs typeface="Microsoft YaHei" charset="-122"/>
            </a:endParaRPr>
          </a:p>
        </p:txBody>
      </p:sp>
      <p:sp>
        <p:nvSpPr>
          <p:cNvPr id="71" name="矩形 70">
            <a:extLst>
              <a:ext uri="{FF2B5EF4-FFF2-40B4-BE49-F238E27FC236}">
                <a16:creationId xmlns:a16="http://schemas.microsoft.com/office/drawing/2014/main" id="{49BCD47E-783F-4FDC-947F-4F0639CC98CF}"/>
              </a:ext>
            </a:extLst>
          </p:cNvPr>
          <p:cNvSpPr/>
          <p:nvPr/>
        </p:nvSpPr>
        <p:spPr>
          <a:xfrm>
            <a:off x="4256881" y="1407863"/>
            <a:ext cx="1616076"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E2887E"/>
                </a:solidFill>
                <a:effectLst/>
                <a:uLnTx/>
                <a:uFillTx/>
                <a:latin typeface="Microsoft YaHei" charset="-122"/>
                <a:ea typeface="Microsoft YaHei" charset="-122"/>
                <a:cs typeface="Microsoft YaHei" charset="-122"/>
              </a:rPr>
              <a:t>溝通</a:t>
            </a:r>
            <a:r>
              <a:rPr kumimoji="0" lang="zh-TW" altLang="en-US" sz="2800" b="1" i="0" u="none" strike="noStrike" kern="1200" cap="none" spc="0" normalizeH="0" baseline="0" noProof="0" dirty="0">
                <a:ln>
                  <a:noFill/>
                </a:ln>
                <a:solidFill>
                  <a:srgbClr val="E2887E"/>
                </a:solidFill>
                <a:effectLst/>
                <a:uLnTx/>
                <a:uFillTx/>
                <a:latin typeface="Microsoft YaHei" charset="-122"/>
                <a:ea typeface="Microsoft YaHei" charset="-122"/>
                <a:cs typeface="Microsoft YaHei" charset="-122"/>
              </a:rPr>
              <a:t>互動</a:t>
            </a:r>
            <a:endParaRPr kumimoji="0" lang="zh-TW" altLang="en-US" sz="2800" b="0" i="0" u="none" strike="noStrike" kern="1200" cap="none" spc="0" normalizeH="0" baseline="0" noProof="0" dirty="0">
              <a:ln>
                <a:noFill/>
              </a:ln>
              <a:solidFill>
                <a:srgbClr val="E2887E"/>
              </a:solidFill>
              <a:effectLst/>
              <a:uLnTx/>
              <a:uFillTx/>
              <a:latin typeface="Microsoft YaHei" charset="-122"/>
              <a:ea typeface="Microsoft YaHei" charset="-122"/>
              <a:cs typeface="Microsoft YaHei" charset="-122"/>
            </a:endParaRPr>
          </a:p>
        </p:txBody>
      </p:sp>
      <p:sp>
        <p:nvSpPr>
          <p:cNvPr id="74" name="矩形 73">
            <a:extLst>
              <a:ext uri="{FF2B5EF4-FFF2-40B4-BE49-F238E27FC236}">
                <a16:creationId xmlns:a16="http://schemas.microsoft.com/office/drawing/2014/main" id="{20B5EBE4-D330-456E-A1D3-5BAFAFA20FAD}"/>
              </a:ext>
            </a:extLst>
          </p:cNvPr>
          <p:cNvSpPr/>
          <p:nvPr/>
        </p:nvSpPr>
        <p:spPr>
          <a:xfrm>
            <a:off x="7025863" y="1407863"/>
            <a:ext cx="1683049"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F1A33B"/>
                </a:solidFill>
                <a:effectLst/>
                <a:uLnTx/>
                <a:uFillTx/>
                <a:latin typeface="Microsoft YaHei" charset="-122"/>
                <a:ea typeface="Microsoft YaHei" charset="-122"/>
                <a:cs typeface="Microsoft YaHei" charset="-122"/>
              </a:rPr>
              <a:t>社會</a:t>
            </a:r>
            <a:r>
              <a:rPr kumimoji="0" lang="zh-TW" altLang="en-US" sz="2800" b="1" i="0" u="none" strike="noStrike" kern="1200" cap="none" spc="0" normalizeH="0" baseline="0" noProof="0" dirty="0">
                <a:ln>
                  <a:noFill/>
                </a:ln>
                <a:solidFill>
                  <a:srgbClr val="F1A33B"/>
                </a:solidFill>
                <a:effectLst/>
                <a:uLnTx/>
                <a:uFillTx/>
                <a:latin typeface="Microsoft YaHei" charset="-122"/>
                <a:ea typeface="Microsoft YaHei" charset="-122"/>
                <a:cs typeface="Microsoft YaHei" charset="-122"/>
              </a:rPr>
              <a:t>參與</a:t>
            </a:r>
          </a:p>
        </p:txBody>
      </p:sp>
      <p:sp>
        <p:nvSpPr>
          <p:cNvPr id="9" name="文字方塊 8">
            <a:extLst>
              <a:ext uri="{FF2B5EF4-FFF2-40B4-BE49-F238E27FC236}">
                <a16:creationId xmlns:a16="http://schemas.microsoft.com/office/drawing/2014/main" id="{44C161C9-E7CA-4B33-B602-95ED9E802E57}"/>
              </a:ext>
            </a:extLst>
          </p:cNvPr>
          <p:cNvSpPr txBox="1">
            <a:spLocks noChangeArrowheads="1"/>
          </p:cNvSpPr>
          <p:nvPr/>
        </p:nvSpPr>
        <p:spPr bwMode="auto">
          <a:xfrm>
            <a:off x="2505075" y="3209925"/>
            <a:ext cx="503238" cy="48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srgbClr val="0B0099"/>
                </a:solidFill>
                <a:effectLst/>
                <a:uLnTx/>
                <a:uFillTx/>
                <a:latin typeface="Microsoft YaHei" panose="020B0503020204020204" pitchFamily="34" charset="-122"/>
                <a:ea typeface="Microsoft YaHei" panose="020B0503020204020204" pitchFamily="34" charset="-122"/>
                <a:cs typeface="+mn-cs"/>
              </a:rPr>
              <a:t>自</a:t>
            </a:r>
          </a:p>
        </p:txBody>
      </p:sp>
      <p:sp>
        <p:nvSpPr>
          <p:cNvPr id="54" name="文字方塊 53">
            <a:extLst>
              <a:ext uri="{FF2B5EF4-FFF2-40B4-BE49-F238E27FC236}">
                <a16:creationId xmlns:a16="http://schemas.microsoft.com/office/drawing/2014/main" id="{D6D183FD-321A-435E-BA04-F0B6F272C026}"/>
              </a:ext>
            </a:extLst>
          </p:cNvPr>
          <p:cNvSpPr txBox="1">
            <a:spLocks noChangeArrowheads="1"/>
          </p:cNvSpPr>
          <p:nvPr/>
        </p:nvSpPr>
        <p:spPr bwMode="auto">
          <a:xfrm>
            <a:off x="5927725" y="3209925"/>
            <a:ext cx="503238" cy="48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srgbClr val="8D8E0B"/>
                </a:solidFill>
                <a:effectLst/>
                <a:uLnTx/>
                <a:uFillTx/>
                <a:latin typeface="Microsoft YaHei" panose="020B0503020204020204" pitchFamily="34" charset="-122"/>
                <a:ea typeface="Microsoft YaHei" panose="020B0503020204020204" pitchFamily="34" charset="-122"/>
                <a:cs typeface="+mn-cs"/>
              </a:rPr>
              <a:t>動</a:t>
            </a:r>
          </a:p>
        </p:txBody>
      </p:sp>
      <p:sp>
        <p:nvSpPr>
          <p:cNvPr id="60" name="文字方塊 59">
            <a:extLst>
              <a:ext uri="{FF2B5EF4-FFF2-40B4-BE49-F238E27FC236}">
                <a16:creationId xmlns:a16="http://schemas.microsoft.com/office/drawing/2014/main" id="{40FA0538-5942-471D-B37B-001D60C4BE85}"/>
              </a:ext>
            </a:extLst>
          </p:cNvPr>
          <p:cNvSpPr txBox="1">
            <a:spLocks noChangeArrowheads="1"/>
          </p:cNvSpPr>
          <p:nvPr/>
        </p:nvSpPr>
        <p:spPr bwMode="auto">
          <a:xfrm>
            <a:off x="8875713" y="3209925"/>
            <a:ext cx="503237" cy="48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srgbClr val="C10000"/>
                </a:solidFill>
                <a:effectLst/>
                <a:uLnTx/>
                <a:uFillTx/>
                <a:latin typeface="Microsoft YaHei" panose="020B0503020204020204" pitchFamily="34" charset="-122"/>
                <a:ea typeface="Microsoft YaHei" panose="020B0503020204020204" pitchFamily="34" charset="-122"/>
                <a:cs typeface="+mn-cs"/>
              </a:rPr>
              <a:t>好</a:t>
            </a:r>
          </a:p>
        </p:txBody>
      </p:sp>
      <p:sp>
        <p:nvSpPr>
          <p:cNvPr id="37908" name="投影片編號版面配置區 1">
            <a:extLst>
              <a:ext uri="{FF2B5EF4-FFF2-40B4-BE49-F238E27FC236}">
                <a16:creationId xmlns:a16="http://schemas.microsoft.com/office/drawing/2014/main" id="{3ED2F17D-D651-4BD1-8509-6AB7A24A12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D8C8AF-88AC-4843-8348-468843E73AF1}"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sp>
        <p:nvSpPr>
          <p:cNvPr id="8" name="文字方塊 7">
            <a:extLst>
              <a:ext uri="{FF2B5EF4-FFF2-40B4-BE49-F238E27FC236}">
                <a16:creationId xmlns:a16="http://schemas.microsoft.com/office/drawing/2014/main" id="{FB58B8AE-5D50-4DCE-81EA-67615965C1E7}"/>
              </a:ext>
            </a:extLst>
          </p:cNvPr>
          <p:cNvSpPr txBox="1">
            <a:spLocks noChangeArrowheads="1"/>
          </p:cNvSpPr>
          <p:nvPr/>
        </p:nvSpPr>
        <p:spPr bwMode="auto">
          <a:xfrm>
            <a:off x="3694820" y="2349218"/>
            <a:ext cx="1416050" cy="46196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一字箴言</a:t>
            </a:r>
          </a:p>
        </p:txBody>
      </p:sp>
      <p:sp>
        <p:nvSpPr>
          <p:cNvPr id="33" name="文字方塊 32">
            <a:extLst>
              <a:ext uri="{FF2B5EF4-FFF2-40B4-BE49-F238E27FC236}">
                <a16:creationId xmlns:a16="http://schemas.microsoft.com/office/drawing/2014/main" id="{DAFC013E-5DEA-4A7B-A087-B494EB26A52D}"/>
              </a:ext>
            </a:extLst>
          </p:cNvPr>
          <p:cNvSpPr txBox="1">
            <a:spLocks noChangeArrowheads="1"/>
          </p:cNvSpPr>
          <p:nvPr/>
        </p:nvSpPr>
        <p:spPr bwMode="auto">
          <a:xfrm>
            <a:off x="6829768" y="2312986"/>
            <a:ext cx="1416050" cy="46196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DD3644"/>
                </a:solidFill>
                <a:effectLst/>
                <a:uLnTx/>
                <a:uFillTx/>
                <a:latin typeface="Microsoft YaHei" panose="020B0503020204020204" pitchFamily="34" charset="-122"/>
                <a:ea typeface="Microsoft YaHei" panose="020B0503020204020204" pitchFamily="34" charset="-122"/>
                <a:cs typeface="+mn-cs"/>
              </a:rPr>
              <a:t>二字箴言</a:t>
            </a:r>
          </a:p>
        </p:txBody>
      </p:sp>
      <p:sp>
        <p:nvSpPr>
          <p:cNvPr id="37911" name="文字方塊 33">
            <a:extLst>
              <a:ext uri="{FF2B5EF4-FFF2-40B4-BE49-F238E27FC236}">
                <a16:creationId xmlns:a16="http://schemas.microsoft.com/office/drawing/2014/main" id="{012F27E4-25B7-4195-A535-75F941240DB9}"/>
              </a:ext>
            </a:extLst>
          </p:cNvPr>
          <p:cNvSpPr txBox="1">
            <a:spLocks noChangeArrowheads="1"/>
          </p:cNvSpPr>
          <p:nvPr/>
        </p:nvSpPr>
        <p:spPr bwMode="auto">
          <a:xfrm>
            <a:off x="9451975" y="1389371"/>
            <a:ext cx="1416050" cy="46196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DD3644"/>
                </a:solidFill>
                <a:effectLst/>
                <a:uLnTx/>
                <a:uFillTx/>
                <a:latin typeface="Microsoft YaHei" panose="020B0503020204020204" pitchFamily="34" charset="-122"/>
                <a:ea typeface="Microsoft YaHei" panose="020B0503020204020204" pitchFamily="34" charset="-122"/>
                <a:cs typeface="+mn-cs"/>
              </a:rPr>
              <a:t>四字箴言</a:t>
            </a:r>
          </a:p>
        </p:txBody>
      </p:sp>
      <p:sp>
        <p:nvSpPr>
          <p:cNvPr id="38" name="Shape 471"/>
          <p:cNvSpPr txBox="1">
            <a:spLocks/>
          </p:cNvSpPr>
          <p:nvPr/>
        </p:nvSpPr>
        <p:spPr bwMode="auto">
          <a:xfrm>
            <a:off x="1189879" y="192087"/>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buSzPct val="25000"/>
            </a:pPr>
            <a:r>
              <a:rPr kumimoji="0" lang="zh-TW" altLang="en-US" b="1" smtClean="0">
                <a:latin typeface="標楷體" pitchFamily="65" charset="-120"/>
                <a:ea typeface="標楷體" pitchFamily="65" charset="-120"/>
                <a:cs typeface="Times New Roman" pitchFamily="18" charset="0"/>
                <a:sym typeface="Arial" pitchFamily="34" charset="0"/>
              </a:rPr>
              <a:t>二、</a:t>
            </a:r>
            <a:r>
              <a:rPr kumimoji="0" lang="en-US" altLang="zh-TW" b="1" smtClean="0">
                <a:latin typeface="標楷體" pitchFamily="65" charset="-120"/>
                <a:ea typeface="標楷體" pitchFamily="65" charset="-120"/>
                <a:cs typeface="Times New Roman" pitchFamily="18" charset="0"/>
                <a:sym typeface="Arial" pitchFamily="34" charset="0"/>
              </a:rPr>
              <a:t>總綱的基本理念</a:t>
            </a:r>
            <a:endParaRPr kumimoji="0" lang="en-US" altLang="zh-TW" b="1" dirty="0">
              <a:latin typeface="標楷體" pitchFamily="65" charset="-120"/>
              <a:ea typeface="標楷體" pitchFamily="65" charset="-120"/>
              <a:cs typeface="Times New Roman" pitchFamily="18" charset="0"/>
              <a:sym typeface="Arial" pitchFamily="34" charset="0"/>
            </a:endParaRPr>
          </a:p>
        </p:txBody>
      </p:sp>
      <p:sp>
        <p:nvSpPr>
          <p:cNvPr id="2" name="矩形 1"/>
          <p:cNvSpPr/>
          <p:nvPr/>
        </p:nvSpPr>
        <p:spPr>
          <a:xfrm>
            <a:off x="1984698" y="6228844"/>
            <a:ext cx="1980029" cy="523220"/>
          </a:xfrm>
          <a:prstGeom prst="rect">
            <a:avLst/>
          </a:prstGeom>
        </p:spPr>
        <p:txBody>
          <a:bodyPr wrap="none">
            <a:spAutoFit/>
          </a:bodyPr>
          <a:lstStyle/>
          <a:p>
            <a:r>
              <a:rPr lang="zh-TW" altLang="en-US" sz="2800" b="1" dirty="0">
                <a:solidFill>
                  <a:srgbClr val="0066FF"/>
                </a:solidFill>
                <a:latin typeface="華康正顏楷體W5" panose="03000509000000000000" pitchFamily="65" charset="-120"/>
                <a:ea typeface="華康正顏楷體W5" panose="03000509000000000000" pitchFamily="65" charset="-120"/>
              </a:rPr>
              <a:t>智慧、獨立</a:t>
            </a:r>
          </a:p>
        </p:txBody>
      </p:sp>
      <p:sp>
        <p:nvSpPr>
          <p:cNvPr id="3" name="矩形 2"/>
          <p:cNvSpPr/>
          <p:nvPr/>
        </p:nvSpPr>
        <p:spPr>
          <a:xfrm>
            <a:off x="5043556" y="6228844"/>
            <a:ext cx="1980029" cy="523220"/>
          </a:xfrm>
          <a:prstGeom prst="rect">
            <a:avLst/>
          </a:prstGeom>
        </p:spPr>
        <p:txBody>
          <a:bodyPr wrap="none">
            <a:spAutoFit/>
          </a:bodyPr>
          <a:lstStyle/>
          <a:p>
            <a:r>
              <a:rPr lang="zh-TW" altLang="en-US" sz="2800" b="1" dirty="0">
                <a:solidFill>
                  <a:srgbClr val="808000"/>
                </a:solidFill>
                <a:latin typeface="華康正顏楷體W5" panose="03000509000000000000" pitchFamily="65" charset="-120"/>
                <a:ea typeface="華康正顏楷體W5" panose="03000509000000000000" pitchFamily="65" charset="-120"/>
              </a:rPr>
              <a:t>歡樂、幸福</a:t>
            </a:r>
          </a:p>
        </p:txBody>
      </p:sp>
      <p:sp>
        <p:nvSpPr>
          <p:cNvPr id="4" name="矩形 3"/>
          <p:cNvSpPr/>
          <p:nvPr/>
        </p:nvSpPr>
        <p:spPr>
          <a:xfrm>
            <a:off x="7983807" y="6228844"/>
            <a:ext cx="1980029" cy="523220"/>
          </a:xfrm>
          <a:prstGeom prst="rect">
            <a:avLst/>
          </a:prstGeom>
        </p:spPr>
        <p:txBody>
          <a:bodyPr wrap="none">
            <a:spAutoFit/>
          </a:bodyPr>
          <a:lstStyle/>
          <a:p>
            <a:r>
              <a:rPr lang="zh-TW" altLang="en-US" sz="2800" b="1" dirty="0">
                <a:solidFill>
                  <a:srgbClr val="C00000"/>
                </a:solidFill>
                <a:latin typeface="華康正顏楷體W5" panose="03000509000000000000" pitchFamily="65" charset="-120"/>
                <a:ea typeface="華康正顏楷體W5" panose="03000509000000000000" pitchFamily="65" charset="-120"/>
              </a:rPr>
              <a:t>熱情、能量</a:t>
            </a:r>
          </a:p>
        </p:txBody>
      </p:sp>
    </p:spTree>
    <p:extLst>
      <p:ext uri="{BB962C8B-B14F-4D97-AF65-F5344CB8AC3E}">
        <p14:creationId xmlns:p14="http://schemas.microsoft.com/office/powerpoint/2010/main" val="11931915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4" grpId="0" animBg="1"/>
      <p:bldP spid="60" grpId="0" animBg="1"/>
      <p:bldP spid="8"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488"/>
          <p:cNvSpPr txBox="1">
            <a:spLocks noChangeArrowheads="1"/>
          </p:cNvSpPr>
          <p:nvPr/>
        </p:nvSpPr>
        <p:spPr bwMode="auto">
          <a:xfrm>
            <a:off x="1847850" y="3068639"/>
            <a:ext cx="38877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endParaRPr lang="en-US" altLang="zh-TW" sz="3000" b="1">
              <a:solidFill>
                <a:srgbClr val="0000FF"/>
              </a:solidFill>
              <a:latin typeface="標楷體" pitchFamily="65" charset="-120"/>
              <a:ea typeface="標楷體" pitchFamily="65" charset="-120"/>
              <a:cs typeface="Arial" pitchFamily="34" charset="0"/>
              <a:sym typeface="Arial" pitchFamily="34" charset="0"/>
            </a:endParaRPr>
          </a:p>
        </p:txBody>
      </p:sp>
      <p:sp>
        <p:nvSpPr>
          <p:cNvPr id="50179"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DEB8CEB3-75A6-4868-85AD-BB5789A51380}" type="slidenum">
              <a:rPr lang="zh-TW" altLang="en-US" sz="1200">
                <a:solidFill>
                  <a:srgbClr val="898989"/>
                </a:solidFill>
                <a:latin typeface="標楷體" pitchFamily="65" charset="-120"/>
                <a:ea typeface="標楷體" pitchFamily="65" charset="-120"/>
              </a:rPr>
              <a:pPr>
                <a:spcBef>
                  <a:spcPct val="0"/>
                </a:spcBef>
                <a:buFontTx/>
                <a:buNone/>
              </a:pPr>
              <a:t>25</a:t>
            </a:fld>
            <a:endParaRPr lang="en-US" altLang="zh-TW" sz="1200">
              <a:solidFill>
                <a:srgbClr val="898989"/>
              </a:solidFill>
              <a:latin typeface="標楷體" pitchFamily="65" charset="-120"/>
              <a:ea typeface="標楷體" pitchFamily="65" charset="-120"/>
            </a:endParaRPr>
          </a:p>
        </p:txBody>
      </p:sp>
      <p:sp>
        <p:nvSpPr>
          <p:cNvPr id="50180" name="Shape 471"/>
          <p:cNvSpPr>
            <a:spLocks noGrp="1"/>
          </p:cNvSpPr>
          <p:nvPr>
            <p:ph type="title"/>
          </p:nvPr>
        </p:nvSpPr>
        <p:spPr>
          <a:xfrm>
            <a:off x="1919288" y="260351"/>
            <a:ext cx="8229600" cy="936625"/>
          </a:xfrm>
        </p:spPr>
        <p:txBody>
          <a:bodyPr vert="horz" wrap="square" lIns="91425" tIns="45700" rIns="91425" bIns="45700" numCol="1" anchor="ctr" anchorCtr="0" compatLnSpc="1">
            <a:prstTxWarp prst="textNoShape">
              <a:avLst/>
            </a:prstTxWarp>
          </a:bodyPr>
          <a:lstStyle/>
          <a:p>
            <a:pPr algn="l" eaLnBrk="1" hangingPunct="1">
              <a:buSzPct val="25000"/>
            </a:pPr>
            <a:r>
              <a:rPr lang="zh-TW" altLang="en-US" b="1" dirty="0">
                <a:latin typeface="標楷體" pitchFamily="65" charset="-120"/>
                <a:ea typeface="標楷體" pitchFamily="65" charset="-120"/>
                <a:cs typeface="Times New Roman" pitchFamily="18" charset="0"/>
                <a:sym typeface="Arial" pitchFamily="34" charset="0"/>
              </a:rPr>
              <a:t>三、</a:t>
            </a:r>
            <a:r>
              <a:rPr lang="en-US" altLang="zh-TW" b="1" dirty="0" err="1">
                <a:latin typeface="標楷體" pitchFamily="65" charset="-120"/>
                <a:ea typeface="標楷體" pitchFamily="65" charset="-120"/>
                <a:cs typeface="Times New Roman" pitchFamily="18" charset="0"/>
                <a:sym typeface="Arial" pitchFamily="34" charset="0"/>
              </a:rPr>
              <a:t>總綱的</a:t>
            </a:r>
            <a:r>
              <a:rPr lang="zh-TW" altLang="en-US" b="1" dirty="0">
                <a:latin typeface="標楷體" pitchFamily="65" charset="-120"/>
                <a:ea typeface="標楷體" pitchFamily="65" charset="-120"/>
                <a:cs typeface="Times New Roman" pitchFamily="18" charset="0"/>
                <a:sym typeface="Arial" pitchFamily="34" charset="0"/>
              </a:rPr>
              <a:t>課程目標</a:t>
            </a:r>
            <a:endParaRPr lang="en-US" altLang="zh-TW" b="1" dirty="0">
              <a:latin typeface="標楷體" pitchFamily="65" charset="-120"/>
              <a:ea typeface="標楷體" pitchFamily="65" charset="-120"/>
              <a:cs typeface="Times New Roman" pitchFamily="18" charset="0"/>
              <a:sym typeface="Arial" pitchFamily="34" charset="0"/>
            </a:endParaRPr>
          </a:p>
        </p:txBody>
      </p:sp>
      <p:grpSp>
        <p:nvGrpSpPr>
          <p:cNvPr id="16" name="群組 10"/>
          <p:cNvGrpSpPr>
            <a:grpSpLocks/>
          </p:cNvGrpSpPr>
          <p:nvPr/>
        </p:nvGrpSpPr>
        <p:grpSpPr bwMode="auto">
          <a:xfrm>
            <a:off x="2351089" y="1484314"/>
            <a:ext cx="7464425" cy="4929187"/>
            <a:chOff x="827584" y="1484784"/>
            <a:chExt cx="7464152" cy="4928096"/>
          </a:xfrm>
        </p:grpSpPr>
        <p:sp>
          <p:nvSpPr>
            <p:cNvPr id="17" name="手繪多邊形 16"/>
            <p:cNvSpPr/>
            <p:nvPr/>
          </p:nvSpPr>
          <p:spPr>
            <a:xfrm rot="21600000">
              <a:off x="827584" y="1484784"/>
              <a:ext cx="3732076" cy="2464841"/>
            </a:xfrm>
            <a:custGeom>
              <a:avLst/>
              <a:gdLst>
                <a:gd name="connsiteX0" fmla="*/ 0 w 2464048"/>
                <a:gd name="connsiteY0" fmla="*/ 0 h 3732076"/>
                <a:gd name="connsiteX1" fmla="*/ 2053365 w 2464048"/>
                <a:gd name="connsiteY1" fmla="*/ 0 h 3732076"/>
                <a:gd name="connsiteX2" fmla="*/ 2343762 w 2464048"/>
                <a:gd name="connsiteY2" fmla="*/ 120287 h 3732076"/>
                <a:gd name="connsiteX3" fmla="*/ 2464048 w 2464048"/>
                <a:gd name="connsiteY3" fmla="*/ 410684 h 3732076"/>
                <a:gd name="connsiteX4" fmla="*/ 2464048 w 2464048"/>
                <a:gd name="connsiteY4" fmla="*/ 3732076 h 3732076"/>
                <a:gd name="connsiteX5" fmla="*/ 0 w 2464048"/>
                <a:gd name="connsiteY5" fmla="*/ 3732076 h 3732076"/>
                <a:gd name="connsiteX6" fmla="*/ 0 w 2464048"/>
                <a:gd name="connsiteY6" fmla="*/ 0 h 3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4048" h="3732076">
                  <a:moveTo>
                    <a:pt x="0" y="3732076"/>
                  </a:moveTo>
                  <a:lnTo>
                    <a:pt x="0" y="622025"/>
                  </a:lnTo>
                  <a:cubicBezTo>
                    <a:pt x="0" y="457054"/>
                    <a:pt x="28568" y="298839"/>
                    <a:pt x="79418" y="182187"/>
                  </a:cubicBezTo>
                  <a:cubicBezTo>
                    <a:pt x="130268" y="65534"/>
                    <a:pt x="199235" y="0"/>
                    <a:pt x="271148" y="0"/>
                  </a:cubicBezTo>
                  <a:lnTo>
                    <a:pt x="2464048" y="0"/>
                  </a:lnTo>
                  <a:lnTo>
                    <a:pt x="2464048" y="3732076"/>
                  </a:lnTo>
                  <a:lnTo>
                    <a:pt x="0" y="3732076"/>
                  </a:lnTo>
                  <a:close/>
                </a:path>
              </a:pathLst>
            </a:custGeom>
            <a:solidFill>
              <a:srgbClr val="FF7C8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256031" tIns="256033" rIns="256033" bIns="872043" spcCol="1270" anchor="ctr"/>
            <a:lstStyle/>
            <a:p>
              <a:pPr algn="ctr" defTabSz="1600200" eaLnBrk="1" hangingPunct="1">
                <a:lnSpc>
                  <a:spcPct val="90000"/>
                </a:lnSpc>
                <a:spcAft>
                  <a:spcPct val="35000"/>
                </a:spcAft>
                <a:defRPr/>
              </a:pP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啟發生命潛能</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endParaRPr>
            </a:p>
          </p:txBody>
        </p:sp>
        <p:sp>
          <p:nvSpPr>
            <p:cNvPr id="18" name="手繪多邊形 17"/>
            <p:cNvSpPr/>
            <p:nvPr/>
          </p:nvSpPr>
          <p:spPr>
            <a:xfrm>
              <a:off x="4559660" y="1484784"/>
              <a:ext cx="3732076" cy="2464841"/>
            </a:xfrm>
            <a:custGeom>
              <a:avLst/>
              <a:gdLst>
                <a:gd name="connsiteX0" fmla="*/ 0 w 3732076"/>
                <a:gd name="connsiteY0" fmla="*/ 0 h 2464048"/>
                <a:gd name="connsiteX1" fmla="*/ 3321393 w 3732076"/>
                <a:gd name="connsiteY1" fmla="*/ 0 h 2464048"/>
                <a:gd name="connsiteX2" fmla="*/ 3611790 w 3732076"/>
                <a:gd name="connsiteY2" fmla="*/ 120287 h 2464048"/>
                <a:gd name="connsiteX3" fmla="*/ 3732076 w 3732076"/>
                <a:gd name="connsiteY3" fmla="*/ 410684 h 2464048"/>
                <a:gd name="connsiteX4" fmla="*/ 3732076 w 3732076"/>
                <a:gd name="connsiteY4" fmla="*/ 2464048 h 2464048"/>
                <a:gd name="connsiteX5" fmla="*/ 0 w 3732076"/>
                <a:gd name="connsiteY5" fmla="*/ 2464048 h 2464048"/>
                <a:gd name="connsiteX6" fmla="*/ 0 w 3732076"/>
                <a:gd name="connsiteY6" fmla="*/ 0 h 24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076" h="2464048">
                  <a:moveTo>
                    <a:pt x="0" y="0"/>
                  </a:moveTo>
                  <a:lnTo>
                    <a:pt x="3321393" y="0"/>
                  </a:lnTo>
                  <a:cubicBezTo>
                    <a:pt x="3430313" y="0"/>
                    <a:pt x="3534772" y="43269"/>
                    <a:pt x="3611790" y="120287"/>
                  </a:cubicBezTo>
                  <a:cubicBezTo>
                    <a:pt x="3688808" y="197305"/>
                    <a:pt x="3732076" y="301764"/>
                    <a:pt x="3732076" y="410684"/>
                  </a:cubicBezTo>
                  <a:lnTo>
                    <a:pt x="3732076" y="2464048"/>
                  </a:lnTo>
                  <a:lnTo>
                    <a:pt x="0" y="2464048"/>
                  </a:lnTo>
                  <a:lnTo>
                    <a:pt x="0" y="0"/>
                  </a:lnTo>
                  <a:close/>
                </a:path>
              </a:pathLst>
            </a:custGeom>
            <a:solidFill>
              <a:srgbClr val="99CC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256032" tIns="256032" rIns="256032" bIns="872044" spcCol="1270" anchor="ctr"/>
            <a:lstStyle/>
            <a:p>
              <a:pPr algn="ctr" defTabSz="1600200" eaLnBrk="1" hangingPunct="1">
                <a:lnSpc>
                  <a:spcPct val="90000"/>
                </a:lnSpc>
                <a:spcAft>
                  <a:spcPct val="35000"/>
                </a:spcAft>
                <a:defRPr/>
              </a:pPr>
              <a:r>
                <a:rPr 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陶</a:t>
              </a:r>
              <a:r>
                <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養</a:t>
              </a: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生活知能</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9" name="手繪多邊形 18"/>
            <p:cNvSpPr/>
            <p:nvPr/>
          </p:nvSpPr>
          <p:spPr>
            <a:xfrm rot="21600000">
              <a:off x="827584" y="3949625"/>
              <a:ext cx="3732076" cy="2463255"/>
            </a:xfrm>
            <a:custGeom>
              <a:avLst/>
              <a:gdLst>
                <a:gd name="connsiteX0" fmla="*/ 0 w 3732076"/>
                <a:gd name="connsiteY0" fmla="*/ 0 h 2464048"/>
                <a:gd name="connsiteX1" fmla="*/ 3321393 w 3732076"/>
                <a:gd name="connsiteY1" fmla="*/ 0 h 2464048"/>
                <a:gd name="connsiteX2" fmla="*/ 3611790 w 3732076"/>
                <a:gd name="connsiteY2" fmla="*/ 120287 h 2464048"/>
                <a:gd name="connsiteX3" fmla="*/ 3732076 w 3732076"/>
                <a:gd name="connsiteY3" fmla="*/ 410684 h 2464048"/>
                <a:gd name="connsiteX4" fmla="*/ 3732076 w 3732076"/>
                <a:gd name="connsiteY4" fmla="*/ 2464048 h 2464048"/>
                <a:gd name="connsiteX5" fmla="*/ 0 w 3732076"/>
                <a:gd name="connsiteY5" fmla="*/ 2464048 h 2464048"/>
                <a:gd name="connsiteX6" fmla="*/ 0 w 3732076"/>
                <a:gd name="connsiteY6" fmla="*/ 0 h 24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076" h="2464048">
                  <a:moveTo>
                    <a:pt x="3732076" y="2464048"/>
                  </a:moveTo>
                  <a:lnTo>
                    <a:pt x="410683" y="2464048"/>
                  </a:lnTo>
                  <a:cubicBezTo>
                    <a:pt x="301763" y="2464048"/>
                    <a:pt x="197304" y="2420779"/>
                    <a:pt x="120286" y="2343761"/>
                  </a:cubicBezTo>
                  <a:cubicBezTo>
                    <a:pt x="43268" y="2266743"/>
                    <a:pt x="0" y="2162284"/>
                    <a:pt x="0" y="2053364"/>
                  </a:cubicBezTo>
                  <a:lnTo>
                    <a:pt x="0" y="0"/>
                  </a:lnTo>
                  <a:lnTo>
                    <a:pt x="3732076" y="0"/>
                  </a:lnTo>
                  <a:lnTo>
                    <a:pt x="3732076" y="24640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56032" tIns="872043" rIns="256032" bIns="256033" spcCol="1270" anchor="ctr"/>
            <a:lstStyle/>
            <a:p>
              <a:pPr algn="ctr" defTabSz="1600200" eaLnBrk="1" hangingPunct="1">
                <a:lnSpc>
                  <a:spcPct val="90000"/>
                </a:lnSpc>
                <a:spcAft>
                  <a:spcPct val="35000"/>
                </a:spcAft>
                <a:defRPr/>
              </a:pP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促進生涯發展</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20" name="手繪多邊形 19"/>
            <p:cNvSpPr/>
            <p:nvPr/>
          </p:nvSpPr>
          <p:spPr>
            <a:xfrm>
              <a:off x="4559660" y="3949625"/>
              <a:ext cx="3732076" cy="2463255"/>
            </a:xfrm>
            <a:custGeom>
              <a:avLst/>
              <a:gdLst>
                <a:gd name="connsiteX0" fmla="*/ 0 w 2464048"/>
                <a:gd name="connsiteY0" fmla="*/ 0 h 3732076"/>
                <a:gd name="connsiteX1" fmla="*/ 2053365 w 2464048"/>
                <a:gd name="connsiteY1" fmla="*/ 0 h 3732076"/>
                <a:gd name="connsiteX2" fmla="*/ 2343762 w 2464048"/>
                <a:gd name="connsiteY2" fmla="*/ 120287 h 3732076"/>
                <a:gd name="connsiteX3" fmla="*/ 2464048 w 2464048"/>
                <a:gd name="connsiteY3" fmla="*/ 410684 h 3732076"/>
                <a:gd name="connsiteX4" fmla="*/ 2464048 w 2464048"/>
                <a:gd name="connsiteY4" fmla="*/ 3732076 h 3732076"/>
                <a:gd name="connsiteX5" fmla="*/ 0 w 2464048"/>
                <a:gd name="connsiteY5" fmla="*/ 3732076 h 3732076"/>
                <a:gd name="connsiteX6" fmla="*/ 0 w 2464048"/>
                <a:gd name="connsiteY6" fmla="*/ 0 h 3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4048" h="3732076">
                  <a:moveTo>
                    <a:pt x="2464048" y="0"/>
                  </a:moveTo>
                  <a:lnTo>
                    <a:pt x="2464048" y="3110051"/>
                  </a:lnTo>
                  <a:cubicBezTo>
                    <a:pt x="2464048" y="3275022"/>
                    <a:pt x="2435480" y="3433237"/>
                    <a:pt x="2384630" y="3549889"/>
                  </a:cubicBezTo>
                  <a:cubicBezTo>
                    <a:pt x="2333780" y="3666542"/>
                    <a:pt x="2264813" y="3732076"/>
                    <a:pt x="2192900" y="3732076"/>
                  </a:cubicBezTo>
                  <a:lnTo>
                    <a:pt x="0" y="3732076"/>
                  </a:lnTo>
                  <a:lnTo>
                    <a:pt x="0" y="0"/>
                  </a:lnTo>
                  <a:lnTo>
                    <a:pt x="2464048"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56031" tIns="872043" rIns="256033" bIns="256033" spcCol="1270" anchor="ctr"/>
            <a:lstStyle/>
            <a:p>
              <a:pPr algn="ctr" defTabSz="1600200" eaLnBrk="1" hangingPunct="1">
                <a:lnSpc>
                  <a:spcPct val="90000"/>
                </a:lnSpc>
                <a:spcAft>
                  <a:spcPct val="35000"/>
                </a:spcAft>
                <a:defRPr/>
              </a:pP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涵育公民責任</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grpSp>
      <p:pic>
        <p:nvPicPr>
          <p:cNvPr id="415746" name="Picture 2" descr="C:\Users\win7\Desktop\photo.jpg"/>
          <p:cNvPicPr>
            <a:picLocks noChangeAspect="1" noChangeArrowheads="1"/>
          </p:cNvPicPr>
          <p:nvPr/>
        </p:nvPicPr>
        <p:blipFill>
          <a:blip r:embed="rId3" cstate="email">
            <a:lum contrast="10000"/>
            <a:extLst>
              <a:ext uri="{28A0092B-C50C-407E-A947-70E740481C1C}">
                <a14:useLocalDpi xmlns:a14="http://schemas.microsoft.com/office/drawing/2010/main"/>
              </a:ext>
            </a:extLst>
          </a:blip>
          <a:srcRect/>
          <a:stretch>
            <a:fillRect/>
          </a:stretch>
        </p:blipFill>
        <p:spPr bwMode="auto">
          <a:xfrm>
            <a:off x="4126172" y="2852936"/>
            <a:ext cx="3842037"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9" name="表格 8"/>
          <p:cNvGraphicFramePr>
            <a:graphicFrameLocks noGrp="1"/>
          </p:cNvGraphicFramePr>
          <p:nvPr/>
        </p:nvGraphicFramePr>
        <p:xfrm>
          <a:off x="5159375" y="2924175"/>
          <a:ext cx="2857500" cy="255588"/>
        </p:xfrm>
        <a:graphic>
          <a:graphicData uri="http://schemas.openxmlformats.org/drawingml/2006/table">
            <a:tbl>
              <a:tblPr/>
              <a:tblGrid>
                <a:gridCol w="2857500">
                  <a:extLst>
                    <a:ext uri="{9D8B030D-6E8A-4147-A177-3AD203B41FA5}">
                      <a16:colId xmlns:a16="http://schemas.microsoft.com/office/drawing/2014/main" val="20000"/>
                    </a:ext>
                  </a:extLst>
                </a:gridCol>
              </a:tblGrid>
              <a:tr h="255588">
                <a:tc>
                  <a:txBody>
                    <a:bodyPr/>
                    <a:lstStyle/>
                    <a:p>
                      <a:pPr algn="ctr" fontAlgn="t"/>
                      <a:r>
                        <a:rPr kumimoji="1" lang="zh-TW" altLang="en-US" sz="1200" b="1" kern="1200"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mn-cs"/>
                        </a:rPr>
                        <a:t>圖片來源：宜蘭縣內城中小學 </a:t>
                      </a:r>
                    </a:p>
                  </a:txBody>
                  <a:tcPr marL="0" marR="0"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3329733"/>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505"/>
          <p:cNvSpPr>
            <a:spLocks noChangeArrowheads="1"/>
          </p:cNvSpPr>
          <p:nvPr/>
        </p:nvSpPr>
        <p:spPr bwMode="auto">
          <a:xfrm>
            <a:off x="3792538" y="1638300"/>
            <a:ext cx="5268912" cy="1625600"/>
          </a:xfrm>
          <a:prstGeom prst="ellipse">
            <a:avLst/>
          </a:prstGeom>
          <a:noFill/>
          <a:ln w="9525">
            <a:no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5735638" y="5513389"/>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3575720" y="5805489"/>
            <a:ext cx="5256584" cy="1089025"/>
          </a:xfrm>
          <a:prstGeom prst="rect">
            <a:avLst/>
          </a:prstGeom>
          <a:noFill/>
          <a:ln w="9525">
            <a:noFill/>
            <a:miter lim="800000"/>
            <a:headEnd/>
            <a:tailEnd/>
          </a:ln>
        </p:spPr>
        <p:txBody>
          <a:bodyPr lIns="256025" tIns="256025" rIns="256025" bIns="256025" anchor="ctr"/>
          <a:lstStyle/>
          <a:p>
            <a:pPr algn="ctr" eaLnBrk="1" hangingPunct="1">
              <a:lnSpc>
                <a:spcPct val="90000"/>
              </a:lnSpc>
              <a:buSzPct val="25000"/>
            </a:pPr>
            <a:r>
              <a:rPr lang="zh-TW" altLang="en-US" sz="3600" b="1" dirty="0">
                <a:solidFill>
                  <a:srgbClr val="C00000"/>
                </a:solidFill>
                <a:latin typeface="標楷體" pitchFamily="65" charset="-120"/>
                <a:ea typeface="標楷體" pitchFamily="65" charset="-120"/>
                <a:cs typeface="Arial" pitchFamily="34" charset="0"/>
                <a:sym typeface="Arial" pitchFamily="34" charset="0"/>
              </a:rPr>
              <a:t>以人為本的</a:t>
            </a:r>
            <a:r>
              <a:rPr lang="en-US" altLang="zh-TW" sz="3600" b="1" dirty="0" err="1">
                <a:solidFill>
                  <a:srgbClr val="C00000"/>
                </a:solidFill>
                <a:latin typeface="標楷體" pitchFamily="65" charset="-120"/>
                <a:ea typeface="標楷體" pitchFamily="65" charset="-120"/>
                <a:cs typeface="Arial" pitchFamily="34" charset="0"/>
                <a:sym typeface="Arial" pitchFamily="34" charset="0"/>
              </a:rPr>
              <a:t>終身學習者</a:t>
            </a:r>
            <a:endParaRPr lang="en-US" altLang="zh-TW" sz="3600" b="1" dirty="0">
              <a:solidFill>
                <a:srgbClr val="C00000"/>
              </a:solidFill>
              <a:latin typeface="標楷體" pitchFamily="65" charset="-120"/>
              <a:ea typeface="標楷體" pitchFamily="65" charset="-120"/>
              <a:cs typeface="Arial" pitchFamily="34" charset="0"/>
              <a:sym typeface="Arial" pitchFamily="34" charset="0"/>
            </a:endParaRPr>
          </a:p>
        </p:txBody>
      </p:sp>
      <p:sp>
        <p:nvSpPr>
          <p:cNvPr id="27653" name="Shape 510"/>
          <p:cNvSpPr txBox="1">
            <a:spLocks noChangeArrowheads="1"/>
          </p:cNvSpPr>
          <p:nvPr/>
        </p:nvSpPr>
        <p:spPr bwMode="auto">
          <a:xfrm>
            <a:off x="5745163" y="3497264"/>
            <a:ext cx="1281112" cy="1474787"/>
          </a:xfrm>
          <a:prstGeom prst="rect">
            <a:avLst/>
          </a:prstGeom>
          <a:noFill/>
          <a:ln w="9525">
            <a:noFill/>
            <a:miter lim="800000"/>
            <a:headEnd/>
            <a:tailEnd/>
          </a:ln>
        </p:spPr>
        <p:txBody>
          <a:bodyPr lIns="45700" tIns="45700" rIns="45700" bIns="45700" anchor="ctr"/>
          <a:lstStyle/>
          <a:p>
            <a:pPr algn="ctr" eaLnBrk="1" hangingPunct="1">
              <a:lnSpc>
                <a:spcPct val="90000"/>
              </a:lnSpc>
              <a:buSzPct val="25000"/>
            </a:pPr>
            <a:r>
              <a:rPr lang="en-US" altLang="zh-TW" sz="3600" b="1">
                <a:solidFill>
                  <a:srgbClr val="FFFFFF"/>
                </a:solidFill>
                <a:latin typeface="標楷體" pitchFamily="65" charset="-120"/>
                <a:ea typeface="標楷體" pitchFamily="65" charset="-120"/>
                <a:cs typeface="Arial" pitchFamily="34" charset="0"/>
                <a:sym typeface="Arial" pitchFamily="34" charset="0"/>
              </a:rPr>
              <a:t>社會參與</a:t>
            </a:r>
          </a:p>
        </p:txBody>
      </p:sp>
      <p:sp>
        <p:nvSpPr>
          <p:cNvPr id="27654" name="Shape 515"/>
          <p:cNvSpPr>
            <a:spLocks noChangeArrowheads="1"/>
          </p:cNvSpPr>
          <p:nvPr/>
        </p:nvSpPr>
        <p:spPr bwMode="auto">
          <a:xfrm>
            <a:off x="2927351" y="2205039"/>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3431705" y="2996952"/>
            <a:ext cx="1643063" cy="461962"/>
          </a:xfrm>
          <a:prstGeom prst="rect">
            <a:avLst/>
          </a:prstGeom>
          <a:noFill/>
          <a:ln w="9525">
            <a:noFill/>
            <a:miter lim="800000"/>
            <a:headEnd/>
            <a:tailEnd/>
          </a:ln>
        </p:spPr>
        <p:txBody>
          <a:bodyPr lIns="91425" tIns="45700" rIns="91425" bIns="45700"/>
          <a:lstStyle/>
          <a:p>
            <a:pPr eaLnBrk="1" hangingPunct="1">
              <a:buSzPct val="25000"/>
            </a:pPr>
            <a:r>
              <a:rPr lang="en-US" altLang="zh-TW" sz="2400" b="1" dirty="0" err="1">
                <a:solidFill>
                  <a:srgbClr val="000000"/>
                </a:solidFill>
                <a:latin typeface="標楷體" pitchFamily="65" charset="-120"/>
                <a:ea typeface="標楷體" pitchFamily="65" charset="-120"/>
                <a:cs typeface="Arial" pitchFamily="34" charset="0"/>
                <a:sym typeface="Arial" pitchFamily="34" charset="0"/>
              </a:rPr>
              <a:t>學習</a:t>
            </a:r>
            <a:r>
              <a:rPr lang="zh-TW" altLang="en-US" sz="2400" b="1" dirty="0">
                <a:solidFill>
                  <a:srgbClr val="000000"/>
                </a:solidFill>
                <a:latin typeface="標楷體" pitchFamily="65" charset="-120"/>
                <a:ea typeface="標楷體" pitchFamily="65" charset="-120"/>
                <a:cs typeface="Arial" pitchFamily="34" charset="0"/>
                <a:sym typeface="Arial" pitchFamily="34" charset="0"/>
              </a:rPr>
              <a:t>意願</a:t>
            </a:r>
            <a:endParaRPr lang="en-US" altLang="zh-TW" sz="24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247811" name="Shape 518"/>
          <p:cNvSpPr txBox="1">
            <a:spLocks noChangeArrowheads="1"/>
          </p:cNvSpPr>
          <p:nvPr/>
        </p:nvSpPr>
        <p:spPr bwMode="auto">
          <a:xfrm>
            <a:off x="7176121" y="2996952"/>
            <a:ext cx="1643063" cy="461962"/>
          </a:xfrm>
          <a:prstGeom prst="rect">
            <a:avLst/>
          </a:prstGeom>
          <a:noFill/>
          <a:ln w="9525">
            <a:noFill/>
            <a:miter lim="800000"/>
            <a:headEnd/>
            <a:tailEnd/>
          </a:ln>
        </p:spPr>
        <p:txBody>
          <a:bodyPr lIns="91425" tIns="45700" rIns="91425" bIns="45700"/>
          <a:lstStyle/>
          <a:p>
            <a:pPr algn="ctr" eaLnBrk="1" hangingPunct="1">
              <a:buSzPct val="25000"/>
            </a:pPr>
            <a:r>
              <a:rPr lang="en-US" altLang="zh-TW" sz="2400" b="1" dirty="0" err="1">
                <a:solidFill>
                  <a:srgbClr val="000000"/>
                </a:solidFill>
                <a:latin typeface="標楷體" pitchFamily="65" charset="-120"/>
                <a:ea typeface="標楷體" pitchFamily="65" charset="-120"/>
                <a:cs typeface="Arial" pitchFamily="34" charset="0"/>
                <a:sym typeface="Arial" pitchFamily="34" charset="0"/>
              </a:rPr>
              <a:t>學習方法</a:t>
            </a:r>
            <a:endParaRPr lang="en-US" altLang="zh-TW" sz="24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247812" name="Shape 519"/>
          <p:cNvSpPr txBox="1">
            <a:spLocks noChangeArrowheads="1"/>
          </p:cNvSpPr>
          <p:nvPr/>
        </p:nvSpPr>
        <p:spPr bwMode="auto">
          <a:xfrm>
            <a:off x="5375921" y="3789041"/>
            <a:ext cx="1643063" cy="461963"/>
          </a:xfrm>
          <a:prstGeom prst="rect">
            <a:avLst/>
          </a:prstGeom>
          <a:noFill/>
          <a:ln w="9525">
            <a:noFill/>
            <a:miter lim="800000"/>
            <a:headEnd/>
            <a:tailEnd/>
          </a:ln>
        </p:spPr>
        <p:txBody>
          <a:bodyPr lIns="91425" tIns="45700" rIns="91425" bIns="45700"/>
          <a:lstStyle/>
          <a:p>
            <a:pPr eaLnBrk="1" hangingPunct="1">
              <a:buSzPct val="25000"/>
            </a:pPr>
            <a:r>
              <a:rPr lang="en-US" altLang="zh-TW" sz="2400" b="1" dirty="0" err="1">
                <a:solidFill>
                  <a:srgbClr val="000000"/>
                </a:solidFill>
                <a:latin typeface="標楷體" pitchFamily="65" charset="-120"/>
                <a:ea typeface="標楷體" pitchFamily="65" charset="-120"/>
                <a:cs typeface="Arial" pitchFamily="34" charset="0"/>
                <a:sym typeface="Arial" pitchFamily="34" charset="0"/>
              </a:rPr>
              <a:t>活用學習</a:t>
            </a:r>
            <a:endParaRPr lang="en-US" altLang="zh-TW" sz="24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27658" name="投影片編號版面配置區 20"/>
          <p:cNvSpPr>
            <a:spLocks noGrp="1"/>
          </p:cNvSpPr>
          <p:nvPr>
            <p:ph type="sldNum" sz="quarter" idx="12"/>
          </p:nvPr>
        </p:nvSpPr>
        <p:spPr bwMode="auto">
          <a:noFill/>
          <a:ln>
            <a:miter lim="800000"/>
            <a:headEnd/>
            <a:tailEnd/>
          </a:ln>
        </p:spPr>
        <p:txBody>
          <a:bodyPr/>
          <a:lstStyle/>
          <a:p>
            <a:fld id="{0735AFC5-ABCD-41F4-BCBD-44350E20D7DA}" type="slidenum">
              <a:rPr lang="zh-TW" altLang="en-US">
                <a:latin typeface="標楷體" pitchFamily="65" charset="-120"/>
                <a:ea typeface="標楷體" pitchFamily="65" charset="-120"/>
              </a:rPr>
              <a:pPr/>
              <a:t>26</a:t>
            </a:fld>
            <a:endParaRPr lang="en-US" altLang="zh-TW">
              <a:latin typeface="標楷體" pitchFamily="65" charset="-120"/>
              <a:ea typeface="標楷體" pitchFamily="65" charset="-120"/>
            </a:endParaRPr>
          </a:p>
        </p:txBody>
      </p:sp>
      <p:grpSp>
        <p:nvGrpSpPr>
          <p:cNvPr id="2" name="群組 25"/>
          <p:cNvGrpSpPr>
            <a:grpSpLocks/>
          </p:cNvGrpSpPr>
          <p:nvPr/>
        </p:nvGrpSpPr>
        <p:grpSpPr bwMode="auto">
          <a:xfrm>
            <a:off x="3071664" y="404664"/>
            <a:ext cx="3251200" cy="3251200"/>
            <a:chOff x="2328912" y="832333"/>
            <a:chExt cx="3251200" cy="3251200"/>
          </a:xfrm>
        </p:grpSpPr>
        <p:pic>
          <p:nvPicPr>
            <p:cNvPr id="27667" name="圖片 20"/>
            <p:cNvPicPr>
              <a:picLocks noChangeAspect="1"/>
            </p:cNvPicPr>
            <p:nvPr/>
          </p:nvPicPr>
          <p:blipFill>
            <a:blip r:embed="rId3" cstate="print"/>
            <a:srcRect/>
            <a:stretch>
              <a:fillRect/>
            </a:stretch>
          </p:blipFill>
          <p:spPr bwMode="auto">
            <a:xfrm>
              <a:off x="2328912" y="832333"/>
              <a:ext cx="3251200" cy="3251200"/>
            </a:xfrm>
            <a:prstGeom prst="rect">
              <a:avLst/>
            </a:prstGeom>
            <a:noFill/>
            <a:ln w="9525">
              <a:noFill/>
              <a:miter lim="800000"/>
              <a:headEnd/>
              <a:tailEnd/>
            </a:ln>
          </p:spPr>
        </p:pic>
        <p:sp>
          <p:nvSpPr>
            <p:cNvPr id="27668" name="Shape 512"/>
            <p:cNvSpPr txBox="1">
              <a:spLocks noChangeArrowheads="1"/>
            </p:cNvSpPr>
            <p:nvPr/>
          </p:nvSpPr>
          <p:spPr bwMode="auto">
            <a:xfrm>
              <a:off x="3203848" y="1412776"/>
              <a:ext cx="1373198" cy="1464302"/>
            </a:xfrm>
            <a:prstGeom prst="rect">
              <a:avLst/>
            </a:prstGeom>
            <a:noFill/>
            <a:ln w="9525">
              <a:noFill/>
              <a:miter lim="800000"/>
              <a:headEnd/>
              <a:tailEnd/>
            </a:ln>
          </p:spPr>
          <p:txBody>
            <a:bodyPr lIns="43175" tIns="43175" rIns="43175" bIns="43175" anchor="ctr"/>
            <a:lstStyle/>
            <a:p>
              <a:pPr algn="ctr" eaLnBrk="1" hangingPunct="1">
                <a:lnSpc>
                  <a:spcPct val="90000"/>
                </a:lnSpc>
                <a:buSzPct val="25000"/>
              </a:pPr>
              <a:r>
                <a:rPr lang="zh-TW" altLang="en-US" sz="3400" b="1">
                  <a:latin typeface="標楷體" pitchFamily="65" charset="-120"/>
                  <a:ea typeface="標楷體" pitchFamily="65" charset="-120"/>
                  <a:cs typeface="Arial" pitchFamily="34" charset="0"/>
                  <a:sym typeface="Arial" pitchFamily="34" charset="0"/>
                </a:rPr>
                <a:t>自主行動</a:t>
              </a:r>
              <a:endParaRPr lang="en-US" altLang="zh-TW" sz="3400" b="1">
                <a:latin typeface="標楷體" pitchFamily="65" charset="-120"/>
                <a:ea typeface="標楷體" pitchFamily="65" charset="-120"/>
                <a:cs typeface="Arial" pitchFamily="34" charset="0"/>
                <a:sym typeface="Arial" pitchFamily="34" charset="0"/>
              </a:endParaRPr>
            </a:p>
          </p:txBody>
        </p:sp>
      </p:grpSp>
      <p:grpSp>
        <p:nvGrpSpPr>
          <p:cNvPr id="3" name="群組 26"/>
          <p:cNvGrpSpPr>
            <a:grpSpLocks/>
          </p:cNvGrpSpPr>
          <p:nvPr/>
        </p:nvGrpSpPr>
        <p:grpSpPr bwMode="auto">
          <a:xfrm>
            <a:off x="5951984" y="393824"/>
            <a:ext cx="3251200" cy="3251200"/>
            <a:chOff x="4211960" y="823453"/>
            <a:chExt cx="3251200" cy="3251200"/>
          </a:xfrm>
        </p:grpSpPr>
        <p:pic>
          <p:nvPicPr>
            <p:cNvPr id="27665" name="圖片 19"/>
            <p:cNvPicPr>
              <a:picLocks noChangeAspect="1"/>
            </p:cNvPicPr>
            <p:nvPr/>
          </p:nvPicPr>
          <p:blipFill>
            <a:blip r:embed="rId4" cstate="print"/>
            <a:srcRect/>
            <a:stretch>
              <a:fillRect/>
            </a:stretch>
          </p:blipFill>
          <p:spPr bwMode="auto">
            <a:xfrm>
              <a:off x="4211960" y="823453"/>
              <a:ext cx="3251200" cy="3251200"/>
            </a:xfrm>
            <a:prstGeom prst="rect">
              <a:avLst/>
            </a:prstGeom>
            <a:noFill/>
            <a:ln w="9525">
              <a:noFill/>
              <a:miter lim="800000"/>
              <a:headEnd/>
              <a:tailEnd/>
            </a:ln>
          </p:spPr>
        </p:pic>
        <p:sp>
          <p:nvSpPr>
            <p:cNvPr id="27666" name="Shape 512"/>
            <p:cNvSpPr txBox="1">
              <a:spLocks noChangeArrowheads="1"/>
            </p:cNvSpPr>
            <p:nvPr/>
          </p:nvSpPr>
          <p:spPr bwMode="auto">
            <a:xfrm>
              <a:off x="5148064" y="1340768"/>
              <a:ext cx="1373198" cy="1464302"/>
            </a:xfrm>
            <a:prstGeom prst="rect">
              <a:avLst/>
            </a:prstGeom>
            <a:noFill/>
            <a:ln w="9525">
              <a:noFill/>
              <a:miter lim="800000"/>
              <a:headEnd/>
              <a:tailEnd/>
            </a:ln>
          </p:spPr>
          <p:txBody>
            <a:bodyPr lIns="43175" tIns="43175" rIns="43175" bIns="43175" anchor="ctr"/>
            <a:lstStyle/>
            <a:p>
              <a:pPr algn="ctr" eaLnBrk="1" hangingPunct="1">
                <a:lnSpc>
                  <a:spcPct val="90000"/>
                </a:lnSpc>
                <a:buSzPct val="25000"/>
              </a:pPr>
              <a:r>
                <a:rPr lang="zh-TW" altLang="en-US" sz="3400" b="1">
                  <a:latin typeface="標楷體" pitchFamily="65" charset="-120"/>
                  <a:ea typeface="標楷體" pitchFamily="65" charset="-120"/>
                  <a:cs typeface="Arial" pitchFamily="34" charset="0"/>
                  <a:sym typeface="Arial" pitchFamily="34" charset="0"/>
                </a:rPr>
                <a:t>溝通互動</a:t>
              </a:r>
              <a:endParaRPr lang="en-US" altLang="zh-TW" sz="3400" b="1">
                <a:latin typeface="標楷體" pitchFamily="65" charset="-120"/>
                <a:ea typeface="標楷體" pitchFamily="65" charset="-120"/>
                <a:cs typeface="Arial" pitchFamily="34" charset="0"/>
                <a:sym typeface="Arial" pitchFamily="34" charset="0"/>
              </a:endParaRPr>
            </a:p>
          </p:txBody>
        </p:sp>
      </p:grpSp>
      <p:grpSp>
        <p:nvGrpSpPr>
          <p:cNvPr id="4" name="群組 27"/>
          <p:cNvGrpSpPr>
            <a:grpSpLocks/>
          </p:cNvGrpSpPr>
          <p:nvPr/>
        </p:nvGrpSpPr>
        <p:grpSpPr bwMode="auto">
          <a:xfrm>
            <a:off x="4511824" y="1052736"/>
            <a:ext cx="3251200" cy="3251200"/>
            <a:chOff x="3203848" y="2338040"/>
            <a:chExt cx="3251200" cy="3251200"/>
          </a:xfrm>
        </p:grpSpPr>
        <p:pic>
          <p:nvPicPr>
            <p:cNvPr id="27663" name="圖片 18"/>
            <p:cNvPicPr>
              <a:picLocks noChangeAspect="1"/>
            </p:cNvPicPr>
            <p:nvPr/>
          </p:nvPicPr>
          <p:blipFill>
            <a:blip r:embed="rId5" cstate="print"/>
            <a:srcRect/>
            <a:stretch>
              <a:fillRect/>
            </a:stretch>
          </p:blipFill>
          <p:spPr bwMode="auto">
            <a:xfrm>
              <a:off x="3203848" y="2338040"/>
              <a:ext cx="3251200" cy="3251200"/>
            </a:xfrm>
            <a:prstGeom prst="rect">
              <a:avLst/>
            </a:prstGeom>
            <a:noFill/>
            <a:ln w="9525">
              <a:noFill/>
              <a:miter lim="800000"/>
              <a:headEnd/>
              <a:tailEnd/>
            </a:ln>
          </p:spPr>
        </p:pic>
        <p:sp>
          <p:nvSpPr>
            <p:cNvPr id="27664" name="Shape 512"/>
            <p:cNvSpPr txBox="1">
              <a:spLocks noChangeArrowheads="1"/>
            </p:cNvSpPr>
            <p:nvPr/>
          </p:nvSpPr>
          <p:spPr bwMode="auto">
            <a:xfrm>
              <a:off x="4067944" y="2900802"/>
              <a:ext cx="1373198" cy="1464302"/>
            </a:xfrm>
            <a:prstGeom prst="rect">
              <a:avLst/>
            </a:prstGeom>
            <a:noFill/>
            <a:ln w="9525">
              <a:noFill/>
              <a:miter lim="800000"/>
              <a:headEnd/>
              <a:tailEnd/>
            </a:ln>
          </p:spPr>
          <p:txBody>
            <a:bodyPr lIns="43175" tIns="43175" rIns="43175" bIns="43175" anchor="ctr"/>
            <a:lstStyle/>
            <a:p>
              <a:pPr algn="ctr" eaLnBrk="1" hangingPunct="1">
                <a:lnSpc>
                  <a:spcPct val="90000"/>
                </a:lnSpc>
                <a:buSzPct val="25000"/>
              </a:pPr>
              <a:r>
                <a:rPr lang="zh-TW" altLang="en-US" sz="3400" b="1">
                  <a:latin typeface="標楷體" pitchFamily="65" charset="-120"/>
                  <a:ea typeface="標楷體" pitchFamily="65" charset="-120"/>
                  <a:cs typeface="Arial" pitchFamily="34" charset="0"/>
                  <a:sym typeface="Arial" pitchFamily="34" charset="0"/>
                </a:rPr>
                <a:t>社會參與</a:t>
              </a:r>
              <a:endParaRPr lang="en-US" altLang="zh-TW" sz="3400" b="1">
                <a:latin typeface="標楷體" pitchFamily="65" charset="-120"/>
                <a:ea typeface="標楷體" pitchFamily="65" charset="-120"/>
                <a:cs typeface="Arial" pitchFamily="34" charset="0"/>
                <a:sym typeface="Arial" pitchFamily="34" charset="0"/>
              </a:endParaRPr>
            </a:p>
          </p:txBody>
        </p:sp>
      </p:grpSp>
      <p:sp>
        <p:nvSpPr>
          <p:cNvPr id="27662" name="Shape 471"/>
          <p:cNvSpPr>
            <a:spLocks noGrp="1"/>
          </p:cNvSpPr>
          <p:nvPr>
            <p:ph type="title"/>
          </p:nvPr>
        </p:nvSpPr>
        <p:spPr>
          <a:xfrm>
            <a:off x="1703512" y="188641"/>
            <a:ext cx="8229600" cy="936625"/>
          </a:xfrm>
        </p:spPr>
        <p:txBody>
          <a:bodyPr vert="horz" wrap="square" lIns="91425" tIns="45700" rIns="91425" bIns="45700" numCol="1" anchor="ctr" anchorCtr="0" compatLnSpc="1">
            <a:prstTxWarp prst="textNoShape">
              <a:avLst/>
            </a:prstTxWarp>
          </a:bodyPr>
          <a:lstStyle/>
          <a:p>
            <a:pPr algn="l" eaLnBrk="1" hangingPunct="1">
              <a:buSzPct val="25000"/>
            </a:pPr>
            <a:r>
              <a:rPr lang="zh-TW" altLang="en-US" b="1" dirty="0">
                <a:solidFill>
                  <a:srgbClr val="FF0000"/>
                </a:solidFill>
                <a:latin typeface="標楷體" pitchFamily="65" charset="-120"/>
                <a:ea typeface="標楷體" pitchFamily="65" charset="-120"/>
                <a:cs typeface="Times New Roman" pitchFamily="18" charset="0"/>
                <a:sym typeface="Arial" pitchFamily="34" charset="0"/>
              </a:rPr>
              <a:t>四、核心</a:t>
            </a:r>
            <a:r>
              <a:rPr lang="zh-TW" altLang="en-US" b="1" dirty="0" smtClean="0">
                <a:solidFill>
                  <a:srgbClr val="FF0000"/>
                </a:solidFill>
                <a:latin typeface="標楷體" pitchFamily="65" charset="-120"/>
                <a:ea typeface="標楷體" pitchFamily="65" charset="-120"/>
                <a:cs typeface="Times New Roman" pitchFamily="18" charset="0"/>
                <a:sym typeface="Arial" pitchFamily="34" charset="0"/>
              </a:rPr>
              <a:t>素養</a:t>
            </a:r>
            <a:endParaRPr lang="en-US" altLang="en-US" b="1" dirty="0">
              <a:solidFill>
                <a:srgbClr val="FF0000"/>
              </a:solidFill>
              <a:latin typeface="標楷體" pitchFamily="65" charset="-120"/>
              <a:ea typeface="標楷體" pitchFamily="65" charset="-120"/>
              <a:cs typeface="Times New Roman" pitchFamily="18" charset="0"/>
              <a:sym typeface="Arial" pitchFamily="34" charset="0"/>
            </a:endParaRPr>
          </a:p>
        </p:txBody>
      </p:sp>
      <p:sp>
        <p:nvSpPr>
          <p:cNvPr id="21" name="矩形 20"/>
          <p:cNvSpPr/>
          <p:nvPr/>
        </p:nvSpPr>
        <p:spPr>
          <a:xfrm>
            <a:off x="1991544" y="4429562"/>
            <a:ext cx="8208912" cy="1015663"/>
          </a:xfrm>
          <a:prstGeom prst="rect">
            <a:avLst/>
          </a:prstGeom>
          <a:solidFill>
            <a:schemeClr val="bg1"/>
          </a:solidFill>
          <a:ln w="28575">
            <a:solidFill>
              <a:schemeClr val="bg1">
                <a:lumMod val="50000"/>
              </a:schemeClr>
            </a:solidFill>
          </a:ln>
        </p:spPr>
        <p:txBody>
          <a:bodyPr wrap="square">
            <a:spAutoFit/>
          </a:bodyPr>
          <a:lstStyle/>
          <a:p>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endParaRPr>
          </a:p>
        </p:txBody>
      </p:sp>
    </p:spTree>
    <p:extLst>
      <p:ext uri="{BB962C8B-B14F-4D97-AF65-F5344CB8AC3E}">
        <p14:creationId xmlns:p14="http://schemas.microsoft.com/office/powerpoint/2010/main" val="22628320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7810"/>
                                        </p:tgtEl>
                                        <p:attrNameLst>
                                          <p:attrName>style.visibility</p:attrName>
                                        </p:attrNameLst>
                                      </p:cBhvr>
                                      <p:to>
                                        <p:strVal val="visible"/>
                                      </p:to>
                                    </p:set>
                                    <p:animEffect transition="in" filter="fade">
                                      <p:cBhvr>
                                        <p:cTn id="25" dur="500"/>
                                        <p:tgtEl>
                                          <p:spTgt spid="2478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7811"/>
                                        </p:tgtEl>
                                        <p:attrNameLst>
                                          <p:attrName>style.visibility</p:attrName>
                                        </p:attrNameLst>
                                      </p:cBhvr>
                                      <p:to>
                                        <p:strVal val="visible"/>
                                      </p:to>
                                    </p:set>
                                    <p:animEffect transition="in" filter="fade">
                                      <p:cBhvr>
                                        <p:cTn id="30" dur="500"/>
                                        <p:tgtEl>
                                          <p:spTgt spid="2478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7812"/>
                                        </p:tgtEl>
                                        <p:attrNameLst>
                                          <p:attrName>style.visibility</p:attrName>
                                        </p:attrNameLst>
                                      </p:cBhvr>
                                      <p:to>
                                        <p:strVal val="visible"/>
                                      </p:to>
                                    </p:set>
                                    <p:animEffect transition="in" filter="fade">
                                      <p:cBhvr>
                                        <p:cTn id="35" dur="500"/>
                                        <p:tgtEl>
                                          <p:spTgt spid="2478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47816"/>
                                        </p:tgtEl>
                                        <p:attrNameLst>
                                          <p:attrName>style.visibility</p:attrName>
                                        </p:attrNameLst>
                                      </p:cBhvr>
                                      <p:to>
                                        <p:strVal val="visible"/>
                                      </p:to>
                                    </p:set>
                                    <p:animEffect transition="in" filter="wipe(up)">
                                      <p:cBhvr>
                                        <p:cTn id="40" dur="500"/>
                                        <p:tgtEl>
                                          <p:spTgt spid="2478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7818"/>
                                        </p:tgtEl>
                                        <p:attrNameLst>
                                          <p:attrName>style.visibility</p:attrName>
                                        </p:attrNameLst>
                                      </p:cBhvr>
                                      <p:to>
                                        <p:strVal val="visible"/>
                                      </p:to>
                                    </p:set>
                                    <p:animEffect transition="in" filter="fade">
                                      <p:cBhvr>
                                        <p:cTn id="45" dur="500"/>
                                        <p:tgtEl>
                                          <p:spTgt spid="2478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animBg="1"/>
      <p:bldP spid="247818" grpId="0"/>
      <p:bldP spid="247810" grpId="0"/>
      <p:bldP spid="247811" grpId="0"/>
      <p:bldP spid="247812"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投影片編號版面配置區 7"/>
          <p:cNvSpPr>
            <a:spLocks noGrp="1"/>
          </p:cNvSpPr>
          <p:nvPr>
            <p:ph type="sldNum" sz="quarter" idx="12"/>
          </p:nvPr>
        </p:nvSpPr>
        <p:spPr bwMode="auto">
          <a:noFill/>
          <a:ln>
            <a:miter lim="800000"/>
            <a:headEnd/>
            <a:tailEnd/>
          </a:ln>
        </p:spPr>
        <p:txBody>
          <a:bodyPr/>
          <a:lstStyle/>
          <a:p>
            <a:fld id="{30F5DCFE-9E6A-47CB-B76F-2A1F813E5BC4}" type="slidenum">
              <a:rPr lang="zh-TW" altLang="en-US">
                <a:latin typeface="標楷體" pitchFamily="65" charset="-120"/>
                <a:ea typeface="標楷體" pitchFamily="65" charset="-120"/>
              </a:rPr>
              <a:pPr/>
              <a:t>27</a:t>
            </a:fld>
            <a:endParaRPr lang="en-US" altLang="zh-TW">
              <a:latin typeface="標楷體" pitchFamily="65" charset="-120"/>
              <a:ea typeface="標楷體" pitchFamily="65" charset="-120"/>
            </a:endParaRPr>
          </a:p>
        </p:txBody>
      </p:sp>
      <p:sp>
        <p:nvSpPr>
          <p:cNvPr id="28677" name="投影片編號版面配置區 7"/>
          <p:cNvSpPr txBox="1">
            <a:spLocks/>
          </p:cNvSpPr>
          <p:nvPr/>
        </p:nvSpPr>
        <p:spPr bwMode="auto">
          <a:xfrm>
            <a:off x="8077200" y="6356351"/>
            <a:ext cx="2133600" cy="365125"/>
          </a:xfrm>
          <a:prstGeom prst="rect">
            <a:avLst/>
          </a:prstGeom>
          <a:noFill/>
          <a:ln w="9525">
            <a:noFill/>
            <a:miter lim="800000"/>
            <a:headEnd/>
            <a:tailEnd/>
          </a:ln>
        </p:spPr>
        <p:txBody>
          <a:bodyPr anchor="ctr"/>
          <a:lstStyle/>
          <a:p>
            <a:pPr eaLnBrk="1" hangingPunct="1"/>
            <a:endParaRPr kumimoji="0" lang="en-US" altLang="zh-TW" sz="1200" dirty="0">
              <a:solidFill>
                <a:schemeClr val="tx2"/>
              </a:solidFill>
              <a:latin typeface="標楷體" pitchFamily="65" charset="-120"/>
              <a:ea typeface="標楷體" pitchFamily="65" charset="-120"/>
            </a:endParaRPr>
          </a:p>
        </p:txBody>
      </p:sp>
      <p:sp>
        <p:nvSpPr>
          <p:cNvPr id="65" name="Shape 471"/>
          <p:cNvSpPr>
            <a:spLocks noGrp="1"/>
          </p:cNvSpPr>
          <p:nvPr>
            <p:ph type="title"/>
          </p:nvPr>
        </p:nvSpPr>
        <p:spPr>
          <a:xfrm>
            <a:off x="1611168" y="329762"/>
            <a:ext cx="8748713" cy="936625"/>
          </a:xfrm>
        </p:spPr>
        <p:txBody>
          <a:bodyPr vert="horz" wrap="square" lIns="91425" tIns="45700" rIns="91425" bIns="45700" numCol="1" anchor="ctr" anchorCtr="0" compatLnSpc="1">
            <a:prstTxWarp prst="textNoShape">
              <a:avLst/>
            </a:prstTxWarp>
          </a:bodyPr>
          <a:lstStyle/>
          <a:p>
            <a:pPr algn="l" eaLnBrk="1" hangingPunct="1">
              <a:buSzPct val="25000"/>
            </a:pPr>
            <a:r>
              <a:rPr lang="zh-TW" altLang="en-US" sz="3600" b="1" dirty="0">
                <a:solidFill>
                  <a:srgbClr val="0000FF"/>
                </a:solidFill>
                <a:latin typeface="標楷體" pitchFamily="65" charset="-120"/>
                <a:ea typeface="標楷體" pitchFamily="65" charset="-120"/>
                <a:cs typeface="Times New Roman" pitchFamily="18" charset="0"/>
                <a:sym typeface="Arial" pitchFamily="34" charset="0"/>
              </a:rPr>
              <a:t>（一）核心素養的三大面向九大項目</a:t>
            </a:r>
            <a:endParaRPr lang="en-US" altLang="zh-TW" sz="3600" b="1" dirty="0">
              <a:solidFill>
                <a:srgbClr val="0000FF"/>
              </a:solidFill>
              <a:latin typeface="標楷體" pitchFamily="65" charset="-120"/>
              <a:ea typeface="標楷體" pitchFamily="65" charset="-120"/>
              <a:cs typeface="Times New Roman" pitchFamily="18" charset="0"/>
              <a:sym typeface="Arial" pitchFamily="34" charset="0"/>
            </a:endParaRPr>
          </a:p>
        </p:txBody>
      </p:sp>
      <p:grpSp>
        <p:nvGrpSpPr>
          <p:cNvPr id="67" name="群組 19"/>
          <p:cNvGrpSpPr/>
          <p:nvPr/>
        </p:nvGrpSpPr>
        <p:grpSpPr>
          <a:xfrm>
            <a:off x="3188052" y="1015465"/>
            <a:ext cx="5488540" cy="5937250"/>
            <a:chOff x="1787525" y="1119188"/>
            <a:chExt cx="5488540" cy="5937250"/>
          </a:xfrm>
        </p:grpSpPr>
        <p:grpSp>
          <p:nvGrpSpPr>
            <p:cNvPr id="68" name="群組 16"/>
            <p:cNvGrpSpPr/>
            <p:nvPr/>
          </p:nvGrpSpPr>
          <p:grpSpPr>
            <a:xfrm>
              <a:off x="2411413" y="1119188"/>
              <a:ext cx="4321175" cy="1157287"/>
              <a:chOff x="2411413" y="1119188"/>
              <a:chExt cx="4321175" cy="1157287"/>
            </a:xfrm>
          </p:grpSpPr>
          <p:sp>
            <p:nvSpPr>
              <p:cNvPr id="105" name="文字方塊 69"/>
              <p:cNvSpPr txBox="1">
                <a:spLocks noChangeArrowheads="1"/>
              </p:cNvSpPr>
              <p:nvPr/>
            </p:nvSpPr>
            <p:spPr bwMode="auto">
              <a:xfrm>
                <a:off x="3557587" y="1135063"/>
                <a:ext cx="2160588" cy="431810"/>
              </a:xfrm>
              <a:prstGeom prst="rect">
                <a:avLst/>
              </a:prstGeom>
              <a:noFill/>
              <a:ln w="9525">
                <a:noFill/>
                <a:miter lim="800000"/>
                <a:headEnd/>
                <a:tailEnd/>
              </a:ln>
            </p:spPr>
            <p:txBody>
              <a:bodyPr wrap="none">
                <a:spAutoFit/>
              </a:bodyPr>
              <a:lstStyle/>
              <a:p>
                <a:pPr eaLnBrk="1" hangingPunct="1"/>
                <a:r>
                  <a:rPr lang="zh-TW" altLang="en-US" sz="2200" b="1" dirty="0">
                    <a:solidFill>
                      <a:srgbClr val="CC3300"/>
                    </a:solidFill>
                    <a:latin typeface="標楷體" pitchFamily="65" charset="-120"/>
                    <a:ea typeface="標楷體" pitchFamily="65" charset="-120"/>
                  </a:rPr>
                  <a:t>生　活　情　境</a:t>
                </a:r>
              </a:p>
            </p:txBody>
          </p:sp>
          <p:sp>
            <p:nvSpPr>
              <p:cNvPr id="106" name="弧形箭號 (下彎) 105"/>
              <p:cNvSpPr/>
              <p:nvPr/>
            </p:nvSpPr>
            <p:spPr bwMode="auto">
              <a:xfrm>
                <a:off x="2411413" y="1119188"/>
                <a:ext cx="4321175" cy="1157287"/>
              </a:xfrm>
              <a:prstGeom prst="curvedDownArrow">
                <a:avLst>
                  <a:gd name="adj1" fmla="val 0"/>
                  <a:gd name="adj2" fmla="val 33077"/>
                  <a:gd name="adj3" fmla="val 17369"/>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zh-TW" altLang="en-US">
                  <a:solidFill>
                    <a:srgbClr val="FF0000"/>
                  </a:solidFill>
                </a:endParaRPr>
              </a:p>
            </p:txBody>
          </p:sp>
        </p:grpSp>
        <p:grpSp>
          <p:nvGrpSpPr>
            <p:cNvPr id="69" name="群組 17"/>
            <p:cNvGrpSpPr/>
            <p:nvPr/>
          </p:nvGrpSpPr>
          <p:grpSpPr>
            <a:xfrm>
              <a:off x="5781675" y="3213100"/>
              <a:ext cx="1494390" cy="3843338"/>
              <a:chOff x="5781675" y="3213100"/>
              <a:chExt cx="1494390" cy="3843338"/>
            </a:xfrm>
          </p:grpSpPr>
          <p:grpSp>
            <p:nvGrpSpPr>
              <p:cNvPr id="89" name="群組 11"/>
              <p:cNvGrpSpPr>
                <a:grpSpLocks/>
              </p:cNvGrpSpPr>
              <p:nvPr/>
            </p:nvGrpSpPr>
            <p:grpSpPr bwMode="auto">
              <a:xfrm>
                <a:off x="6263400" y="4323442"/>
                <a:ext cx="1012665" cy="1350716"/>
                <a:chOff x="6193438" y="3781785"/>
                <a:chExt cx="1116507" cy="1491010"/>
              </a:xfrm>
            </p:grpSpPr>
            <p:sp>
              <p:nvSpPr>
                <p:cNvPr id="101" name="文字方塊 17"/>
                <p:cNvSpPr txBox="1">
                  <a:spLocks noChangeArrowheads="1"/>
                </p:cNvSpPr>
                <p:nvPr/>
              </p:nvSpPr>
              <p:spPr bwMode="auto">
                <a:xfrm>
                  <a:off x="6795284" y="3781785"/>
                  <a:ext cx="514661" cy="475642"/>
                </a:xfrm>
                <a:prstGeom prst="rect">
                  <a:avLst/>
                </a:prstGeom>
                <a:noFill/>
                <a:ln w="9525">
                  <a:noFill/>
                  <a:miter lim="800000"/>
                  <a:headEnd/>
                  <a:tailEnd/>
                </a:ln>
              </p:spPr>
              <p:txBody>
                <a:bodyPr wrap="none">
                  <a:spAutoFit/>
                </a:bodyPr>
                <a:lstStyle/>
                <a:p>
                  <a:pPr eaLnBrk="1" hangingPunct="1"/>
                  <a:r>
                    <a:rPr lang="zh-TW" altLang="en-US" sz="2200" b="1">
                      <a:solidFill>
                        <a:srgbClr val="336600"/>
                      </a:solidFill>
                      <a:latin typeface="標楷體" pitchFamily="65" charset="-120"/>
                      <a:ea typeface="標楷體" pitchFamily="65" charset="-120"/>
                    </a:rPr>
                    <a:t>生</a:t>
                  </a:r>
                </a:p>
              </p:txBody>
            </p:sp>
            <p:sp>
              <p:nvSpPr>
                <p:cNvPr id="102" name="文字方塊 18"/>
                <p:cNvSpPr txBox="1">
                  <a:spLocks noChangeArrowheads="1"/>
                </p:cNvSpPr>
                <p:nvPr/>
              </p:nvSpPr>
              <p:spPr bwMode="auto">
                <a:xfrm>
                  <a:off x="6670343" y="4159246"/>
                  <a:ext cx="514661" cy="475642"/>
                </a:xfrm>
                <a:prstGeom prst="rect">
                  <a:avLst/>
                </a:prstGeom>
                <a:noFill/>
                <a:ln w="9525">
                  <a:noFill/>
                  <a:miter lim="800000"/>
                  <a:headEnd/>
                  <a:tailEnd/>
                </a:ln>
              </p:spPr>
              <p:txBody>
                <a:bodyPr wrap="none">
                  <a:spAutoFit/>
                </a:bodyPr>
                <a:lstStyle/>
                <a:p>
                  <a:pPr eaLnBrk="1" hangingPunct="1"/>
                  <a:r>
                    <a:rPr lang="zh-TW" altLang="en-US" sz="2200" b="1">
                      <a:solidFill>
                        <a:srgbClr val="336600"/>
                      </a:solidFill>
                      <a:latin typeface="標楷體" pitchFamily="65" charset="-120"/>
                      <a:ea typeface="標楷體" pitchFamily="65" charset="-120"/>
                    </a:rPr>
                    <a:t>活</a:t>
                  </a:r>
                </a:p>
              </p:txBody>
            </p:sp>
            <p:sp>
              <p:nvSpPr>
                <p:cNvPr id="103" name="文字方塊 19"/>
                <p:cNvSpPr txBox="1">
                  <a:spLocks noChangeArrowheads="1"/>
                </p:cNvSpPr>
                <p:nvPr/>
              </p:nvSpPr>
              <p:spPr bwMode="auto">
                <a:xfrm>
                  <a:off x="6481470" y="4510281"/>
                  <a:ext cx="514661" cy="475642"/>
                </a:xfrm>
                <a:prstGeom prst="rect">
                  <a:avLst/>
                </a:prstGeom>
                <a:noFill/>
                <a:ln w="9525">
                  <a:noFill/>
                  <a:miter lim="800000"/>
                  <a:headEnd/>
                  <a:tailEnd/>
                </a:ln>
              </p:spPr>
              <p:txBody>
                <a:bodyPr wrap="none">
                  <a:spAutoFit/>
                </a:bodyPr>
                <a:lstStyle/>
                <a:p>
                  <a:pPr eaLnBrk="1" hangingPunct="1"/>
                  <a:r>
                    <a:rPr lang="zh-TW" altLang="en-US" sz="2200" b="1" dirty="0">
                      <a:solidFill>
                        <a:srgbClr val="336600"/>
                      </a:solidFill>
                      <a:latin typeface="標楷體" pitchFamily="65" charset="-120"/>
                      <a:ea typeface="標楷體" pitchFamily="65" charset="-120"/>
                    </a:rPr>
                    <a:t>情</a:t>
                  </a:r>
                </a:p>
              </p:txBody>
            </p:sp>
            <p:sp>
              <p:nvSpPr>
                <p:cNvPr id="104" name="文字方塊 20"/>
                <p:cNvSpPr txBox="1">
                  <a:spLocks noChangeArrowheads="1"/>
                </p:cNvSpPr>
                <p:nvPr/>
              </p:nvSpPr>
              <p:spPr bwMode="auto">
                <a:xfrm>
                  <a:off x="6193438" y="4797153"/>
                  <a:ext cx="514661" cy="475642"/>
                </a:xfrm>
                <a:prstGeom prst="rect">
                  <a:avLst/>
                </a:prstGeom>
                <a:noFill/>
                <a:ln w="9525">
                  <a:noFill/>
                  <a:miter lim="800000"/>
                  <a:headEnd/>
                  <a:tailEnd/>
                </a:ln>
              </p:spPr>
              <p:txBody>
                <a:bodyPr wrap="none">
                  <a:spAutoFit/>
                </a:bodyPr>
                <a:lstStyle/>
                <a:p>
                  <a:pPr eaLnBrk="1" hangingPunct="1"/>
                  <a:r>
                    <a:rPr lang="zh-TW" altLang="en-US" sz="2200" b="1" dirty="0">
                      <a:solidFill>
                        <a:srgbClr val="336600"/>
                      </a:solidFill>
                      <a:latin typeface="標楷體" pitchFamily="65" charset="-120"/>
                      <a:ea typeface="標楷體" pitchFamily="65" charset="-120"/>
                    </a:rPr>
                    <a:t>境</a:t>
                  </a:r>
                </a:p>
              </p:txBody>
            </p:sp>
          </p:grpSp>
          <p:sp>
            <p:nvSpPr>
              <p:cNvPr id="91" name="弧形箭號 (下彎) 90"/>
              <p:cNvSpPr/>
              <p:nvPr/>
            </p:nvSpPr>
            <p:spPr bwMode="auto">
              <a:xfrm rot="7476407">
                <a:off x="4410075" y="4584700"/>
                <a:ext cx="3843338" cy="1100138"/>
              </a:xfrm>
              <a:prstGeom prst="curvedDownArrow">
                <a:avLst>
                  <a:gd name="adj1" fmla="val 0"/>
                  <a:gd name="adj2" fmla="val 31048"/>
                  <a:gd name="adj3" fmla="val 17369"/>
                </a:avLst>
              </a:prstGeom>
              <a:solidFill>
                <a:srgbClr val="009900"/>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zh-TW" altLang="en-US">
                  <a:solidFill>
                    <a:srgbClr val="009900"/>
                  </a:solidFill>
                </a:endParaRPr>
              </a:p>
            </p:txBody>
          </p:sp>
        </p:grpSp>
        <p:grpSp>
          <p:nvGrpSpPr>
            <p:cNvPr id="70" name="群組 18"/>
            <p:cNvGrpSpPr/>
            <p:nvPr/>
          </p:nvGrpSpPr>
          <p:grpSpPr>
            <a:xfrm>
              <a:off x="1787525" y="3275013"/>
              <a:ext cx="1123950" cy="3716337"/>
              <a:chOff x="1787525" y="3275013"/>
              <a:chExt cx="1123950" cy="3716337"/>
            </a:xfrm>
          </p:grpSpPr>
          <p:grpSp>
            <p:nvGrpSpPr>
              <p:cNvPr id="78" name="群組 12"/>
              <p:cNvGrpSpPr>
                <a:grpSpLocks/>
              </p:cNvGrpSpPr>
              <p:nvPr/>
            </p:nvGrpSpPr>
            <p:grpSpPr bwMode="auto">
              <a:xfrm>
                <a:off x="1787525" y="4298951"/>
                <a:ext cx="958850" cy="1376362"/>
                <a:chOff x="1258593" y="3754751"/>
                <a:chExt cx="1057173" cy="1519320"/>
              </a:xfrm>
            </p:grpSpPr>
            <p:sp>
              <p:nvSpPr>
                <p:cNvPr id="83" name="文字方塊 13"/>
                <p:cNvSpPr txBox="1">
                  <a:spLocks noChangeArrowheads="1"/>
                </p:cNvSpPr>
                <p:nvPr/>
              </p:nvSpPr>
              <p:spPr bwMode="auto">
                <a:xfrm>
                  <a:off x="1384614" y="4113990"/>
                  <a:ext cx="514584" cy="474897"/>
                </a:xfrm>
                <a:prstGeom prst="rect">
                  <a:avLst/>
                </a:prstGeom>
                <a:noFill/>
                <a:ln w="9525">
                  <a:noFill/>
                  <a:miter lim="800000"/>
                  <a:headEnd/>
                  <a:tailEnd/>
                </a:ln>
              </p:spPr>
              <p:txBody>
                <a:bodyPr wrap="none">
                  <a:spAutoFit/>
                </a:bodyPr>
                <a:lstStyle/>
                <a:p>
                  <a:pPr eaLnBrk="1" hangingPunct="1">
                    <a:defRPr/>
                  </a:pPr>
                  <a:r>
                    <a:rPr lang="zh-TW" altLang="en-US" sz="2200" b="1" dirty="0">
                      <a:solidFill>
                        <a:schemeClr val="accent1">
                          <a:lumMod val="50000"/>
                        </a:schemeClr>
                      </a:solidFill>
                      <a:latin typeface="標楷體" pitchFamily="65" charset="-120"/>
                      <a:ea typeface="標楷體" pitchFamily="65" charset="-120"/>
                    </a:rPr>
                    <a:t>活</a:t>
                  </a:r>
                </a:p>
              </p:txBody>
            </p:sp>
            <p:sp>
              <p:nvSpPr>
                <p:cNvPr id="84" name="文字方塊 14"/>
                <p:cNvSpPr txBox="1">
                  <a:spLocks noChangeArrowheads="1"/>
                </p:cNvSpPr>
                <p:nvPr/>
              </p:nvSpPr>
              <p:spPr bwMode="auto">
                <a:xfrm>
                  <a:off x="1258593" y="3754751"/>
                  <a:ext cx="542589" cy="475642"/>
                </a:xfrm>
                <a:prstGeom prst="rect">
                  <a:avLst/>
                </a:prstGeom>
                <a:noFill/>
                <a:ln w="9525">
                  <a:noFill/>
                  <a:miter lim="800000"/>
                  <a:headEnd/>
                  <a:tailEnd/>
                </a:ln>
              </p:spPr>
              <p:txBody>
                <a:bodyPr wrap="square">
                  <a:spAutoFit/>
                </a:bodyPr>
                <a:lstStyle/>
                <a:p>
                  <a:pPr eaLnBrk="1" hangingPunct="1">
                    <a:defRPr/>
                  </a:pPr>
                  <a:r>
                    <a:rPr lang="zh-TW" altLang="en-US" sz="2200" b="1" dirty="0">
                      <a:solidFill>
                        <a:schemeClr val="accent1">
                          <a:lumMod val="50000"/>
                        </a:schemeClr>
                      </a:solidFill>
                      <a:latin typeface="標楷體" pitchFamily="65" charset="-120"/>
                      <a:ea typeface="標楷體" pitchFamily="65" charset="-120"/>
                    </a:rPr>
                    <a:t>生</a:t>
                  </a:r>
                </a:p>
              </p:txBody>
            </p:sp>
            <p:sp>
              <p:nvSpPr>
                <p:cNvPr id="87" name="文字方塊 15"/>
                <p:cNvSpPr txBox="1">
                  <a:spLocks noChangeArrowheads="1"/>
                </p:cNvSpPr>
                <p:nvPr/>
              </p:nvSpPr>
              <p:spPr bwMode="auto">
                <a:xfrm>
                  <a:off x="1584146" y="4438181"/>
                  <a:ext cx="516335" cy="474898"/>
                </a:xfrm>
                <a:prstGeom prst="rect">
                  <a:avLst/>
                </a:prstGeom>
                <a:noFill/>
                <a:ln w="9525">
                  <a:noFill/>
                  <a:miter lim="800000"/>
                  <a:headEnd/>
                  <a:tailEnd/>
                </a:ln>
              </p:spPr>
              <p:txBody>
                <a:bodyPr wrap="none">
                  <a:spAutoFit/>
                </a:bodyPr>
                <a:lstStyle/>
                <a:p>
                  <a:pPr eaLnBrk="1" hangingPunct="1">
                    <a:defRPr/>
                  </a:pPr>
                  <a:r>
                    <a:rPr lang="zh-TW" altLang="en-US" sz="2200" b="1" dirty="0">
                      <a:solidFill>
                        <a:schemeClr val="accent1">
                          <a:lumMod val="50000"/>
                        </a:schemeClr>
                      </a:solidFill>
                      <a:latin typeface="標楷體" pitchFamily="65" charset="-120"/>
                      <a:ea typeface="標楷體" pitchFamily="65" charset="-120"/>
                    </a:rPr>
                    <a:t>情</a:t>
                  </a:r>
                </a:p>
              </p:txBody>
            </p:sp>
            <p:sp>
              <p:nvSpPr>
                <p:cNvPr id="88" name="文字方塊 16"/>
                <p:cNvSpPr txBox="1">
                  <a:spLocks noChangeArrowheads="1"/>
                </p:cNvSpPr>
                <p:nvPr/>
              </p:nvSpPr>
              <p:spPr bwMode="auto">
                <a:xfrm>
                  <a:off x="1801182" y="4799173"/>
                  <a:ext cx="514584" cy="474898"/>
                </a:xfrm>
                <a:prstGeom prst="rect">
                  <a:avLst/>
                </a:prstGeom>
                <a:noFill/>
                <a:ln w="9525">
                  <a:noFill/>
                  <a:miter lim="800000"/>
                  <a:headEnd/>
                  <a:tailEnd/>
                </a:ln>
              </p:spPr>
              <p:txBody>
                <a:bodyPr wrap="none">
                  <a:spAutoFit/>
                </a:bodyPr>
                <a:lstStyle/>
                <a:p>
                  <a:pPr eaLnBrk="1" hangingPunct="1">
                    <a:defRPr/>
                  </a:pPr>
                  <a:r>
                    <a:rPr lang="zh-TW" altLang="en-US" sz="2200" b="1" dirty="0">
                      <a:solidFill>
                        <a:schemeClr val="accent1">
                          <a:lumMod val="50000"/>
                        </a:schemeClr>
                      </a:solidFill>
                      <a:latin typeface="標楷體" pitchFamily="65" charset="-120"/>
                      <a:ea typeface="標楷體" pitchFamily="65" charset="-120"/>
                    </a:rPr>
                    <a:t>境</a:t>
                  </a:r>
                </a:p>
              </p:txBody>
            </p:sp>
          </p:grpSp>
          <p:sp>
            <p:nvSpPr>
              <p:cNvPr id="79" name="弧形箭號 (下彎) 78"/>
              <p:cNvSpPr/>
              <p:nvPr/>
            </p:nvSpPr>
            <p:spPr bwMode="auto">
              <a:xfrm rot="14037780">
                <a:off x="628650" y="4708526"/>
                <a:ext cx="3716337" cy="849312"/>
              </a:xfrm>
              <a:prstGeom prst="curvedDownArrow">
                <a:avLst>
                  <a:gd name="adj1" fmla="val 0"/>
                  <a:gd name="adj2" fmla="val 37111"/>
                  <a:gd name="adj3" fmla="val 271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chemeClr val="tx1"/>
                  </a:solidFill>
                </a:endParaRPr>
              </a:p>
            </p:txBody>
          </p:sp>
        </p:grpSp>
      </p:grpSp>
      <p:grpSp>
        <p:nvGrpSpPr>
          <p:cNvPr id="108" name="群組 21"/>
          <p:cNvGrpSpPr>
            <a:grpSpLocks/>
          </p:cNvGrpSpPr>
          <p:nvPr/>
        </p:nvGrpSpPr>
        <p:grpSpPr bwMode="auto">
          <a:xfrm>
            <a:off x="3534444" y="1463151"/>
            <a:ext cx="4773722" cy="4565771"/>
            <a:chOff x="1580333" y="261188"/>
            <a:chExt cx="5263235" cy="5040000"/>
          </a:xfrm>
        </p:grpSpPr>
        <p:grpSp>
          <p:nvGrpSpPr>
            <p:cNvPr id="109" name="群組 25"/>
            <p:cNvGrpSpPr>
              <a:grpSpLocks/>
            </p:cNvGrpSpPr>
            <p:nvPr/>
          </p:nvGrpSpPr>
          <p:grpSpPr bwMode="auto">
            <a:xfrm>
              <a:off x="1688125" y="261188"/>
              <a:ext cx="5155443" cy="5040000"/>
              <a:chOff x="1688125" y="261188"/>
              <a:chExt cx="5155443" cy="5040000"/>
            </a:xfrm>
          </p:grpSpPr>
          <p:grpSp>
            <p:nvGrpSpPr>
              <p:cNvPr id="114" name="群組 30"/>
              <p:cNvGrpSpPr>
                <a:grpSpLocks/>
              </p:cNvGrpSpPr>
              <p:nvPr/>
            </p:nvGrpSpPr>
            <p:grpSpPr bwMode="auto">
              <a:xfrm>
                <a:off x="1688125" y="261188"/>
                <a:ext cx="5040000" cy="5040000"/>
                <a:chOff x="1688125" y="261188"/>
                <a:chExt cx="5040000" cy="5040000"/>
              </a:xfrm>
            </p:grpSpPr>
            <p:grpSp>
              <p:nvGrpSpPr>
                <p:cNvPr id="120" name="群組 94"/>
                <p:cNvGrpSpPr/>
                <p:nvPr/>
              </p:nvGrpSpPr>
              <p:grpSpPr>
                <a:xfrm>
                  <a:off x="1688125" y="261188"/>
                  <a:ext cx="5040000" cy="5040000"/>
                  <a:chOff x="1692000" y="549000"/>
                  <a:chExt cx="5040000" cy="5040000"/>
                </a:xfrm>
                <a:solidFill>
                  <a:schemeClr val="accent4">
                    <a:lumMod val="20000"/>
                    <a:lumOff val="80000"/>
                  </a:schemeClr>
                </a:solidFill>
              </p:grpSpPr>
              <p:grpSp>
                <p:nvGrpSpPr>
                  <p:cNvPr id="139" name="群組 99"/>
                  <p:cNvGrpSpPr/>
                  <p:nvPr/>
                </p:nvGrpSpPr>
                <p:grpSpPr>
                  <a:xfrm>
                    <a:off x="1692000" y="549000"/>
                    <a:ext cx="5040000" cy="5040000"/>
                    <a:chOff x="1692000" y="549000"/>
                    <a:chExt cx="5040000" cy="5040000"/>
                  </a:xfrm>
                  <a:grpFill/>
                </p:grpSpPr>
                <p:grpSp>
                  <p:nvGrpSpPr>
                    <p:cNvPr id="149" name="群組 109"/>
                    <p:cNvGrpSpPr/>
                    <p:nvPr/>
                  </p:nvGrpSpPr>
                  <p:grpSpPr>
                    <a:xfrm>
                      <a:off x="1692000" y="549000"/>
                      <a:ext cx="5040000" cy="5040000"/>
                      <a:chOff x="1692000" y="549000"/>
                      <a:chExt cx="5040000" cy="5040000"/>
                    </a:xfrm>
                    <a:grpFill/>
                  </p:grpSpPr>
                  <p:grpSp>
                    <p:nvGrpSpPr>
                      <p:cNvPr id="156" name="群組 116"/>
                      <p:cNvGrpSpPr/>
                      <p:nvPr/>
                    </p:nvGrpSpPr>
                    <p:grpSpPr>
                      <a:xfrm>
                        <a:off x="1692000" y="549000"/>
                        <a:ext cx="5040000" cy="5040000"/>
                        <a:chOff x="1692000" y="549000"/>
                        <a:chExt cx="5760000" cy="5760000"/>
                      </a:xfrm>
                      <a:grpFill/>
                    </p:grpSpPr>
                    <p:sp>
                      <p:nvSpPr>
                        <p:cNvPr id="160" name="橢圓 159"/>
                        <p:cNvSpPr/>
                        <p:nvPr/>
                      </p:nvSpPr>
                      <p:spPr>
                        <a:xfrm>
                          <a:off x="1692000" y="549000"/>
                          <a:ext cx="5760000" cy="5760000"/>
                        </a:xfrm>
                        <a:prstGeom prst="ellipse">
                          <a:avLst/>
                        </a:prstGeom>
                        <a:solidFill>
                          <a:srgbClr val="FFFFCC"/>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zh-TW" altLang="en-US" dirty="0"/>
                        </a:p>
                      </p:txBody>
                    </p:sp>
                    <p:sp>
                      <p:nvSpPr>
                        <p:cNvPr id="161" name="橢圓 160"/>
                        <p:cNvSpPr/>
                        <p:nvPr/>
                      </p:nvSpPr>
                      <p:spPr>
                        <a:xfrm>
                          <a:off x="3132000" y="1989000"/>
                          <a:ext cx="2880000" cy="2880000"/>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zh-TW" altLang="en-US" dirty="0"/>
                        </a:p>
                      </p:txBody>
                    </p:sp>
                    <p:sp>
                      <p:nvSpPr>
                        <p:cNvPr id="162" name="橢圓 161"/>
                        <p:cNvSpPr/>
                        <p:nvPr/>
                      </p:nvSpPr>
                      <p:spPr>
                        <a:xfrm>
                          <a:off x="3852000" y="2709000"/>
                          <a:ext cx="1440000" cy="1440000"/>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zh-TW" altLang="en-US" sz="2200" b="1" dirty="0">
                              <a:latin typeface="標楷體" panose="03000509000000000000" pitchFamily="65" charset="-120"/>
                              <a:ea typeface="標楷體" panose="03000509000000000000" pitchFamily="65" charset="-120"/>
                            </a:rPr>
                            <a:t>終身</a:t>
                          </a:r>
                          <a:endParaRPr lang="en-US" altLang="zh-TW" sz="2200" b="1" dirty="0">
                            <a:latin typeface="標楷體" panose="03000509000000000000" pitchFamily="65" charset="-120"/>
                            <a:ea typeface="標楷體" panose="03000509000000000000" pitchFamily="65" charset="-120"/>
                          </a:endParaRPr>
                        </a:p>
                        <a:p>
                          <a:pPr algn="ctr" eaLnBrk="1" hangingPunct="1">
                            <a:defRPr/>
                          </a:pPr>
                          <a:r>
                            <a:rPr lang="zh-TW" altLang="en-US" sz="2200" b="1" dirty="0">
                              <a:latin typeface="標楷體" panose="03000509000000000000" pitchFamily="65" charset="-120"/>
                              <a:ea typeface="標楷體" panose="03000509000000000000" pitchFamily="65" charset="-120"/>
                            </a:rPr>
                            <a:t>學習者</a:t>
                          </a:r>
                        </a:p>
                      </p:txBody>
                    </p:sp>
                  </p:grpSp>
                  <p:cxnSp>
                    <p:nvCxnSpPr>
                      <p:cNvPr id="157" name="直線接點 156"/>
                      <p:cNvCxnSpPr/>
                      <p:nvPr/>
                    </p:nvCxnSpPr>
                    <p:spPr>
                      <a:xfrm>
                        <a:off x="1907704" y="1955307"/>
                        <a:ext cx="1674296" cy="1113693"/>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8" name="直線接點 157"/>
                      <p:cNvCxnSpPr>
                        <a:stCxn id="160" idx="4"/>
                      </p:cNvCxnSpPr>
                      <p:nvPr/>
                    </p:nvCxnSpPr>
                    <p:spPr>
                      <a:xfrm flipV="1">
                        <a:off x="4212000" y="3699000"/>
                        <a:ext cx="0" cy="1890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9" name="直線接點 158"/>
                      <p:cNvCxnSpPr/>
                      <p:nvPr/>
                    </p:nvCxnSpPr>
                    <p:spPr>
                      <a:xfrm flipV="1">
                        <a:off x="4842000" y="2132854"/>
                        <a:ext cx="1674218" cy="936147"/>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grpSp>
                <p:cxnSp>
                  <p:nvCxnSpPr>
                    <p:cNvPr id="150" name="直線接點 149"/>
                    <p:cNvCxnSpPr/>
                    <p:nvPr/>
                  </p:nvCxnSpPr>
                  <p:spPr>
                    <a:xfrm>
                      <a:off x="3203848" y="764704"/>
                      <a:ext cx="648072" cy="1116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1" name="直線接點 150"/>
                    <p:cNvCxnSpPr/>
                    <p:nvPr/>
                  </p:nvCxnSpPr>
                  <p:spPr>
                    <a:xfrm flipH="1">
                      <a:off x="4644008" y="836712"/>
                      <a:ext cx="794625" cy="1044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2" name="直線接點 151"/>
                    <p:cNvCxnSpPr/>
                    <p:nvPr/>
                  </p:nvCxnSpPr>
                  <p:spPr>
                    <a:xfrm>
                      <a:off x="1763688" y="3573016"/>
                      <a:ext cx="1330879" cy="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3" name="直線接點 152"/>
                    <p:cNvCxnSpPr/>
                    <p:nvPr/>
                  </p:nvCxnSpPr>
                  <p:spPr>
                    <a:xfrm flipH="1">
                      <a:off x="2697255" y="4077184"/>
                      <a:ext cx="794625" cy="1008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4" name="直線接點 153"/>
                    <p:cNvCxnSpPr/>
                    <p:nvPr/>
                  </p:nvCxnSpPr>
                  <p:spPr>
                    <a:xfrm flipV="1">
                      <a:off x="5360215" y="3486836"/>
                      <a:ext cx="1306111" cy="86181"/>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5" name="直線接點 154"/>
                    <p:cNvCxnSpPr/>
                    <p:nvPr/>
                  </p:nvCxnSpPr>
                  <p:spPr>
                    <a:xfrm>
                      <a:off x="5041320" y="4005064"/>
                      <a:ext cx="637789" cy="1080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grpSp>
              <p:sp>
                <p:nvSpPr>
                  <p:cNvPr id="140" name="文字方塊 139"/>
                  <p:cNvSpPr txBox="1"/>
                  <p:nvPr/>
                </p:nvSpPr>
                <p:spPr>
                  <a:xfrm>
                    <a:off x="3495644" y="1987004"/>
                    <a:ext cx="1447838" cy="475642"/>
                  </a:xfrm>
                  <a:prstGeom prst="rect">
                    <a:avLst/>
                  </a:prstGeom>
                  <a:noFill/>
                </p:spPr>
                <p:txBody>
                  <a:bodyPr wrap="none">
                    <a:spAutoFit/>
                  </a:bodyPr>
                  <a:lstStyle/>
                  <a:p>
                    <a:pPr eaLnBrk="1" hangingPunct="1">
                      <a:defRPr/>
                    </a:pPr>
                    <a:r>
                      <a:rPr lang="zh-TW" altLang="en-US" sz="2200" b="1" dirty="0">
                        <a:solidFill>
                          <a:srgbClr val="C00000"/>
                        </a:solidFill>
                        <a:latin typeface="標楷體" panose="03000509000000000000" pitchFamily="65" charset="-120"/>
                        <a:ea typeface="標楷體" panose="03000509000000000000" pitchFamily="65" charset="-120"/>
                      </a:rPr>
                      <a:t>自主行動</a:t>
                    </a:r>
                  </a:p>
                </p:txBody>
              </p:sp>
              <p:sp>
                <p:nvSpPr>
                  <p:cNvPr id="141" name="文字方塊 140"/>
                  <p:cNvSpPr txBox="1"/>
                  <p:nvPr/>
                </p:nvSpPr>
                <p:spPr>
                  <a:xfrm>
                    <a:off x="3097094" y="3212976"/>
                    <a:ext cx="514790" cy="475729"/>
                  </a:xfrm>
                  <a:prstGeom prst="rect">
                    <a:avLst/>
                  </a:prstGeom>
                  <a:noFill/>
                </p:spPr>
                <p:txBody>
                  <a:bodyPr wrap="none">
                    <a:spAutoFit/>
                  </a:bodyPr>
                  <a:lstStyle/>
                  <a:p>
                    <a:pPr eaLnBrk="1" hangingPunct="1">
                      <a:defRPr/>
                    </a:pPr>
                    <a:r>
                      <a:rPr lang="zh-TW" altLang="en-US" sz="2200" b="1" dirty="0">
                        <a:solidFill>
                          <a:srgbClr val="0000CC"/>
                        </a:solidFill>
                        <a:latin typeface="標楷體" panose="03000509000000000000" pitchFamily="65" charset="-120"/>
                        <a:ea typeface="標楷體" panose="03000509000000000000" pitchFamily="65" charset="-120"/>
                      </a:rPr>
                      <a:t>會</a:t>
                    </a:r>
                  </a:p>
                </p:txBody>
              </p:sp>
              <p:sp>
                <p:nvSpPr>
                  <p:cNvPr id="142" name="文字方塊 141"/>
                  <p:cNvSpPr txBox="1"/>
                  <p:nvPr/>
                </p:nvSpPr>
                <p:spPr>
                  <a:xfrm>
                    <a:off x="2970450" y="2853557"/>
                    <a:ext cx="514790" cy="475729"/>
                  </a:xfrm>
                  <a:prstGeom prst="rect">
                    <a:avLst/>
                  </a:prstGeom>
                  <a:noFill/>
                </p:spPr>
                <p:txBody>
                  <a:bodyPr wrap="none">
                    <a:spAutoFit/>
                  </a:bodyPr>
                  <a:lstStyle/>
                  <a:p>
                    <a:pPr eaLnBrk="1" hangingPunct="1">
                      <a:defRPr/>
                    </a:pPr>
                    <a:r>
                      <a:rPr lang="zh-TW" altLang="en-US" sz="2200" b="1" dirty="0">
                        <a:solidFill>
                          <a:srgbClr val="0000CC"/>
                        </a:solidFill>
                        <a:latin typeface="標楷體" panose="03000509000000000000" pitchFamily="65" charset="-120"/>
                        <a:ea typeface="標楷體" panose="03000509000000000000" pitchFamily="65" charset="-120"/>
                      </a:rPr>
                      <a:t>社</a:t>
                    </a:r>
                  </a:p>
                </p:txBody>
              </p:sp>
              <p:sp>
                <p:nvSpPr>
                  <p:cNvPr id="143" name="文字方塊 142"/>
                  <p:cNvSpPr txBox="1"/>
                  <p:nvPr/>
                </p:nvSpPr>
                <p:spPr>
                  <a:xfrm>
                    <a:off x="3347864" y="3501008"/>
                    <a:ext cx="514790" cy="475729"/>
                  </a:xfrm>
                  <a:prstGeom prst="rect">
                    <a:avLst/>
                  </a:prstGeom>
                  <a:noFill/>
                </p:spPr>
                <p:txBody>
                  <a:bodyPr wrap="none">
                    <a:spAutoFit/>
                  </a:bodyPr>
                  <a:lstStyle/>
                  <a:p>
                    <a:pPr eaLnBrk="1" hangingPunct="1">
                      <a:defRPr/>
                    </a:pPr>
                    <a:r>
                      <a:rPr lang="zh-TW" altLang="en-US" sz="2200" b="1" dirty="0">
                        <a:solidFill>
                          <a:srgbClr val="0000CC"/>
                        </a:solidFill>
                        <a:latin typeface="標楷體" panose="03000509000000000000" pitchFamily="65" charset="-120"/>
                        <a:ea typeface="標楷體" panose="03000509000000000000" pitchFamily="65" charset="-120"/>
                      </a:rPr>
                      <a:t>參</a:t>
                    </a:r>
                  </a:p>
                </p:txBody>
              </p:sp>
              <p:sp>
                <p:nvSpPr>
                  <p:cNvPr id="144" name="文字方塊 143"/>
                  <p:cNvSpPr txBox="1"/>
                  <p:nvPr/>
                </p:nvSpPr>
                <p:spPr>
                  <a:xfrm>
                    <a:off x="3662139" y="3789620"/>
                    <a:ext cx="514790" cy="475729"/>
                  </a:xfrm>
                  <a:prstGeom prst="rect">
                    <a:avLst/>
                  </a:prstGeom>
                  <a:noFill/>
                </p:spPr>
                <p:txBody>
                  <a:bodyPr wrap="none">
                    <a:spAutoFit/>
                  </a:bodyPr>
                  <a:lstStyle/>
                  <a:p>
                    <a:pPr eaLnBrk="1" hangingPunct="1">
                      <a:defRPr/>
                    </a:pPr>
                    <a:r>
                      <a:rPr lang="zh-TW" altLang="en-US" sz="2200" b="1" dirty="0">
                        <a:solidFill>
                          <a:srgbClr val="0000CC"/>
                        </a:solidFill>
                        <a:latin typeface="標楷體" panose="03000509000000000000" pitchFamily="65" charset="-120"/>
                        <a:ea typeface="標楷體" panose="03000509000000000000" pitchFamily="65" charset="-120"/>
                      </a:rPr>
                      <a:t>與</a:t>
                    </a:r>
                  </a:p>
                </p:txBody>
              </p:sp>
              <p:sp>
                <p:nvSpPr>
                  <p:cNvPr id="145" name="文字方塊 144"/>
                  <p:cNvSpPr txBox="1"/>
                  <p:nvPr/>
                </p:nvSpPr>
                <p:spPr>
                  <a:xfrm>
                    <a:off x="4932040" y="2926105"/>
                    <a:ext cx="514661" cy="475642"/>
                  </a:xfrm>
                  <a:prstGeom prst="rect">
                    <a:avLst/>
                  </a:prstGeom>
                  <a:noFill/>
                </p:spPr>
                <p:txBody>
                  <a:bodyPr wrap="none">
                    <a:spAutoFit/>
                  </a:bodyPr>
                  <a:lstStyle/>
                  <a:p>
                    <a:pPr eaLnBrk="1" hangingPunct="1">
                      <a:defRPr/>
                    </a:pPr>
                    <a:r>
                      <a:rPr lang="zh-TW" altLang="en-US" sz="2200" b="1" dirty="0">
                        <a:solidFill>
                          <a:srgbClr val="336600"/>
                        </a:solidFill>
                        <a:latin typeface="標楷體" panose="03000509000000000000" pitchFamily="65" charset="-120"/>
                        <a:ea typeface="標楷體" panose="03000509000000000000" pitchFamily="65" charset="-120"/>
                      </a:rPr>
                      <a:t>溝</a:t>
                    </a:r>
                  </a:p>
                </p:txBody>
              </p:sp>
              <p:sp>
                <p:nvSpPr>
                  <p:cNvPr id="146" name="文字方塊 145"/>
                  <p:cNvSpPr txBox="1"/>
                  <p:nvPr/>
                </p:nvSpPr>
                <p:spPr>
                  <a:xfrm>
                    <a:off x="4807099" y="3303565"/>
                    <a:ext cx="514661" cy="475642"/>
                  </a:xfrm>
                  <a:prstGeom prst="rect">
                    <a:avLst/>
                  </a:prstGeom>
                  <a:noFill/>
                </p:spPr>
                <p:txBody>
                  <a:bodyPr wrap="none">
                    <a:spAutoFit/>
                  </a:bodyPr>
                  <a:lstStyle/>
                  <a:p>
                    <a:pPr eaLnBrk="1" hangingPunct="1">
                      <a:defRPr/>
                    </a:pPr>
                    <a:r>
                      <a:rPr lang="zh-TW" altLang="en-US" sz="2200" b="1" dirty="0">
                        <a:solidFill>
                          <a:srgbClr val="336600"/>
                        </a:solidFill>
                        <a:latin typeface="標楷體" panose="03000509000000000000" pitchFamily="65" charset="-120"/>
                        <a:ea typeface="標楷體" panose="03000509000000000000" pitchFamily="65" charset="-120"/>
                      </a:rPr>
                      <a:t>通</a:t>
                    </a:r>
                  </a:p>
                </p:txBody>
              </p:sp>
              <p:sp>
                <p:nvSpPr>
                  <p:cNvPr id="147" name="文字方塊 146"/>
                  <p:cNvSpPr txBox="1"/>
                  <p:nvPr/>
                </p:nvSpPr>
                <p:spPr>
                  <a:xfrm>
                    <a:off x="4538801" y="3574177"/>
                    <a:ext cx="514661" cy="475642"/>
                  </a:xfrm>
                  <a:prstGeom prst="rect">
                    <a:avLst/>
                  </a:prstGeom>
                  <a:noFill/>
                </p:spPr>
                <p:txBody>
                  <a:bodyPr wrap="none">
                    <a:spAutoFit/>
                  </a:bodyPr>
                  <a:lstStyle/>
                  <a:p>
                    <a:pPr eaLnBrk="1" hangingPunct="1">
                      <a:defRPr/>
                    </a:pPr>
                    <a:r>
                      <a:rPr lang="zh-TW" altLang="en-US" sz="2200" b="1" dirty="0">
                        <a:solidFill>
                          <a:srgbClr val="336600"/>
                        </a:solidFill>
                        <a:latin typeface="標楷體" panose="03000509000000000000" pitchFamily="65" charset="-120"/>
                        <a:ea typeface="標楷體" panose="03000509000000000000" pitchFamily="65" charset="-120"/>
                      </a:rPr>
                      <a:t>互</a:t>
                    </a:r>
                  </a:p>
                </p:txBody>
              </p:sp>
              <p:sp>
                <p:nvSpPr>
                  <p:cNvPr id="148" name="文字方塊 147"/>
                  <p:cNvSpPr txBox="1"/>
                  <p:nvPr/>
                </p:nvSpPr>
                <p:spPr>
                  <a:xfrm>
                    <a:off x="4234820" y="3789040"/>
                    <a:ext cx="514661" cy="475642"/>
                  </a:xfrm>
                  <a:prstGeom prst="rect">
                    <a:avLst/>
                  </a:prstGeom>
                  <a:noFill/>
                </p:spPr>
                <p:txBody>
                  <a:bodyPr wrap="none">
                    <a:spAutoFit/>
                  </a:bodyPr>
                  <a:lstStyle/>
                  <a:p>
                    <a:pPr eaLnBrk="1" hangingPunct="1">
                      <a:defRPr/>
                    </a:pPr>
                    <a:r>
                      <a:rPr lang="zh-TW" altLang="en-US" sz="2200" b="1" dirty="0">
                        <a:solidFill>
                          <a:srgbClr val="336600"/>
                        </a:solidFill>
                        <a:latin typeface="標楷體" panose="03000509000000000000" pitchFamily="65" charset="-120"/>
                        <a:ea typeface="標楷體" panose="03000509000000000000" pitchFamily="65" charset="-120"/>
                      </a:rPr>
                      <a:t>動</a:t>
                    </a:r>
                  </a:p>
                </p:txBody>
              </p:sp>
            </p:grpSp>
            <p:grpSp>
              <p:nvGrpSpPr>
                <p:cNvPr id="121" name="群組 36"/>
                <p:cNvGrpSpPr>
                  <a:grpSpLocks/>
                </p:cNvGrpSpPr>
                <p:nvPr/>
              </p:nvGrpSpPr>
              <p:grpSpPr bwMode="auto">
                <a:xfrm>
                  <a:off x="2084407" y="472149"/>
                  <a:ext cx="4284615" cy="1359925"/>
                  <a:chOff x="2084407" y="472149"/>
                  <a:chExt cx="4284615" cy="1359925"/>
                </a:xfrm>
              </p:grpSpPr>
              <p:sp>
                <p:nvSpPr>
                  <p:cNvPr id="122" name="文字方塊 37"/>
                  <p:cNvSpPr txBox="1">
                    <a:spLocks noChangeArrowheads="1"/>
                  </p:cNvSpPr>
                  <p:nvPr/>
                </p:nvSpPr>
                <p:spPr bwMode="auto">
                  <a:xfrm>
                    <a:off x="3533033" y="472149"/>
                    <a:ext cx="1476488" cy="713594"/>
                  </a:xfrm>
                  <a:prstGeom prst="rect">
                    <a:avLst/>
                  </a:prstGeom>
                  <a:noFill/>
                  <a:ln w="9525">
                    <a:noFill/>
                    <a:miter lim="800000"/>
                    <a:headEnd/>
                    <a:tailEnd/>
                  </a:ln>
                </p:spPr>
                <p:txBody>
                  <a:bodyPr wrap="none">
                    <a:spAutoFit/>
                  </a:bodyPr>
                  <a:lstStyle/>
                  <a:p>
                    <a:pPr algn="ctr" eaLnBrk="1" hangingPunct="1"/>
                    <a:r>
                      <a:rPr lang="zh-TW" altLang="en-US" b="1">
                        <a:solidFill>
                          <a:srgbClr val="920000"/>
                        </a:solidFill>
                        <a:latin typeface="標楷體" pitchFamily="65" charset="-120"/>
                        <a:ea typeface="標楷體" pitchFamily="65" charset="-120"/>
                      </a:rPr>
                      <a:t>系統思考</a:t>
                    </a:r>
                    <a:endParaRPr lang="en-US" altLang="zh-TW" b="1">
                      <a:solidFill>
                        <a:srgbClr val="920000"/>
                      </a:solidFill>
                      <a:latin typeface="標楷體" pitchFamily="65" charset="-120"/>
                      <a:ea typeface="標楷體" pitchFamily="65" charset="-120"/>
                    </a:endParaRPr>
                  </a:p>
                  <a:p>
                    <a:pPr algn="ctr" eaLnBrk="1" hangingPunct="1"/>
                    <a:r>
                      <a:rPr lang="zh-TW" altLang="en-US" b="1">
                        <a:solidFill>
                          <a:srgbClr val="920000"/>
                        </a:solidFill>
                        <a:latin typeface="標楷體" pitchFamily="65" charset="-120"/>
                        <a:ea typeface="標楷體" pitchFamily="65" charset="-120"/>
                      </a:rPr>
                      <a:t>與解決問題</a:t>
                    </a:r>
                  </a:p>
                </p:txBody>
              </p:sp>
              <p:sp>
                <p:nvSpPr>
                  <p:cNvPr id="123" name="文字方塊 38"/>
                  <p:cNvSpPr txBox="1">
                    <a:spLocks noChangeArrowheads="1"/>
                  </p:cNvSpPr>
                  <p:nvPr/>
                </p:nvSpPr>
                <p:spPr bwMode="auto">
                  <a:xfrm>
                    <a:off x="4892534" y="1118480"/>
                    <a:ext cx="1476488" cy="713594"/>
                  </a:xfrm>
                  <a:prstGeom prst="rect">
                    <a:avLst/>
                  </a:prstGeom>
                  <a:noFill/>
                  <a:ln w="9525">
                    <a:noFill/>
                    <a:miter lim="800000"/>
                    <a:headEnd/>
                    <a:tailEnd/>
                  </a:ln>
                </p:spPr>
                <p:txBody>
                  <a:bodyPr wrap="none">
                    <a:spAutoFit/>
                  </a:bodyPr>
                  <a:lstStyle/>
                  <a:p>
                    <a:pPr algn="ctr" eaLnBrk="1" hangingPunct="1"/>
                    <a:r>
                      <a:rPr lang="zh-TW" altLang="en-US" b="1" dirty="0">
                        <a:solidFill>
                          <a:srgbClr val="920000"/>
                        </a:solidFill>
                        <a:latin typeface="標楷體" pitchFamily="65" charset="-120"/>
                        <a:ea typeface="標楷體" pitchFamily="65" charset="-120"/>
                      </a:rPr>
                      <a:t>規劃執行</a:t>
                    </a:r>
                    <a:endParaRPr lang="en-US" altLang="zh-TW" b="1" dirty="0">
                      <a:solidFill>
                        <a:srgbClr val="920000"/>
                      </a:solidFill>
                      <a:latin typeface="標楷體" pitchFamily="65" charset="-120"/>
                      <a:ea typeface="標楷體" pitchFamily="65" charset="-120"/>
                    </a:endParaRPr>
                  </a:p>
                  <a:p>
                    <a:pPr algn="ctr" eaLnBrk="1" hangingPunct="1"/>
                    <a:r>
                      <a:rPr lang="zh-TW" altLang="en-US" b="1" dirty="0">
                        <a:solidFill>
                          <a:srgbClr val="920000"/>
                        </a:solidFill>
                        <a:latin typeface="標楷體" pitchFamily="65" charset="-120"/>
                        <a:ea typeface="標楷體" pitchFamily="65" charset="-120"/>
                      </a:rPr>
                      <a:t>與創新應變</a:t>
                    </a:r>
                  </a:p>
                </p:txBody>
              </p:sp>
              <p:sp>
                <p:nvSpPr>
                  <p:cNvPr id="132" name="文字方塊 39"/>
                  <p:cNvSpPr txBox="1">
                    <a:spLocks noChangeArrowheads="1"/>
                  </p:cNvSpPr>
                  <p:nvPr/>
                </p:nvSpPr>
                <p:spPr bwMode="auto">
                  <a:xfrm>
                    <a:off x="2084407" y="1031414"/>
                    <a:ext cx="1476117" cy="713480"/>
                  </a:xfrm>
                  <a:prstGeom prst="rect">
                    <a:avLst/>
                  </a:prstGeom>
                  <a:noFill/>
                  <a:ln w="9525">
                    <a:noFill/>
                    <a:miter lim="800000"/>
                    <a:headEnd/>
                    <a:tailEnd/>
                  </a:ln>
                </p:spPr>
                <p:txBody>
                  <a:bodyPr wrap="none">
                    <a:spAutoFit/>
                  </a:bodyPr>
                  <a:lstStyle/>
                  <a:p>
                    <a:pPr algn="ctr" eaLnBrk="1" hangingPunct="1"/>
                    <a:r>
                      <a:rPr lang="zh-TW" altLang="en-US" b="1">
                        <a:solidFill>
                          <a:srgbClr val="920000"/>
                        </a:solidFill>
                        <a:latin typeface="標楷體" pitchFamily="65" charset="-120"/>
                        <a:ea typeface="標楷體" pitchFamily="65" charset="-120"/>
                      </a:rPr>
                      <a:t>身心素質</a:t>
                    </a:r>
                    <a:endParaRPr lang="en-US" altLang="zh-TW" b="1">
                      <a:solidFill>
                        <a:srgbClr val="920000"/>
                      </a:solidFill>
                      <a:latin typeface="標楷體" pitchFamily="65" charset="-120"/>
                      <a:ea typeface="標楷體" pitchFamily="65" charset="-120"/>
                    </a:endParaRPr>
                  </a:p>
                  <a:p>
                    <a:pPr algn="ctr" eaLnBrk="1" hangingPunct="1"/>
                    <a:r>
                      <a:rPr lang="zh-TW" altLang="en-US" b="1">
                        <a:solidFill>
                          <a:srgbClr val="920000"/>
                        </a:solidFill>
                        <a:latin typeface="標楷體" pitchFamily="65" charset="-120"/>
                        <a:ea typeface="標楷體" pitchFamily="65" charset="-120"/>
                      </a:rPr>
                      <a:t>與自我精進</a:t>
                    </a:r>
                  </a:p>
                </p:txBody>
              </p:sp>
            </p:grpSp>
          </p:grpSp>
          <p:grpSp>
            <p:nvGrpSpPr>
              <p:cNvPr id="115" name="群組 31"/>
              <p:cNvGrpSpPr>
                <a:grpSpLocks/>
              </p:cNvGrpSpPr>
              <p:nvPr/>
            </p:nvGrpSpPr>
            <p:grpSpPr bwMode="auto">
              <a:xfrm>
                <a:off x="4143318" y="2348880"/>
                <a:ext cx="2700250" cy="2591970"/>
                <a:chOff x="4143318" y="2348880"/>
                <a:chExt cx="2700250" cy="2591970"/>
              </a:xfrm>
            </p:grpSpPr>
            <p:sp>
              <p:nvSpPr>
                <p:cNvPr id="116" name="文字方塊 32"/>
                <p:cNvSpPr txBox="1">
                  <a:spLocks noChangeArrowheads="1"/>
                </p:cNvSpPr>
                <p:nvPr/>
              </p:nvSpPr>
              <p:spPr bwMode="auto">
                <a:xfrm>
                  <a:off x="5367451" y="2348880"/>
                  <a:ext cx="1476117" cy="713480"/>
                </a:xfrm>
                <a:prstGeom prst="rect">
                  <a:avLst/>
                </a:prstGeom>
                <a:noFill/>
                <a:ln w="9525">
                  <a:noFill/>
                  <a:miter lim="800000"/>
                  <a:headEnd/>
                  <a:tailEnd/>
                </a:ln>
              </p:spPr>
              <p:txBody>
                <a:bodyPr wrap="none">
                  <a:spAutoFit/>
                </a:bodyPr>
                <a:lstStyle/>
                <a:p>
                  <a:pPr algn="ctr" eaLnBrk="1" hangingPunct="1"/>
                  <a:r>
                    <a:rPr lang="zh-TW" altLang="en-US" b="1">
                      <a:solidFill>
                        <a:srgbClr val="003300"/>
                      </a:solidFill>
                      <a:latin typeface="標楷體" pitchFamily="65" charset="-120"/>
                      <a:ea typeface="標楷體" pitchFamily="65" charset="-120"/>
                    </a:rPr>
                    <a:t>符號運用</a:t>
                  </a:r>
                  <a:endParaRPr lang="en-US" altLang="zh-TW" b="1">
                    <a:solidFill>
                      <a:srgbClr val="003300"/>
                    </a:solidFill>
                    <a:latin typeface="標楷體" pitchFamily="65" charset="-120"/>
                    <a:ea typeface="標楷體" pitchFamily="65" charset="-120"/>
                  </a:endParaRPr>
                </a:p>
                <a:p>
                  <a:pPr algn="ctr" eaLnBrk="1" hangingPunct="1"/>
                  <a:r>
                    <a:rPr lang="zh-TW" altLang="en-US" b="1">
                      <a:solidFill>
                        <a:srgbClr val="003300"/>
                      </a:solidFill>
                      <a:latin typeface="標楷體" pitchFamily="65" charset="-120"/>
                      <a:ea typeface="標楷體" pitchFamily="65" charset="-120"/>
                    </a:rPr>
                    <a:t>與溝通表達</a:t>
                  </a:r>
                </a:p>
              </p:txBody>
            </p:sp>
            <p:sp>
              <p:nvSpPr>
                <p:cNvPr id="118" name="文字方塊 33"/>
                <p:cNvSpPr txBox="1">
                  <a:spLocks noChangeArrowheads="1"/>
                </p:cNvSpPr>
                <p:nvPr/>
              </p:nvSpPr>
              <p:spPr bwMode="auto">
                <a:xfrm>
                  <a:off x="5079423" y="3428639"/>
                  <a:ext cx="1476117" cy="713480"/>
                </a:xfrm>
                <a:prstGeom prst="rect">
                  <a:avLst/>
                </a:prstGeom>
                <a:noFill/>
                <a:ln w="9525">
                  <a:noFill/>
                  <a:miter lim="800000"/>
                  <a:headEnd/>
                  <a:tailEnd/>
                </a:ln>
              </p:spPr>
              <p:txBody>
                <a:bodyPr wrap="none">
                  <a:spAutoFit/>
                </a:bodyPr>
                <a:lstStyle/>
                <a:p>
                  <a:pPr algn="ctr" eaLnBrk="1" hangingPunct="1"/>
                  <a:r>
                    <a:rPr lang="zh-TW" altLang="en-US" b="1" dirty="0">
                      <a:solidFill>
                        <a:srgbClr val="003300"/>
                      </a:solidFill>
                      <a:latin typeface="標楷體" pitchFamily="65" charset="-120"/>
                      <a:ea typeface="標楷體" pitchFamily="65" charset="-120"/>
                    </a:rPr>
                    <a:t>科技資訊</a:t>
                  </a:r>
                  <a:endParaRPr lang="en-US" altLang="zh-TW" b="1" dirty="0">
                    <a:solidFill>
                      <a:srgbClr val="003300"/>
                    </a:solidFill>
                    <a:latin typeface="標楷體" pitchFamily="65" charset="-120"/>
                    <a:ea typeface="標楷體" pitchFamily="65" charset="-120"/>
                  </a:endParaRPr>
                </a:p>
                <a:p>
                  <a:pPr algn="ctr" eaLnBrk="1" hangingPunct="1"/>
                  <a:r>
                    <a:rPr lang="zh-TW" altLang="en-US" b="1" dirty="0">
                      <a:solidFill>
                        <a:srgbClr val="003300"/>
                      </a:solidFill>
                      <a:latin typeface="標楷體" pitchFamily="65" charset="-120"/>
                      <a:ea typeface="標楷體" pitchFamily="65" charset="-120"/>
                    </a:rPr>
                    <a:t>與媒體素養</a:t>
                  </a:r>
                </a:p>
              </p:txBody>
            </p:sp>
            <p:sp>
              <p:nvSpPr>
                <p:cNvPr id="119" name="文字方塊 34"/>
                <p:cNvSpPr txBox="1">
                  <a:spLocks noChangeArrowheads="1"/>
                </p:cNvSpPr>
                <p:nvPr/>
              </p:nvSpPr>
              <p:spPr bwMode="auto">
                <a:xfrm>
                  <a:off x="4143318" y="4227370"/>
                  <a:ext cx="1476117" cy="713480"/>
                </a:xfrm>
                <a:prstGeom prst="rect">
                  <a:avLst/>
                </a:prstGeom>
                <a:noFill/>
                <a:ln w="9525">
                  <a:noFill/>
                  <a:miter lim="800000"/>
                  <a:headEnd/>
                  <a:tailEnd/>
                </a:ln>
              </p:spPr>
              <p:txBody>
                <a:bodyPr wrap="none">
                  <a:spAutoFit/>
                </a:bodyPr>
                <a:lstStyle/>
                <a:p>
                  <a:pPr algn="ctr" eaLnBrk="1" hangingPunct="1"/>
                  <a:r>
                    <a:rPr lang="zh-TW" altLang="en-US" b="1">
                      <a:solidFill>
                        <a:srgbClr val="003300"/>
                      </a:solidFill>
                      <a:latin typeface="標楷體" pitchFamily="65" charset="-120"/>
                      <a:ea typeface="標楷體" pitchFamily="65" charset="-120"/>
                    </a:rPr>
                    <a:t>藝術涵養</a:t>
                  </a:r>
                  <a:endParaRPr lang="en-US" altLang="zh-TW" b="1">
                    <a:solidFill>
                      <a:srgbClr val="003300"/>
                    </a:solidFill>
                    <a:latin typeface="標楷體" pitchFamily="65" charset="-120"/>
                    <a:ea typeface="標楷體" pitchFamily="65" charset="-120"/>
                  </a:endParaRPr>
                </a:p>
                <a:p>
                  <a:pPr algn="ctr" eaLnBrk="1" hangingPunct="1"/>
                  <a:r>
                    <a:rPr lang="zh-TW" altLang="en-US" b="1">
                      <a:solidFill>
                        <a:srgbClr val="003300"/>
                      </a:solidFill>
                      <a:latin typeface="標楷體" pitchFamily="65" charset="-120"/>
                      <a:ea typeface="標楷體" pitchFamily="65" charset="-120"/>
                    </a:rPr>
                    <a:t>與美感素養</a:t>
                  </a:r>
                </a:p>
              </p:txBody>
            </p:sp>
          </p:grpSp>
        </p:grpSp>
        <p:grpSp>
          <p:nvGrpSpPr>
            <p:cNvPr id="110" name="群組 26"/>
            <p:cNvGrpSpPr>
              <a:grpSpLocks/>
            </p:cNvGrpSpPr>
            <p:nvPr/>
          </p:nvGrpSpPr>
          <p:grpSpPr bwMode="auto">
            <a:xfrm>
              <a:off x="1580333" y="2399234"/>
              <a:ext cx="2717071" cy="2534193"/>
              <a:chOff x="1580333" y="2399234"/>
              <a:chExt cx="2717071" cy="2534193"/>
            </a:xfrm>
          </p:grpSpPr>
          <p:sp>
            <p:nvSpPr>
              <p:cNvPr id="111" name="文字方塊 110"/>
              <p:cNvSpPr txBox="1"/>
              <p:nvPr/>
            </p:nvSpPr>
            <p:spPr>
              <a:xfrm>
                <a:off x="1580333" y="2399234"/>
                <a:ext cx="1476117" cy="713463"/>
              </a:xfrm>
              <a:prstGeom prst="rect">
                <a:avLst/>
              </a:prstGeom>
              <a:noFill/>
            </p:spPr>
            <p:txBody>
              <a:bodyPr wrap="none">
                <a:spAutoFit/>
              </a:bodyPr>
              <a:lstStyle/>
              <a:p>
                <a:pPr algn="ctr" eaLnBrk="1" hangingPunct="1">
                  <a:defRPr/>
                </a:pPr>
                <a:r>
                  <a:rPr lang="zh-TW" altLang="en-US" b="1" dirty="0">
                    <a:solidFill>
                      <a:srgbClr val="0000CC"/>
                    </a:solidFill>
                    <a:latin typeface="標楷體" panose="03000509000000000000" pitchFamily="65" charset="-120"/>
                    <a:ea typeface="標楷體" panose="03000509000000000000" pitchFamily="65" charset="-120"/>
                  </a:rPr>
                  <a:t>多元文化</a:t>
                </a:r>
                <a:endParaRPr lang="en-US" altLang="zh-TW" b="1" dirty="0">
                  <a:solidFill>
                    <a:srgbClr val="0000CC"/>
                  </a:solidFill>
                  <a:latin typeface="標楷體" panose="03000509000000000000" pitchFamily="65" charset="-120"/>
                  <a:ea typeface="標楷體" panose="03000509000000000000" pitchFamily="65" charset="-120"/>
                </a:endParaRPr>
              </a:p>
              <a:p>
                <a:pPr algn="ctr" eaLnBrk="1" hangingPunct="1">
                  <a:defRPr/>
                </a:pPr>
                <a:r>
                  <a:rPr lang="zh-TW" altLang="en-US" b="1" dirty="0">
                    <a:solidFill>
                      <a:srgbClr val="0000CC"/>
                    </a:solidFill>
                    <a:latin typeface="標楷體" panose="03000509000000000000" pitchFamily="65" charset="-120"/>
                    <a:ea typeface="標楷體" panose="03000509000000000000" pitchFamily="65" charset="-120"/>
                  </a:rPr>
                  <a:t>與國際理解</a:t>
                </a:r>
              </a:p>
            </p:txBody>
          </p:sp>
          <p:sp>
            <p:nvSpPr>
              <p:cNvPr id="112" name="文字方塊 111"/>
              <p:cNvSpPr txBox="1"/>
              <p:nvPr/>
            </p:nvSpPr>
            <p:spPr>
              <a:xfrm>
                <a:off x="1939455" y="3429638"/>
                <a:ext cx="1477242" cy="713221"/>
              </a:xfrm>
              <a:prstGeom prst="rect">
                <a:avLst/>
              </a:prstGeom>
              <a:noFill/>
            </p:spPr>
            <p:txBody>
              <a:bodyPr wrap="none">
                <a:spAutoFit/>
              </a:bodyPr>
              <a:lstStyle/>
              <a:p>
                <a:pPr algn="ctr" eaLnBrk="1" hangingPunct="1">
                  <a:defRPr/>
                </a:pPr>
                <a:r>
                  <a:rPr lang="zh-TW" altLang="en-US" b="1" dirty="0">
                    <a:solidFill>
                      <a:srgbClr val="0000CC"/>
                    </a:solidFill>
                    <a:latin typeface="標楷體" panose="03000509000000000000" pitchFamily="65" charset="-120"/>
                    <a:ea typeface="標楷體" panose="03000509000000000000" pitchFamily="65" charset="-120"/>
                  </a:rPr>
                  <a:t>人際關係</a:t>
                </a:r>
                <a:endParaRPr lang="en-US" altLang="zh-TW" b="1" dirty="0">
                  <a:solidFill>
                    <a:srgbClr val="0000CC"/>
                  </a:solidFill>
                  <a:latin typeface="標楷體" panose="03000509000000000000" pitchFamily="65" charset="-120"/>
                  <a:ea typeface="標楷體" panose="03000509000000000000" pitchFamily="65" charset="-120"/>
                </a:endParaRPr>
              </a:p>
              <a:p>
                <a:pPr algn="ctr" eaLnBrk="1" hangingPunct="1">
                  <a:defRPr/>
                </a:pPr>
                <a:r>
                  <a:rPr lang="zh-TW" altLang="en-US" b="1" dirty="0">
                    <a:solidFill>
                      <a:srgbClr val="0000CC"/>
                    </a:solidFill>
                    <a:latin typeface="標楷體" panose="03000509000000000000" pitchFamily="65" charset="-120"/>
                    <a:ea typeface="標楷體" panose="03000509000000000000" pitchFamily="65" charset="-120"/>
                  </a:rPr>
                  <a:t>與團隊合作</a:t>
                </a:r>
              </a:p>
            </p:txBody>
          </p:sp>
          <p:sp>
            <p:nvSpPr>
              <p:cNvPr id="113" name="文字方塊 112"/>
              <p:cNvSpPr txBox="1"/>
              <p:nvPr/>
            </p:nvSpPr>
            <p:spPr>
              <a:xfrm>
                <a:off x="2821287" y="4219964"/>
                <a:ext cx="1476117" cy="713463"/>
              </a:xfrm>
              <a:prstGeom prst="rect">
                <a:avLst/>
              </a:prstGeom>
              <a:noFill/>
            </p:spPr>
            <p:txBody>
              <a:bodyPr wrap="none">
                <a:spAutoFit/>
              </a:bodyPr>
              <a:lstStyle/>
              <a:p>
                <a:pPr algn="ctr" eaLnBrk="1" hangingPunct="1">
                  <a:defRPr/>
                </a:pPr>
                <a:r>
                  <a:rPr lang="zh-TW" altLang="en-US" b="1" dirty="0">
                    <a:solidFill>
                      <a:srgbClr val="0000CC"/>
                    </a:solidFill>
                    <a:latin typeface="標楷體" panose="03000509000000000000" pitchFamily="65" charset="-120"/>
                    <a:ea typeface="標楷體" panose="03000509000000000000" pitchFamily="65" charset="-120"/>
                  </a:rPr>
                  <a:t>道德實踐</a:t>
                </a:r>
                <a:endParaRPr lang="en-US" altLang="zh-TW" b="1" dirty="0">
                  <a:solidFill>
                    <a:srgbClr val="0000CC"/>
                  </a:solidFill>
                  <a:latin typeface="標楷體" panose="03000509000000000000" pitchFamily="65" charset="-120"/>
                  <a:ea typeface="標楷體" panose="03000509000000000000" pitchFamily="65" charset="-120"/>
                </a:endParaRPr>
              </a:p>
              <a:p>
                <a:pPr algn="ctr" eaLnBrk="1" hangingPunct="1">
                  <a:defRPr/>
                </a:pPr>
                <a:r>
                  <a:rPr lang="zh-TW" altLang="en-US" b="1" dirty="0">
                    <a:solidFill>
                      <a:srgbClr val="0000CC"/>
                    </a:solidFill>
                    <a:latin typeface="標楷體" panose="03000509000000000000" pitchFamily="65" charset="-120"/>
                    <a:ea typeface="標楷體" panose="03000509000000000000" pitchFamily="65" charset="-120"/>
                  </a:rPr>
                  <a:t>與公民意識</a:t>
                </a:r>
              </a:p>
            </p:txBody>
          </p:sp>
        </p:grpSp>
      </p:grpSp>
      <p:sp>
        <p:nvSpPr>
          <p:cNvPr id="107" name="Shape 497"/>
          <p:cNvSpPr txBox="1">
            <a:spLocks noChangeArrowheads="1"/>
          </p:cNvSpPr>
          <p:nvPr/>
        </p:nvSpPr>
        <p:spPr bwMode="auto">
          <a:xfrm>
            <a:off x="2158839" y="5837683"/>
            <a:ext cx="7653368" cy="90805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lIns="91425" tIns="91425" rIns="91425" bIns="91425" anchor="ctr"/>
          <a:lstStyle/>
          <a:p>
            <a:pPr algn="ctr" eaLnBrk="1" hangingPunct="1">
              <a:defRPr/>
            </a:pPr>
            <a:r>
              <a:rPr lang="en-US" sz="2300" b="1" dirty="0" err="1">
                <a:solidFill>
                  <a:srgbClr val="000000"/>
                </a:solidFill>
                <a:latin typeface="標楷體" pitchFamily="65" charset="-120"/>
                <a:ea typeface="標楷體" pitchFamily="65" charset="-120"/>
                <a:cs typeface="Times New Roman" pitchFamily="18" charset="0"/>
                <a:sym typeface="Times New Roman" pitchFamily="18" charset="0"/>
              </a:rPr>
              <a:t>以核心素養為主軸</a:t>
            </a:r>
            <a:endParaRPr lang="en-US" sz="2300" b="1" dirty="0">
              <a:solidFill>
                <a:srgbClr val="000000"/>
              </a:solidFill>
              <a:latin typeface="標楷體" pitchFamily="65" charset="-120"/>
              <a:ea typeface="標楷體" pitchFamily="65" charset="-120"/>
              <a:cs typeface="Times New Roman" pitchFamily="18" charset="0"/>
              <a:sym typeface="Times New Roman" pitchFamily="18" charset="0"/>
            </a:endParaRPr>
          </a:p>
          <a:p>
            <a:pPr eaLnBrk="1" hangingPunct="1">
              <a:defRPr/>
            </a:pPr>
            <a:r>
              <a:rPr lang="zh-TW" altLang="en-US" sz="2300" b="1" dirty="0">
                <a:solidFill>
                  <a:srgbClr val="000000"/>
                </a:solidFill>
                <a:latin typeface="標楷體" pitchFamily="65" charset="-120"/>
                <a:ea typeface="標楷體" pitchFamily="65" charset="-120"/>
                <a:cs typeface="Times New Roman" pitchFamily="18" charset="0"/>
                <a:sym typeface="Times New Roman" pitchFamily="18" charset="0"/>
              </a:rPr>
              <a:t>裨益</a:t>
            </a:r>
            <a:r>
              <a:rPr lang="en-US" sz="2300" b="1" dirty="0" err="1">
                <a:solidFill>
                  <a:srgbClr val="000000"/>
                </a:solidFill>
                <a:latin typeface="標楷體" pitchFamily="65" charset="-120"/>
                <a:ea typeface="標楷體" pitchFamily="65" charset="-120"/>
                <a:cs typeface="Times New Roman" pitchFamily="18" charset="0"/>
                <a:sym typeface="Times New Roman" pitchFamily="18" charset="0"/>
              </a:rPr>
              <a:t>各教育階段之間的</a:t>
            </a:r>
            <a:r>
              <a:rPr lang="en-US" sz="2300" b="1" dirty="0" err="1">
                <a:solidFill>
                  <a:schemeClr val="hlink"/>
                </a:solidFill>
                <a:latin typeface="標楷體" pitchFamily="65" charset="-120"/>
                <a:ea typeface="標楷體" pitchFamily="65" charset="-120"/>
                <a:cs typeface="Times New Roman" pitchFamily="18" charset="0"/>
                <a:sym typeface="Times New Roman" pitchFamily="18" charset="0"/>
              </a:rPr>
              <a:t>連貫</a:t>
            </a:r>
            <a:r>
              <a:rPr lang="en-US" sz="2300" b="1" dirty="0" err="1">
                <a:solidFill>
                  <a:srgbClr val="000000"/>
                </a:solidFill>
                <a:latin typeface="標楷體" pitchFamily="65" charset="-120"/>
                <a:ea typeface="標楷體" pitchFamily="65" charset="-120"/>
                <a:cs typeface="Times New Roman" pitchFamily="18" charset="0"/>
                <a:sym typeface="Times New Roman" pitchFamily="18" charset="0"/>
              </a:rPr>
              <a:t>以及各領域</a:t>
            </a:r>
            <a:r>
              <a:rPr lang="en-US" altLang="zh-TW" sz="2300" b="1" dirty="0">
                <a:solidFill>
                  <a:srgbClr val="000000"/>
                </a:solidFill>
                <a:latin typeface="標楷體" pitchFamily="65" charset="-120"/>
                <a:ea typeface="標楷體" pitchFamily="65" charset="-120"/>
                <a:cs typeface="Times New Roman" pitchFamily="18" charset="0"/>
                <a:sym typeface="Times New Roman" pitchFamily="18" charset="0"/>
              </a:rPr>
              <a:t>/</a:t>
            </a:r>
            <a:r>
              <a:rPr lang="en-US" sz="2300" b="1" dirty="0" err="1">
                <a:solidFill>
                  <a:srgbClr val="000000"/>
                </a:solidFill>
                <a:latin typeface="標楷體" pitchFamily="65" charset="-120"/>
                <a:ea typeface="標楷體" pitchFamily="65" charset="-120"/>
                <a:cs typeface="Times New Roman" pitchFamily="18" charset="0"/>
                <a:sym typeface="Times New Roman" pitchFamily="18" charset="0"/>
              </a:rPr>
              <a:t>科目之間的</a:t>
            </a:r>
            <a:r>
              <a:rPr lang="en-US" sz="2300" b="1" dirty="0" err="1">
                <a:solidFill>
                  <a:schemeClr val="hlink"/>
                </a:solidFill>
                <a:latin typeface="標楷體" pitchFamily="65" charset="-120"/>
                <a:ea typeface="標楷體" pitchFamily="65" charset="-120"/>
                <a:cs typeface="Times New Roman" pitchFamily="18" charset="0"/>
                <a:sym typeface="Times New Roman" pitchFamily="18" charset="0"/>
              </a:rPr>
              <a:t>統整</a:t>
            </a:r>
            <a:endParaRPr lang="en-US" sz="2300" b="1" dirty="0">
              <a:solidFill>
                <a:srgbClr val="000000"/>
              </a:solidFill>
              <a:latin typeface="標楷體" pitchFamily="65" charset="-120"/>
              <a:ea typeface="標楷體" pitchFamily="65" charset="-120"/>
              <a:cs typeface="Times New Roman" pitchFamily="18" charset="0"/>
              <a:sym typeface="Times New Roman" pitchFamily="18" charset="0"/>
            </a:endParaRPr>
          </a:p>
        </p:txBody>
      </p:sp>
    </p:spTree>
    <p:extLst>
      <p:ext uri="{BB962C8B-B14F-4D97-AF65-F5344CB8AC3E}">
        <p14:creationId xmlns:p14="http://schemas.microsoft.com/office/powerpoint/2010/main" val="34583655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3000" fill="hold"/>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群組 63"/>
          <p:cNvGrpSpPr>
            <a:grpSpLocks/>
          </p:cNvGrpSpPr>
          <p:nvPr/>
        </p:nvGrpSpPr>
        <p:grpSpPr bwMode="auto">
          <a:xfrm>
            <a:off x="2855914" y="1851025"/>
            <a:ext cx="3671887" cy="2292350"/>
            <a:chOff x="1331640" y="1851270"/>
            <a:chExt cx="3672408" cy="2291364"/>
          </a:xfrm>
        </p:grpSpPr>
        <p:cxnSp>
          <p:nvCxnSpPr>
            <p:cNvPr id="30" name="直線單箭頭接點 29"/>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56365" name="群組 37"/>
            <p:cNvGrpSpPr>
              <a:grpSpLocks/>
            </p:cNvGrpSpPr>
            <p:nvPr/>
          </p:nvGrpSpPr>
          <p:grpSpPr bwMode="auto">
            <a:xfrm>
              <a:off x="4208878" y="1851270"/>
              <a:ext cx="795170" cy="713634"/>
              <a:chOff x="4784942" y="1851270"/>
              <a:chExt cx="795170" cy="713634"/>
            </a:xfrm>
          </p:grpSpPr>
          <p:cxnSp>
            <p:nvCxnSpPr>
              <p:cNvPr id="22" name="直線單箭頭接點 21"/>
              <p:cNvCxnSpPr/>
              <p:nvPr/>
            </p:nvCxnSpPr>
            <p:spPr>
              <a:xfrm flipH="1">
                <a:off x="4784662" y="1851270"/>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56370" name="文字方塊 28"/>
              <p:cNvSpPr txBox="1">
                <a:spLocks noChangeArrowheads="1"/>
              </p:cNvSpPr>
              <p:nvPr/>
            </p:nvSpPr>
            <p:spPr bwMode="auto">
              <a:xfrm>
                <a:off x="4860032" y="198884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轉化</a:t>
                </a:r>
              </a:p>
            </p:txBody>
          </p:sp>
        </p:grpSp>
        <p:grpSp>
          <p:nvGrpSpPr>
            <p:cNvPr id="56366" name="群組 38"/>
            <p:cNvGrpSpPr>
              <a:grpSpLocks/>
            </p:cNvGrpSpPr>
            <p:nvPr/>
          </p:nvGrpSpPr>
          <p:grpSpPr bwMode="auto">
            <a:xfrm>
              <a:off x="4208878" y="3429000"/>
              <a:ext cx="795170" cy="713634"/>
              <a:chOff x="4784942" y="1851270"/>
              <a:chExt cx="795170" cy="713634"/>
            </a:xfrm>
          </p:grpSpPr>
          <p:cxnSp>
            <p:nvCxnSpPr>
              <p:cNvPr id="40" name="直線單箭頭接點 39"/>
              <p:cNvCxnSpPr/>
              <p:nvPr/>
            </p:nvCxnSpPr>
            <p:spPr>
              <a:xfrm flipH="1">
                <a:off x="4784662" y="1850836"/>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56368" name="文字方塊 40"/>
              <p:cNvSpPr txBox="1">
                <a:spLocks noChangeArrowheads="1"/>
              </p:cNvSpPr>
              <p:nvPr/>
            </p:nvSpPr>
            <p:spPr bwMode="auto">
              <a:xfrm>
                <a:off x="4860032" y="198884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轉化</a:t>
                </a:r>
              </a:p>
            </p:txBody>
          </p:sp>
        </p:grpSp>
      </p:grpSp>
      <p:sp>
        <p:nvSpPr>
          <p:cNvPr id="20" name="左大括弧 19"/>
          <p:cNvSpPr/>
          <p:nvPr/>
        </p:nvSpPr>
        <p:spPr>
          <a:xfrm>
            <a:off x="3863975" y="1268413"/>
            <a:ext cx="431800"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sp>
        <p:nvSpPr>
          <p:cNvPr id="5632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21130097-A372-48E4-BA5A-3C2D7FCD59CE}" type="slidenum">
              <a:rPr lang="zh-TW" altLang="en-US" sz="1200">
                <a:solidFill>
                  <a:srgbClr val="898989"/>
                </a:solidFill>
                <a:latin typeface="標楷體" pitchFamily="65" charset="-120"/>
                <a:ea typeface="標楷體" pitchFamily="65" charset="-120"/>
              </a:rPr>
              <a:pPr>
                <a:spcBef>
                  <a:spcPct val="0"/>
                </a:spcBef>
                <a:buFontTx/>
                <a:buNone/>
              </a:pPr>
              <a:t>28</a:t>
            </a:fld>
            <a:endParaRPr lang="en-US" altLang="zh-TW" sz="1200">
              <a:solidFill>
                <a:srgbClr val="898989"/>
              </a:solidFill>
              <a:latin typeface="標楷體" pitchFamily="65" charset="-120"/>
              <a:ea typeface="標楷體" pitchFamily="65" charset="-120"/>
            </a:endParaRPr>
          </a:p>
        </p:txBody>
      </p:sp>
      <p:sp>
        <p:nvSpPr>
          <p:cNvPr id="56325" name="Shape 526"/>
          <p:cNvSpPr txBox="1">
            <a:spLocks noChangeArrowheads="1"/>
          </p:cNvSpPr>
          <p:nvPr/>
        </p:nvSpPr>
        <p:spPr bwMode="auto">
          <a:xfrm>
            <a:off x="1703389" y="142875"/>
            <a:ext cx="6408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zh-TW" altLang="en-US" sz="3600" b="1" dirty="0">
                <a:solidFill>
                  <a:srgbClr val="0000FF"/>
                </a:solidFill>
                <a:latin typeface="標楷體" pitchFamily="65" charset="-120"/>
                <a:ea typeface="標楷體" pitchFamily="65" charset="-120"/>
                <a:cs typeface="Arial" pitchFamily="34" charset="0"/>
                <a:sym typeface="Arial" pitchFamily="34" charset="0"/>
              </a:rPr>
              <a:t>二</a:t>
            </a: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en-US" altLang="zh-TW" sz="3600" b="1" dirty="0" err="1">
                <a:solidFill>
                  <a:srgbClr val="0000FF"/>
                </a:solidFill>
                <a:latin typeface="標楷體" pitchFamily="65" charset="-120"/>
                <a:ea typeface="標楷體" pitchFamily="65" charset="-120"/>
                <a:cs typeface="Arial" pitchFamily="34" charset="0"/>
                <a:sym typeface="Arial" pitchFamily="34" charset="0"/>
              </a:rPr>
              <a:t>核心素養的轉化</a:t>
            </a:r>
            <a:r>
              <a:rPr lang="en-US" altLang="zh-TW" sz="3600" b="1" dirty="0" err="1">
                <a:solidFill>
                  <a:srgbClr val="0000FF"/>
                </a:solidFill>
                <a:latin typeface="標楷體" pitchFamily="65" charset="-120"/>
                <a:ea typeface="標楷體" pitchFamily="65" charset="-120"/>
                <a:cs typeface="Arial" pitchFamily="34" charset="0"/>
              </a:rPr>
              <a:t>與發展</a:t>
            </a:r>
            <a:endParaRPr lang="en-US" altLang="zh-TW" sz="3600" b="1" dirty="0">
              <a:solidFill>
                <a:srgbClr val="0000FF"/>
              </a:solidFill>
              <a:latin typeface="標楷體" pitchFamily="65" charset="-120"/>
              <a:ea typeface="標楷體" pitchFamily="65" charset="-120"/>
              <a:cs typeface="Arial" pitchFamily="34" charset="0"/>
            </a:endParaRPr>
          </a:p>
        </p:txBody>
      </p:sp>
      <p:grpSp>
        <p:nvGrpSpPr>
          <p:cNvPr id="63" name="群組 62"/>
          <p:cNvGrpSpPr>
            <a:grpSpLocks/>
          </p:cNvGrpSpPr>
          <p:nvPr/>
        </p:nvGrpSpPr>
        <p:grpSpPr bwMode="auto">
          <a:xfrm>
            <a:off x="1847850" y="981075"/>
            <a:ext cx="5327650" cy="2376488"/>
            <a:chOff x="323528" y="980728"/>
            <a:chExt cx="5328592" cy="2376264"/>
          </a:xfrm>
        </p:grpSpPr>
        <p:grpSp>
          <p:nvGrpSpPr>
            <p:cNvPr id="56359" name="群組 12"/>
            <p:cNvGrpSpPr>
              <a:grpSpLocks/>
            </p:cNvGrpSpPr>
            <p:nvPr/>
          </p:nvGrpSpPr>
          <p:grpSpPr bwMode="auto">
            <a:xfrm>
              <a:off x="323528" y="1772816"/>
              <a:ext cx="1872208" cy="792088"/>
              <a:chOff x="611560" y="1412776"/>
              <a:chExt cx="1872208" cy="792088"/>
            </a:xfrm>
          </p:grpSpPr>
          <p:sp>
            <p:nvSpPr>
              <p:cNvPr id="11" name="圓角矩形 10"/>
              <p:cNvSpPr/>
              <p:nvPr/>
            </p:nvSpPr>
            <p:spPr>
              <a:xfrm>
                <a:off x="611560" y="1412776"/>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7" name="文字方塊 6"/>
              <p:cNvSpPr txBox="1"/>
              <p:nvPr/>
            </p:nvSpPr>
            <p:spPr>
              <a:xfrm>
                <a:off x="611560" y="1484206"/>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3600" dirty="0">
                    <a:latin typeface="標楷體" pitchFamily="65" charset="-120"/>
                    <a:ea typeface="標楷體" pitchFamily="65" charset="-120"/>
                  </a:rPr>
                  <a:t>總綱</a:t>
                </a:r>
              </a:p>
            </p:txBody>
          </p:sp>
        </p:grpSp>
        <p:grpSp>
          <p:nvGrpSpPr>
            <p:cNvPr id="14" name="群組 13"/>
            <p:cNvGrpSpPr/>
            <p:nvPr/>
          </p:nvGrpSpPr>
          <p:grpSpPr>
            <a:xfrm>
              <a:off x="2843808" y="980728"/>
              <a:ext cx="2808312" cy="792088"/>
              <a:chOff x="611560" y="1412776"/>
              <a:chExt cx="1872208" cy="792088"/>
            </a:xfrm>
            <a:solidFill>
              <a:srgbClr val="D60093"/>
            </a:solidFill>
          </p:grpSpPr>
          <p:sp>
            <p:nvSpPr>
              <p:cNvPr id="15" name="圓角矩形 14"/>
              <p:cNvSpPr/>
              <p:nvPr/>
            </p:nvSpPr>
            <p:spPr>
              <a:xfrm>
                <a:off x="611560" y="1412776"/>
                <a:ext cx="1872208"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16" name="文字方塊 15"/>
              <p:cNvSpPr txBox="1"/>
              <p:nvPr/>
            </p:nvSpPr>
            <p:spPr>
              <a:xfrm>
                <a:off x="611560" y="1484784"/>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3200" dirty="0">
                    <a:latin typeface="標楷體" pitchFamily="65" charset="-120"/>
                    <a:ea typeface="標楷體" pitchFamily="65" charset="-120"/>
                  </a:rPr>
                  <a:t>核心素養</a:t>
                </a:r>
              </a:p>
            </p:txBody>
          </p:sp>
        </p:grpSp>
        <p:grpSp>
          <p:nvGrpSpPr>
            <p:cNvPr id="17" name="群組 16"/>
            <p:cNvGrpSpPr/>
            <p:nvPr/>
          </p:nvGrpSpPr>
          <p:grpSpPr>
            <a:xfrm>
              <a:off x="2771800" y="2564904"/>
              <a:ext cx="2808312" cy="792088"/>
              <a:chOff x="611560" y="1412776"/>
              <a:chExt cx="1872208" cy="792088"/>
            </a:xfrm>
            <a:solidFill>
              <a:srgbClr val="FF3300"/>
            </a:solidFill>
          </p:grpSpPr>
          <p:sp>
            <p:nvSpPr>
              <p:cNvPr id="18" name="圓角矩形 17"/>
              <p:cNvSpPr/>
              <p:nvPr/>
            </p:nvSpPr>
            <p:spPr>
              <a:xfrm>
                <a:off x="611560" y="1412776"/>
                <a:ext cx="1872208"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19" name="文字方塊 18"/>
              <p:cNvSpPr txBox="1"/>
              <p:nvPr/>
            </p:nvSpPr>
            <p:spPr>
              <a:xfrm>
                <a:off x="611560" y="1628800"/>
                <a:ext cx="1872208" cy="43088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各教育階段核心素養</a:t>
                </a:r>
              </a:p>
            </p:txBody>
          </p:sp>
        </p:grpSp>
      </p:grpSp>
      <p:grpSp>
        <p:nvGrpSpPr>
          <p:cNvPr id="66" name="群組 65"/>
          <p:cNvGrpSpPr>
            <a:grpSpLocks/>
          </p:cNvGrpSpPr>
          <p:nvPr/>
        </p:nvGrpSpPr>
        <p:grpSpPr bwMode="auto">
          <a:xfrm>
            <a:off x="1739056" y="4149726"/>
            <a:ext cx="5653088" cy="792163"/>
            <a:chOff x="35496" y="4149080"/>
            <a:chExt cx="5652622" cy="792088"/>
          </a:xfrm>
        </p:grpSpPr>
        <p:grpSp>
          <p:nvGrpSpPr>
            <p:cNvPr id="56351" name="群組 79"/>
            <p:cNvGrpSpPr>
              <a:grpSpLocks/>
            </p:cNvGrpSpPr>
            <p:nvPr/>
          </p:nvGrpSpPr>
          <p:grpSpPr bwMode="auto">
            <a:xfrm>
              <a:off x="2411760" y="4149080"/>
              <a:ext cx="3276358" cy="792088"/>
              <a:chOff x="2411760" y="4149080"/>
              <a:chExt cx="3276358" cy="792088"/>
            </a:xfrm>
          </p:grpSpPr>
          <p:cxnSp>
            <p:nvCxnSpPr>
              <p:cNvPr id="43" name="直線接點 42"/>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56356" name="群組 34"/>
              <p:cNvGrpSpPr>
                <a:grpSpLocks/>
              </p:cNvGrpSpPr>
              <p:nvPr/>
            </p:nvGrpSpPr>
            <p:grpSpPr bwMode="auto">
              <a:xfrm>
                <a:off x="2843808" y="4149080"/>
                <a:ext cx="2844310" cy="792088"/>
                <a:chOff x="662160" y="1412776"/>
                <a:chExt cx="1998705" cy="792088"/>
              </a:xfrm>
            </p:grpSpPr>
            <p:sp>
              <p:nvSpPr>
                <p:cNvPr id="36" name="圓角矩形 35"/>
                <p:cNvSpPr/>
                <p:nvPr/>
              </p:nvSpPr>
              <p:spPr>
                <a:xfrm>
                  <a:off x="661980" y="1412776"/>
                  <a:ext cx="1998885" cy="792088"/>
                </a:xfrm>
                <a:prstGeom prst="roundRect">
                  <a:avLst/>
                </a:prstGeom>
                <a:solidFill>
                  <a:srgbClr val="0066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37" name="文字方塊 36"/>
                <p:cNvSpPr txBox="1"/>
                <p:nvPr/>
              </p:nvSpPr>
              <p:spPr>
                <a:xfrm>
                  <a:off x="661980" y="1628656"/>
                  <a:ext cx="1973229" cy="415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56352" name="群組 31"/>
            <p:cNvGrpSpPr>
              <a:grpSpLocks/>
            </p:cNvGrpSpPr>
            <p:nvPr/>
          </p:nvGrpSpPr>
          <p:grpSpPr bwMode="auto">
            <a:xfrm>
              <a:off x="35496" y="4149080"/>
              <a:ext cx="2664296" cy="792088"/>
              <a:chOff x="560960" y="1412776"/>
              <a:chExt cx="1872208" cy="792088"/>
            </a:xfrm>
          </p:grpSpPr>
          <p:sp>
            <p:nvSpPr>
              <p:cNvPr id="33" name="圓角矩形 32"/>
              <p:cNvSpPr/>
              <p:nvPr/>
            </p:nvSpPr>
            <p:spPr>
              <a:xfrm>
                <a:off x="611156" y="1412776"/>
                <a:ext cx="1770216" cy="792088"/>
              </a:xfrm>
              <a:prstGeom prst="roundRect">
                <a:avLst/>
              </a:prstGeom>
              <a:solidFill>
                <a:srgbClr val="0033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34" name="文字方塊 33"/>
              <p:cNvSpPr txBox="1"/>
              <p:nvPr/>
            </p:nvSpPr>
            <p:spPr>
              <a:xfrm>
                <a:off x="560960" y="1557225"/>
                <a:ext cx="1871722" cy="46191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綱要</a:t>
                </a:r>
              </a:p>
            </p:txBody>
          </p:sp>
        </p:grpSp>
      </p:grpSp>
      <p:grpSp>
        <p:nvGrpSpPr>
          <p:cNvPr id="44" name="群組 43"/>
          <p:cNvGrpSpPr/>
          <p:nvPr/>
        </p:nvGrpSpPr>
        <p:grpSpPr>
          <a:xfrm>
            <a:off x="7536160" y="3068960"/>
            <a:ext cx="2808312" cy="792088"/>
            <a:chOff x="611560" y="1412776"/>
            <a:chExt cx="1973409" cy="792088"/>
          </a:xfrm>
          <a:solidFill>
            <a:srgbClr val="008080"/>
          </a:solidFill>
        </p:grpSpPr>
        <p:sp>
          <p:nvSpPr>
            <p:cNvPr id="45" name="圓角矩形 44"/>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46" name="文字方塊 45"/>
            <p:cNvSpPr txBox="1"/>
            <p:nvPr/>
          </p:nvSpPr>
          <p:spPr>
            <a:xfrm>
              <a:off x="611560" y="1628800"/>
              <a:ext cx="1973409" cy="38472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7" name="群組 46"/>
          <p:cNvGrpSpPr>
            <a:grpSpLocks/>
          </p:cNvGrpSpPr>
          <p:nvPr/>
        </p:nvGrpSpPr>
        <p:grpSpPr bwMode="auto">
          <a:xfrm>
            <a:off x="7536160" y="5373142"/>
            <a:ext cx="2808288" cy="792162"/>
            <a:chOff x="611560" y="1412776"/>
            <a:chExt cx="1973409" cy="792088"/>
          </a:xfrm>
        </p:grpSpPr>
        <p:sp>
          <p:nvSpPr>
            <p:cNvPr id="48" name="圓角矩形 47"/>
            <p:cNvSpPr/>
            <p:nvPr/>
          </p:nvSpPr>
          <p:spPr>
            <a:xfrm>
              <a:off x="611560" y="1412776"/>
              <a:ext cx="1973409" cy="792088"/>
            </a:xfrm>
            <a:prstGeom prst="roundRect">
              <a:avLst/>
            </a:prstGeom>
            <a:solidFill>
              <a:srgbClr val="0033CC"/>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49" name="文字方塊 48"/>
            <p:cNvSpPr txBox="1"/>
            <p:nvPr/>
          </p:nvSpPr>
          <p:spPr>
            <a:xfrm>
              <a:off x="611560" y="1484206"/>
              <a:ext cx="1973409" cy="6778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1" hangingPunct="1">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70" name="群組 69"/>
          <p:cNvGrpSpPr>
            <a:grpSpLocks/>
          </p:cNvGrpSpPr>
          <p:nvPr/>
        </p:nvGrpSpPr>
        <p:grpSpPr bwMode="auto">
          <a:xfrm>
            <a:off x="6456040" y="3429000"/>
            <a:ext cx="3600450" cy="2673350"/>
            <a:chOff x="4932040" y="3429000"/>
            <a:chExt cx="3600400" cy="2673588"/>
          </a:xfrm>
        </p:grpSpPr>
        <p:cxnSp>
          <p:nvCxnSpPr>
            <p:cNvPr id="51" name="直線單箭頭接點 50"/>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56332" name="群組 60"/>
            <p:cNvGrpSpPr>
              <a:grpSpLocks/>
            </p:cNvGrpSpPr>
            <p:nvPr/>
          </p:nvGrpSpPr>
          <p:grpSpPr bwMode="auto">
            <a:xfrm>
              <a:off x="4932040" y="3429000"/>
              <a:ext cx="3600400" cy="2673588"/>
              <a:chOff x="4932040" y="3429000"/>
              <a:chExt cx="3600400" cy="2673588"/>
            </a:xfrm>
          </p:grpSpPr>
          <p:grpSp>
            <p:nvGrpSpPr>
              <p:cNvPr id="56333" name="群組 81"/>
              <p:cNvGrpSpPr>
                <a:grpSpLocks/>
              </p:cNvGrpSpPr>
              <p:nvPr/>
            </p:nvGrpSpPr>
            <p:grpSpPr bwMode="auto">
              <a:xfrm>
                <a:off x="4932040" y="3429000"/>
                <a:ext cx="3600400" cy="2673588"/>
                <a:chOff x="4932040" y="3429000"/>
                <a:chExt cx="3600400" cy="2673588"/>
              </a:xfrm>
            </p:grpSpPr>
            <p:sp>
              <p:nvSpPr>
                <p:cNvPr id="56335" name="文字方塊 74"/>
                <p:cNvSpPr txBox="1">
                  <a:spLocks noChangeArrowheads="1"/>
                </p:cNvSpPr>
                <p:nvPr/>
              </p:nvSpPr>
              <p:spPr bwMode="auto">
                <a:xfrm>
                  <a:off x="4932040" y="5733256"/>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對應</a:t>
                  </a:r>
                </a:p>
              </p:txBody>
            </p:sp>
            <p:grpSp>
              <p:nvGrpSpPr>
                <p:cNvPr id="56336" name="群組 80"/>
                <p:cNvGrpSpPr>
                  <a:grpSpLocks/>
                </p:cNvGrpSpPr>
                <p:nvPr/>
              </p:nvGrpSpPr>
              <p:grpSpPr bwMode="auto">
                <a:xfrm>
                  <a:off x="5360630" y="3429000"/>
                  <a:ext cx="3171810" cy="2304256"/>
                  <a:chOff x="5360630" y="3429000"/>
                  <a:chExt cx="3171810" cy="2304256"/>
                </a:xfrm>
              </p:grpSpPr>
              <p:grpSp>
                <p:nvGrpSpPr>
                  <p:cNvPr id="56338" name="群組 56"/>
                  <p:cNvGrpSpPr>
                    <a:grpSpLocks/>
                  </p:cNvGrpSpPr>
                  <p:nvPr/>
                </p:nvGrpSpPr>
                <p:grpSpPr bwMode="auto">
                  <a:xfrm>
                    <a:off x="5360630" y="4814747"/>
                    <a:ext cx="1080120" cy="918509"/>
                    <a:chOff x="5360630" y="4814747"/>
                    <a:chExt cx="1080120" cy="918509"/>
                  </a:xfrm>
                </p:grpSpPr>
                <p:sp>
                  <p:nvSpPr>
                    <p:cNvPr id="54" name="弧形 53"/>
                    <p:cNvSpPr/>
                    <p:nvPr/>
                  </p:nvSpPr>
                  <p:spPr>
                    <a:xfrm rot="11418018">
                      <a:off x="5360659" y="4815011"/>
                      <a:ext cx="1079485"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cxnSp>
                  <p:nvCxnSpPr>
                    <p:cNvPr id="56" name="直線單箭頭接點 55"/>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6339" name="群組 64"/>
                  <p:cNvGrpSpPr>
                    <a:grpSpLocks/>
                  </p:cNvGrpSpPr>
                  <p:nvPr/>
                </p:nvGrpSpPr>
                <p:grpSpPr bwMode="auto">
                  <a:xfrm>
                    <a:off x="6822751" y="4050675"/>
                    <a:ext cx="863588" cy="1106671"/>
                    <a:chOff x="7411484" y="4055866"/>
                    <a:chExt cx="863588" cy="1106671"/>
                  </a:xfrm>
                </p:grpSpPr>
                <p:sp>
                  <p:nvSpPr>
                    <p:cNvPr id="59" name="弧形 58"/>
                    <p:cNvSpPr/>
                    <p:nvPr/>
                  </p:nvSpPr>
                  <p:spPr>
                    <a:xfrm rot="4161580">
                      <a:off x="7303480" y="4163870"/>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cxnSp>
                  <p:nvCxnSpPr>
                    <p:cNvPr id="60" name="直線單箭頭接點 59"/>
                    <p:cNvCxnSpPr/>
                    <p:nvPr/>
                  </p:nvCxnSpPr>
                  <p:spPr>
                    <a:xfrm flipH="1">
                      <a:off x="7969135" y="5018062"/>
                      <a:ext cx="215897" cy="1444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6340" name="群組 73"/>
                  <p:cNvGrpSpPr>
                    <a:grpSpLocks/>
                  </p:cNvGrpSpPr>
                  <p:nvPr/>
                </p:nvGrpSpPr>
                <p:grpSpPr bwMode="auto">
                  <a:xfrm>
                    <a:off x="5422954" y="3429000"/>
                    <a:ext cx="919234" cy="1126765"/>
                    <a:chOff x="5422954" y="3429000"/>
                    <a:chExt cx="919234" cy="1126765"/>
                  </a:xfrm>
                </p:grpSpPr>
                <p:sp>
                  <p:nvSpPr>
                    <p:cNvPr id="67" name="弧形 6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cxnSp>
                  <p:nvCxnSpPr>
                    <p:cNvPr id="68" name="直線單箭頭接點 6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9" name="直線單箭頭接點 6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56341" name="文字方塊 75"/>
                  <p:cNvSpPr txBox="1">
                    <a:spLocks noChangeArrowheads="1"/>
                  </p:cNvSpPr>
                  <p:nvPr/>
                </p:nvSpPr>
                <p:spPr bwMode="auto">
                  <a:xfrm>
                    <a:off x="7812360" y="450912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dirty="0">
                        <a:latin typeface="微軟正黑體" pitchFamily="34" charset="-120"/>
                        <a:ea typeface="微軟正黑體" pitchFamily="34" charset="-120"/>
                      </a:rPr>
                      <a:t>發展</a:t>
                    </a:r>
                  </a:p>
                </p:txBody>
              </p:sp>
            </p:grpSp>
            <p:sp>
              <p:nvSpPr>
                <p:cNvPr id="56337" name="文字方塊 77"/>
                <p:cNvSpPr txBox="1">
                  <a:spLocks noChangeArrowheads="1"/>
                </p:cNvSpPr>
                <p:nvPr/>
              </p:nvSpPr>
              <p:spPr bwMode="auto">
                <a:xfrm>
                  <a:off x="5652120" y="3861048"/>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發展</a:t>
                  </a:r>
                </a:p>
              </p:txBody>
            </p:sp>
          </p:grpSp>
          <p:cxnSp>
            <p:nvCxnSpPr>
              <p:cNvPr id="53" name="直線單箭頭接點 52"/>
              <p:cNvCxnSpPr>
                <a:stCxn id="59" idx="0"/>
              </p:cNvCxnSpPr>
              <p:nvPr/>
            </p:nvCxnSpPr>
            <p:spPr>
              <a:xfrm flipH="1" flipV="1">
                <a:off x="7541879" y="4266595"/>
                <a:ext cx="84136" cy="10002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grpSp>
        <p:nvGrpSpPr>
          <p:cNvPr id="71" name="群組 70"/>
          <p:cNvGrpSpPr/>
          <p:nvPr/>
        </p:nvGrpSpPr>
        <p:grpSpPr>
          <a:xfrm>
            <a:off x="1810495" y="815892"/>
            <a:ext cx="8640960" cy="5226216"/>
            <a:chOff x="215104" y="815892"/>
            <a:chExt cx="8496944" cy="5226216"/>
          </a:xfrm>
        </p:grpSpPr>
        <p:sp>
          <p:nvSpPr>
            <p:cNvPr id="57" name="圓角矩形圖說文字 56"/>
            <p:cNvSpPr/>
            <p:nvPr/>
          </p:nvSpPr>
          <p:spPr>
            <a:xfrm>
              <a:off x="215104" y="815892"/>
              <a:ext cx="8496944" cy="5226216"/>
            </a:xfrm>
            <a:custGeom>
              <a:avLst/>
              <a:gdLst>
                <a:gd name="connsiteX0" fmla="*/ 0 w 8640960"/>
                <a:gd name="connsiteY0" fmla="*/ 0 h 4392488"/>
                <a:gd name="connsiteX1" fmla="*/ 1440160 w 8640960"/>
                <a:gd name="connsiteY1" fmla="*/ 0 h 4392488"/>
                <a:gd name="connsiteX2" fmla="*/ 1440160 w 8640960"/>
                <a:gd name="connsiteY2" fmla="*/ 0 h 4392488"/>
                <a:gd name="connsiteX3" fmla="*/ 3600400 w 8640960"/>
                <a:gd name="connsiteY3" fmla="*/ 0 h 4392488"/>
                <a:gd name="connsiteX4" fmla="*/ 8640960 w 8640960"/>
                <a:gd name="connsiteY4" fmla="*/ 0 h 4392488"/>
                <a:gd name="connsiteX5" fmla="*/ 8640960 w 8640960"/>
                <a:gd name="connsiteY5" fmla="*/ 2562285 h 4392488"/>
                <a:gd name="connsiteX6" fmla="*/ 8640960 w 8640960"/>
                <a:gd name="connsiteY6" fmla="*/ 2562285 h 4392488"/>
                <a:gd name="connsiteX7" fmla="*/ 8640960 w 8640960"/>
                <a:gd name="connsiteY7" fmla="*/ 3660407 h 4392488"/>
                <a:gd name="connsiteX8" fmla="*/ 8640960 w 8640960"/>
                <a:gd name="connsiteY8" fmla="*/ 4392488 h 4392488"/>
                <a:gd name="connsiteX9" fmla="*/ 3600400 w 8640960"/>
                <a:gd name="connsiteY9" fmla="*/ 4392488 h 4392488"/>
                <a:gd name="connsiteX10" fmla="*/ 4030144 w 8640960"/>
                <a:gd name="connsiteY10" fmla="*/ 5079781 h 4392488"/>
                <a:gd name="connsiteX11" fmla="*/ 1440160 w 8640960"/>
                <a:gd name="connsiteY11" fmla="*/ 4392488 h 4392488"/>
                <a:gd name="connsiteX12" fmla="*/ 0 w 8640960"/>
                <a:gd name="connsiteY12" fmla="*/ 4392488 h 4392488"/>
                <a:gd name="connsiteX13" fmla="*/ 0 w 8640960"/>
                <a:gd name="connsiteY13" fmla="*/ 3660407 h 4392488"/>
                <a:gd name="connsiteX14" fmla="*/ 0 w 8640960"/>
                <a:gd name="connsiteY14" fmla="*/ 2562285 h 4392488"/>
                <a:gd name="connsiteX15" fmla="*/ 0 w 8640960"/>
                <a:gd name="connsiteY15" fmla="*/ 2562285 h 4392488"/>
                <a:gd name="connsiteX16" fmla="*/ 0 w 8640960"/>
                <a:gd name="connsiteY16" fmla="*/ 0 h 4392488"/>
                <a:gd name="connsiteX0" fmla="*/ 0 w 8640960"/>
                <a:gd name="connsiteY0" fmla="*/ 0 h 5154208"/>
                <a:gd name="connsiteX1" fmla="*/ 1440160 w 8640960"/>
                <a:gd name="connsiteY1" fmla="*/ 0 h 5154208"/>
                <a:gd name="connsiteX2" fmla="*/ 1440160 w 8640960"/>
                <a:gd name="connsiteY2" fmla="*/ 0 h 5154208"/>
                <a:gd name="connsiteX3" fmla="*/ 3600400 w 8640960"/>
                <a:gd name="connsiteY3" fmla="*/ 0 h 5154208"/>
                <a:gd name="connsiteX4" fmla="*/ 8640960 w 8640960"/>
                <a:gd name="connsiteY4" fmla="*/ 0 h 5154208"/>
                <a:gd name="connsiteX5" fmla="*/ 8640960 w 8640960"/>
                <a:gd name="connsiteY5" fmla="*/ 2562285 h 5154208"/>
                <a:gd name="connsiteX6" fmla="*/ 8640960 w 8640960"/>
                <a:gd name="connsiteY6" fmla="*/ 2562285 h 5154208"/>
                <a:gd name="connsiteX7" fmla="*/ 8640960 w 8640960"/>
                <a:gd name="connsiteY7" fmla="*/ 3660407 h 5154208"/>
                <a:gd name="connsiteX8" fmla="*/ 8640960 w 8640960"/>
                <a:gd name="connsiteY8" fmla="*/ 4392488 h 5154208"/>
                <a:gd name="connsiteX9" fmla="*/ 3600400 w 8640960"/>
                <a:gd name="connsiteY9" fmla="*/ 4392488 h 5154208"/>
                <a:gd name="connsiteX10" fmla="*/ 5720721 w 8640960"/>
                <a:gd name="connsiteY10" fmla="*/ 5154208 h 5154208"/>
                <a:gd name="connsiteX11" fmla="*/ 1440160 w 8640960"/>
                <a:gd name="connsiteY11" fmla="*/ 4392488 h 5154208"/>
                <a:gd name="connsiteX12" fmla="*/ 0 w 8640960"/>
                <a:gd name="connsiteY12" fmla="*/ 4392488 h 5154208"/>
                <a:gd name="connsiteX13" fmla="*/ 0 w 8640960"/>
                <a:gd name="connsiteY13" fmla="*/ 3660407 h 5154208"/>
                <a:gd name="connsiteX14" fmla="*/ 0 w 8640960"/>
                <a:gd name="connsiteY14" fmla="*/ 2562285 h 5154208"/>
                <a:gd name="connsiteX15" fmla="*/ 0 w 8640960"/>
                <a:gd name="connsiteY15" fmla="*/ 2562285 h 5154208"/>
                <a:gd name="connsiteX16" fmla="*/ 0 w 8640960"/>
                <a:gd name="connsiteY16" fmla="*/ 0 h 5154208"/>
                <a:gd name="connsiteX0" fmla="*/ 0 w 8640960"/>
                <a:gd name="connsiteY0" fmla="*/ 0 h 5154208"/>
                <a:gd name="connsiteX1" fmla="*/ 1440160 w 8640960"/>
                <a:gd name="connsiteY1" fmla="*/ 0 h 5154208"/>
                <a:gd name="connsiteX2" fmla="*/ 1440160 w 8640960"/>
                <a:gd name="connsiteY2" fmla="*/ 0 h 5154208"/>
                <a:gd name="connsiteX3" fmla="*/ 3600400 w 8640960"/>
                <a:gd name="connsiteY3" fmla="*/ 0 h 5154208"/>
                <a:gd name="connsiteX4" fmla="*/ 8640960 w 8640960"/>
                <a:gd name="connsiteY4" fmla="*/ 0 h 5154208"/>
                <a:gd name="connsiteX5" fmla="*/ 8640960 w 8640960"/>
                <a:gd name="connsiteY5" fmla="*/ 2562285 h 5154208"/>
                <a:gd name="connsiteX6" fmla="*/ 8640960 w 8640960"/>
                <a:gd name="connsiteY6" fmla="*/ 2562285 h 5154208"/>
                <a:gd name="connsiteX7" fmla="*/ 8640960 w 8640960"/>
                <a:gd name="connsiteY7" fmla="*/ 3660407 h 5154208"/>
                <a:gd name="connsiteX8" fmla="*/ 8640960 w 8640960"/>
                <a:gd name="connsiteY8" fmla="*/ 4392488 h 5154208"/>
                <a:gd name="connsiteX9" fmla="*/ 3600400 w 8640960"/>
                <a:gd name="connsiteY9" fmla="*/ 4392488 h 5154208"/>
                <a:gd name="connsiteX10" fmla="*/ 5720721 w 8640960"/>
                <a:gd name="connsiteY10" fmla="*/ 5154208 h 5154208"/>
                <a:gd name="connsiteX11" fmla="*/ 1440160 w 8640960"/>
                <a:gd name="connsiteY11" fmla="*/ 4392488 h 5154208"/>
                <a:gd name="connsiteX12" fmla="*/ 0 w 8640960"/>
                <a:gd name="connsiteY12" fmla="*/ 5115502 h 5154208"/>
                <a:gd name="connsiteX13" fmla="*/ 0 w 8640960"/>
                <a:gd name="connsiteY13" fmla="*/ 3660407 h 5154208"/>
                <a:gd name="connsiteX14" fmla="*/ 0 w 8640960"/>
                <a:gd name="connsiteY14" fmla="*/ 2562285 h 5154208"/>
                <a:gd name="connsiteX15" fmla="*/ 0 w 8640960"/>
                <a:gd name="connsiteY15" fmla="*/ 2562285 h 5154208"/>
                <a:gd name="connsiteX16" fmla="*/ 0 w 8640960"/>
                <a:gd name="connsiteY16" fmla="*/ 0 h 5154208"/>
                <a:gd name="connsiteX0" fmla="*/ 0 w 8640960"/>
                <a:gd name="connsiteY0" fmla="*/ 0 h 5154208"/>
                <a:gd name="connsiteX1" fmla="*/ 1440160 w 8640960"/>
                <a:gd name="connsiteY1" fmla="*/ 0 h 5154208"/>
                <a:gd name="connsiteX2" fmla="*/ 1440160 w 8640960"/>
                <a:gd name="connsiteY2" fmla="*/ 0 h 5154208"/>
                <a:gd name="connsiteX3" fmla="*/ 3600400 w 8640960"/>
                <a:gd name="connsiteY3" fmla="*/ 0 h 5154208"/>
                <a:gd name="connsiteX4" fmla="*/ 8640960 w 8640960"/>
                <a:gd name="connsiteY4" fmla="*/ 0 h 5154208"/>
                <a:gd name="connsiteX5" fmla="*/ 8640960 w 8640960"/>
                <a:gd name="connsiteY5" fmla="*/ 2562285 h 5154208"/>
                <a:gd name="connsiteX6" fmla="*/ 8640960 w 8640960"/>
                <a:gd name="connsiteY6" fmla="*/ 2562285 h 5154208"/>
                <a:gd name="connsiteX7" fmla="*/ 8640960 w 8640960"/>
                <a:gd name="connsiteY7" fmla="*/ 3660407 h 5154208"/>
                <a:gd name="connsiteX8" fmla="*/ 8640960 w 8640960"/>
                <a:gd name="connsiteY8" fmla="*/ 4392488 h 5154208"/>
                <a:gd name="connsiteX9" fmla="*/ 3600400 w 8640960"/>
                <a:gd name="connsiteY9" fmla="*/ 4392488 h 5154208"/>
                <a:gd name="connsiteX10" fmla="*/ 5720721 w 8640960"/>
                <a:gd name="connsiteY10" fmla="*/ 5154208 h 5154208"/>
                <a:gd name="connsiteX11" fmla="*/ 1503955 w 8640960"/>
                <a:gd name="connsiteY11" fmla="*/ 5126135 h 5154208"/>
                <a:gd name="connsiteX12" fmla="*/ 0 w 8640960"/>
                <a:gd name="connsiteY12" fmla="*/ 5115502 h 5154208"/>
                <a:gd name="connsiteX13" fmla="*/ 0 w 8640960"/>
                <a:gd name="connsiteY13" fmla="*/ 3660407 h 5154208"/>
                <a:gd name="connsiteX14" fmla="*/ 0 w 8640960"/>
                <a:gd name="connsiteY14" fmla="*/ 2562285 h 5154208"/>
                <a:gd name="connsiteX15" fmla="*/ 0 w 8640960"/>
                <a:gd name="connsiteY15" fmla="*/ 2562285 h 5154208"/>
                <a:gd name="connsiteX16" fmla="*/ 0 w 8640960"/>
                <a:gd name="connsiteY16" fmla="*/ 0 h 515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40960" h="5154208">
                  <a:moveTo>
                    <a:pt x="0" y="0"/>
                  </a:moveTo>
                  <a:lnTo>
                    <a:pt x="1440160" y="0"/>
                  </a:lnTo>
                  <a:lnTo>
                    <a:pt x="1440160" y="0"/>
                  </a:lnTo>
                  <a:lnTo>
                    <a:pt x="3600400" y="0"/>
                  </a:lnTo>
                  <a:lnTo>
                    <a:pt x="8640960" y="0"/>
                  </a:lnTo>
                  <a:lnTo>
                    <a:pt x="8640960" y="2562285"/>
                  </a:lnTo>
                  <a:lnTo>
                    <a:pt x="8640960" y="2562285"/>
                  </a:lnTo>
                  <a:lnTo>
                    <a:pt x="8640960" y="3660407"/>
                  </a:lnTo>
                  <a:lnTo>
                    <a:pt x="8640960" y="4392488"/>
                  </a:lnTo>
                  <a:lnTo>
                    <a:pt x="3600400" y="4392488"/>
                  </a:lnTo>
                  <a:lnTo>
                    <a:pt x="5720721" y="5154208"/>
                  </a:lnTo>
                  <a:lnTo>
                    <a:pt x="1503955" y="5126135"/>
                  </a:lnTo>
                  <a:lnTo>
                    <a:pt x="0" y="5115502"/>
                  </a:lnTo>
                  <a:lnTo>
                    <a:pt x="0" y="3660407"/>
                  </a:lnTo>
                  <a:lnTo>
                    <a:pt x="0" y="2562285"/>
                  </a:lnTo>
                  <a:lnTo>
                    <a:pt x="0" y="2562285"/>
                  </a:lnTo>
                  <a:lnTo>
                    <a:pt x="0" y="0"/>
                  </a:lnTo>
                  <a:close/>
                </a:path>
              </a:pathLst>
            </a:custGeom>
            <a:solidFill>
              <a:srgbClr val="FFFF99"/>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r>
                <a:rPr lang="zh-TW" altLang="en-US" sz="3000" dirty="0">
                  <a:solidFill>
                    <a:schemeClr val="tx1"/>
                  </a:solidFill>
                  <a:latin typeface="標楷體" pitchFamily="65" charset="-120"/>
                  <a:ea typeface="標楷體" pitchFamily="65" charset="-120"/>
                </a:rPr>
                <a:t>新課綱以</a:t>
              </a:r>
              <a:r>
                <a:rPr lang="zh-TW" altLang="en-US" sz="2800" dirty="0">
                  <a:solidFill>
                    <a:schemeClr val="tx1"/>
                  </a:solidFill>
                  <a:latin typeface="標楷體" pitchFamily="65" charset="-120"/>
                  <a:ea typeface="標楷體" pitchFamily="65" charset="-120"/>
                </a:rPr>
                <a:t>             進行整合，</a:t>
              </a:r>
              <a:endParaRPr lang="en-US" altLang="zh-TW" sz="2800" dirty="0">
                <a:solidFill>
                  <a:schemeClr val="tx1"/>
                </a:solidFill>
                <a:latin typeface="標楷體" pitchFamily="65" charset="-120"/>
                <a:ea typeface="標楷體" pitchFamily="65" charset="-120"/>
              </a:endParaRPr>
            </a:p>
            <a:p>
              <a:endParaRPr lang="en-US" altLang="zh-TW" sz="2800" dirty="0">
                <a:solidFill>
                  <a:schemeClr val="tx1"/>
                </a:solidFill>
                <a:latin typeface="標楷體" pitchFamily="65" charset="-120"/>
                <a:ea typeface="標楷體" pitchFamily="65" charset="-120"/>
              </a:endParaRPr>
            </a:p>
            <a:p>
              <a:endParaRPr lang="en-US" altLang="zh-TW" sz="2800" dirty="0">
                <a:solidFill>
                  <a:schemeClr val="tx1"/>
                </a:solidFill>
                <a:latin typeface="標楷體" pitchFamily="65" charset="-120"/>
                <a:ea typeface="標楷體" pitchFamily="65" charset="-120"/>
              </a:endParaRPr>
            </a:p>
            <a:p>
              <a:endParaRPr lang="en-US" altLang="zh-TW" sz="2800" dirty="0">
                <a:solidFill>
                  <a:schemeClr val="tx1"/>
                </a:solidFill>
                <a:latin typeface="標楷體" pitchFamily="65" charset="-120"/>
                <a:ea typeface="標楷體" pitchFamily="65" charset="-120"/>
              </a:endParaRPr>
            </a:p>
            <a:p>
              <a:pPr>
                <a:spcBef>
                  <a:spcPts val="1200"/>
                </a:spcBef>
              </a:pPr>
              <a:r>
                <a:rPr lang="zh-TW" altLang="en-US" sz="3000" dirty="0">
                  <a:solidFill>
                    <a:schemeClr val="tx1"/>
                  </a:solidFill>
                  <a:latin typeface="標楷體" pitchFamily="65" charset="-120"/>
                  <a:ea typeface="標楷體" pitchFamily="65" charset="-120"/>
                </a:rPr>
                <a:t>二者需結合編織在一起，構築完整的學習。</a:t>
              </a:r>
              <a:endParaRPr lang="en-US" altLang="zh-TW" sz="3000" dirty="0">
                <a:solidFill>
                  <a:schemeClr val="tx1"/>
                </a:solidFill>
                <a:latin typeface="標楷體" pitchFamily="65" charset="-120"/>
                <a:ea typeface="標楷體" pitchFamily="65" charset="-120"/>
              </a:endParaRPr>
            </a:p>
            <a:p>
              <a:r>
                <a:rPr lang="zh-TW" altLang="en-US" sz="3000" dirty="0">
                  <a:solidFill>
                    <a:schemeClr val="tx1"/>
                  </a:solidFill>
                  <a:latin typeface="標楷體" pitchFamily="65" charset="-120"/>
                  <a:ea typeface="標楷體" pitchFamily="65" charset="-120"/>
                </a:rPr>
                <a:t>素養導向下的課程、教學及教材發展，乃在強調</a:t>
              </a:r>
              <a:endParaRPr lang="en-US" altLang="zh-TW" sz="3000" dirty="0">
                <a:solidFill>
                  <a:schemeClr val="tx1"/>
                </a:solidFill>
                <a:latin typeface="標楷體" pitchFamily="65" charset="-120"/>
                <a:ea typeface="標楷體" pitchFamily="65" charset="-120"/>
              </a:endParaRPr>
            </a:p>
            <a:p>
              <a:r>
                <a:rPr lang="zh-TW" altLang="en-US" sz="3000" dirty="0">
                  <a:solidFill>
                    <a:srgbClr val="0000FF"/>
                  </a:solidFill>
                  <a:latin typeface="標楷體" pitchFamily="65" charset="-120"/>
                  <a:ea typeface="標楷體" pitchFamily="65" charset="-120"/>
                </a:rPr>
                <a:t>終身學習者</a:t>
              </a:r>
              <a:r>
                <a:rPr lang="zh-TW" altLang="en-US" sz="3000" dirty="0">
                  <a:solidFill>
                    <a:schemeClr val="tx1"/>
                  </a:solidFill>
                  <a:latin typeface="標楷體" pitchFamily="65" charset="-120"/>
                  <a:ea typeface="標楷體" pitchFamily="65" charset="-120"/>
                </a:rPr>
                <a:t>的陶養，面對快速變遷的資訊及社會，</a:t>
              </a:r>
              <a:endParaRPr lang="en-US" altLang="zh-TW" sz="3000" dirty="0">
                <a:solidFill>
                  <a:schemeClr val="tx1"/>
                </a:solidFill>
                <a:latin typeface="標楷體" pitchFamily="65" charset="-120"/>
                <a:ea typeface="標楷體" pitchFamily="65" charset="-120"/>
              </a:endParaRPr>
            </a:p>
            <a:p>
              <a:r>
                <a:rPr lang="zh-TW" altLang="en-US" sz="3000" dirty="0">
                  <a:solidFill>
                    <a:schemeClr val="tx1"/>
                  </a:solidFill>
                  <a:latin typeface="標楷體" pitchFamily="65" charset="-120"/>
                  <a:ea typeface="標楷體" pitchFamily="65" charset="-120"/>
                </a:rPr>
                <a:t>除了重視</a:t>
              </a:r>
              <a:r>
                <a:rPr lang="zh-TW" altLang="en-US" sz="3000" dirty="0">
                  <a:solidFill>
                    <a:srgbClr val="FF0000"/>
                  </a:solidFill>
                  <a:latin typeface="標楷體" pitchFamily="65" charset="-120"/>
                  <a:ea typeface="標楷體" pitchFamily="65" charset="-120"/>
                </a:rPr>
                <a:t>知識</a:t>
              </a:r>
              <a:r>
                <a:rPr lang="zh-TW" altLang="en-US" sz="3000" dirty="0">
                  <a:solidFill>
                    <a:schemeClr val="tx1"/>
                  </a:solidFill>
                  <a:latin typeface="標楷體" pitchFamily="65" charset="-120"/>
                  <a:ea typeface="標楷體" pitchFamily="65" charset="-120"/>
                </a:rPr>
                <a:t>之外，更要注重</a:t>
              </a:r>
              <a:r>
                <a:rPr lang="zh-TW" altLang="en-US" sz="3000" dirty="0">
                  <a:solidFill>
                    <a:srgbClr val="FF0000"/>
                  </a:solidFill>
                  <a:latin typeface="標楷體" pitchFamily="65" charset="-120"/>
                  <a:ea typeface="標楷體" pitchFamily="65" charset="-120"/>
                </a:rPr>
                <a:t>行動</a:t>
              </a:r>
              <a:r>
                <a:rPr lang="zh-TW" altLang="en-US" sz="3000" dirty="0">
                  <a:solidFill>
                    <a:schemeClr val="tx1"/>
                  </a:solidFill>
                  <a:latin typeface="標楷體" pitchFamily="65" charset="-120"/>
                  <a:ea typeface="標楷體" pitchFamily="65" charset="-120"/>
                </a:rPr>
                <a:t>及</a:t>
              </a:r>
              <a:r>
                <a:rPr lang="zh-TW" altLang="en-US" sz="3000" dirty="0">
                  <a:solidFill>
                    <a:srgbClr val="FF0000"/>
                  </a:solidFill>
                  <a:latin typeface="標楷體" pitchFamily="65" charset="-120"/>
                  <a:ea typeface="標楷體" pitchFamily="65" charset="-120"/>
                </a:rPr>
                <a:t>態度</a:t>
              </a:r>
              <a:r>
                <a:rPr lang="zh-TW" altLang="en-US" sz="3000" dirty="0">
                  <a:solidFill>
                    <a:schemeClr val="tx1"/>
                  </a:solidFill>
                  <a:latin typeface="標楷體" pitchFamily="65" charset="-120"/>
                  <a:ea typeface="標楷體" pitchFamily="65" charset="-120"/>
                </a:rPr>
                <a:t>，並透過  「</a:t>
              </a:r>
              <a:r>
                <a:rPr lang="zh-TW" altLang="en-US" sz="3000" dirty="0">
                  <a:solidFill>
                    <a:srgbClr val="FF0000"/>
                  </a:solidFill>
                  <a:latin typeface="標楷體" pitchFamily="65" charset="-120"/>
                  <a:ea typeface="標楷體" pitchFamily="65" charset="-120"/>
                </a:rPr>
                <a:t>覺察及省思</a:t>
              </a:r>
              <a:r>
                <a:rPr lang="zh-TW" altLang="en-US" sz="3000" dirty="0">
                  <a:solidFill>
                    <a:schemeClr val="tx1"/>
                  </a:solidFill>
                  <a:latin typeface="標楷體" pitchFamily="65" charset="-120"/>
                  <a:ea typeface="標楷體" pitchFamily="65" charset="-120"/>
                </a:rPr>
                <a:t>」將此三者串連為三位一體，以求自我精進並與時俱進。</a:t>
              </a:r>
            </a:p>
          </p:txBody>
        </p:sp>
        <p:sp>
          <p:nvSpPr>
            <p:cNvPr id="61" name="文字方塊 60"/>
            <p:cNvSpPr txBox="1"/>
            <p:nvPr/>
          </p:nvSpPr>
          <p:spPr>
            <a:xfrm>
              <a:off x="1923306" y="1052736"/>
              <a:ext cx="2116082" cy="646331"/>
            </a:xfrm>
            <a:prstGeom prst="wedgeRectCallout">
              <a:avLst>
                <a:gd name="adj1" fmla="val -20191"/>
                <a:gd name="adj2" fmla="val 46243"/>
              </a:avLst>
            </a:prstGeom>
            <a:solidFill>
              <a:srgbClr val="7030A0"/>
            </a:solidFill>
            <a:ln w="38100">
              <a:solidFill>
                <a:schemeClr val="bg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600" b="1" dirty="0">
                  <a:latin typeface="微軟正黑體" pitchFamily="34" charset="-120"/>
                  <a:ea typeface="微軟正黑體" pitchFamily="34" charset="-120"/>
                </a:rPr>
                <a:t>學習重點</a:t>
              </a:r>
            </a:p>
          </p:txBody>
        </p:sp>
        <p:sp>
          <p:nvSpPr>
            <p:cNvPr id="62" name="文字方塊 61"/>
            <p:cNvSpPr txBox="1"/>
            <p:nvPr/>
          </p:nvSpPr>
          <p:spPr>
            <a:xfrm>
              <a:off x="395536" y="1887215"/>
              <a:ext cx="3888432" cy="461665"/>
            </a:xfrm>
            <a:prstGeom prst="wedgeRectCallout">
              <a:avLst>
                <a:gd name="adj1" fmla="val -19739"/>
                <a:gd name="adj2" fmla="val 46378"/>
              </a:avLst>
            </a:prstGeom>
            <a:ln w="38100">
              <a:solidFill>
                <a:schemeClr val="bg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4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學習內容</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比較偏向學習素材</a:t>
              </a:r>
            </a:p>
          </p:txBody>
        </p:sp>
        <p:sp>
          <p:nvSpPr>
            <p:cNvPr id="65" name="文字方塊 64"/>
            <p:cNvSpPr txBox="1"/>
            <p:nvPr/>
          </p:nvSpPr>
          <p:spPr>
            <a:xfrm>
              <a:off x="395536" y="2463279"/>
              <a:ext cx="6408712" cy="461665"/>
            </a:xfrm>
            <a:prstGeom prst="wedgeRectCallout">
              <a:avLst>
                <a:gd name="adj1" fmla="val -20833"/>
                <a:gd name="adj2" fmla="val 39469"/>
              </a:avLst>
            </a:prstGeom>
            <a:ln w="38100">
              <a:solidFill>
                <a:schemeClr val="bg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24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zh-TW" altLang="en-US" sz="2400" b="1" dirty="0">
                  <a:effectLst>
                    <a:outerShdw blurRad="38100" dist="38100" dir="2700000" algn="tl">
                      <a:srgbClr val="000000">
                        <a:alpha val="43137"/>
                      </a:srgbClr>
                    </a:outerShdw>
                  </a:effectLst>
                  <a:latin typeface="微軟正黑體" pitchFamily="34" charset="-120"/>
                  <a:ea typeface="微軟正黑體" pitchFamily="34" charset="-120"/>
                </a:rPr>
                <a:t>比較偏向認知歷程、行動能力、態度</a:t>
              </a:r>
            </a:p>
          </p:txBody>
        </p:sp>
      </p:grpSp>
    </p:spTree>
    <p:extLst>
      <p:ext uri="{BB962C8B-B14F-4D97-AF65-F5344CB8AC3E}">
        <p14:creationId xmlns:p14="http://schemas.microsoft.com/office/powerpoint/2010/main" val="40552448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2"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2)">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par>
                                <p:cTn id="33" presetID="3" presetClass="entr" presetSubtype="1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linds(horizontal)">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up)">
                                      <p:cBhvr>
                                        <p:cTn id="4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60"/>
          <p:cNvSpPr>
            <a:spLocks noGrp="1"/>
          </p:cNvSpPr>
          <p:nvPr>
            <p:ph type="title"/>
          </p:nvPr>
        </p:nvSpPr>
        <p:spPr>
          <a:xfrm>
            <a:off x="1835150" y="593725"/>
            <a:ext cx="8521700" cy="763588"/>
          </a:xfrm>
        </p:spPr>
        <p:txBody>
          <a:bodyPr/>
          <a:lstStyle/>
          <a:p>
            <a:pPr>
              <a:spcBef>
                <a:spcPct val="0"/>
              </a:spcBef>
            </a:pPr>
            <a:endParaRPr lang="zh-TW" altLang="en-US"/>
          </a:p>
        </p:txBody>
      </p:sp>
      <p:sp>
        <p:nvSpPr>
          <p:cNvPr id="46082" name="Shape 61"/>
          <p:cNvSpPr>
            <a:spLocks noGrp="1"/>
          </p:cNvSpPr>
          <p:nvPr>
            <p:ph type="body" idx="1"/>
          </p:nvPr>
        </p:nvSpPr>
        <p:spPr>
          <a:xfrm>
            <a:off x="1835150" y="1536700"/>
            <a:ext cx="8521700" cy="4554538"/>
          </a:xfrm>
        </p:spPr>
        <p:txBody>
          <a:bodyPr/>
          <a:lstStyle/>
          <a:p>
            <a:pPr>
              <a:spcBef>
                <a:spcPct val="0"/>
              </a:spcBef>
              <a:buFont typeface="Arial" charset="0"/>
              <a:buNone/>
            </a:pPr>
            <a:endParaRPr lang="zh-TW" altLang="en-US"/>
          </a:p>
        </p:txBody>
      </p:sp>
      <p:pic>
        <p:nvPicPr>
          <p:cNvPr id="46083" name="Shape 62">
            <a:hlinkClick r:id="rId3" action="ppaction://hlinkpres?slideindex=1&amp;slidetitle="/>
          </p:cNvPr>
          <p:cNvPicPr preferRelativeResize="0">
            <a:picLocks noChangeAspect="1" noChangeArrowheads="1"/>
          </p:cNvPicPr>
          <p:nvPr/>
        </p:nvPicPr>
        <p:blipFill>
          <a:blip r:embed="rId4" cstate="print"/>
          <a:srcRect/>
          <a:stretch>
            <a:fillRect/>
          </a:stretch>
        </p:blipFill>
        <p:spPr bwMode="auto">
          <a:xfrm>
            <a:off x="1325218" y="593725"/>
            <a:ext cx="8878956" cy="6264275"/>
          </a:xfrm>
          <a:prstGeom prst="rect">
            <a:avLst/>
          </a:prstGeom>
          <a:noFill/>
          <a:ln w="9525">
            <a:noFill/>
            <a:miter lim="800000"/>
            <a:headEnd/>
            <a:tailEnd/>
          </a:ln>
        </p:spPr>
      </p:pic>
      <p:sp>
        <p:nvSpPr>
          <p:cNvPr id="46084" name="文字方塊 4"/>
          <p:cNvSpPr txBox="1">
            <a:spLocks noChangeArrowheads="1"/>
          </p:cNvSpPr>
          <p:nvPr/>
        </p:nvSpPr>
        <p:spPr bwMode="auto">
          <a:xfrm>
            <a:off x="8524876" y="6357938"/>
            <a:ext cx="2143125" cy="277812"/>
          </a:xfrm>
          <a:prstGeom prst="rect">
            <a:avLst/>
          </a:prstGeom>
          <a:noFill/>
          <a:ln w="9525">
            <a:noFill/>
            <a:miter lim="800000"/>
            <a:headEnd/>
            <a:tailEnd/>
          </a:ln>
        </p:spPr>
        <p:txBody>
          <a:bodyPr>
            <a:spAutoFit/>
          </a:bodyPr>
          <a:lstStyle/>
          <a:p>
            <a:r>
              <a:rPr lang="zh-TW" altLang="en-US" sz="1200" dirty="0">
                <a:hlinkClick r:id="rId5" action="ppaction://hlinkfile"/>
              </a:rPr>
              <a:t>取自</a:t>
            </a:r>
            <a:r>
              <a:rPr lang="zh-TW" altLang="en-US" sz="1200" dirty="0"/>
              <a:t>宜蘭縣吳明柱課督簡報</a:t>
            </a:r>
          </a:p>
        </p:txBody>
      </p:sp>
    </p:spTree>
    <p:extLst>
      <p:ext uri="{BB962C8B-B14F-4D97-AF65-F5344CB8AC3E}">
        <p14:creationId xmlns:p14="http://schemas.microsoft.com/office/powerpoint/2010/main" val="322451544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558"/>
          <p:cNvSpPr>
            <a:spLocks noGrp="1"/>
          </p:cNvSpPr>
          <p:nvPr>
            <p:ph type="title"/>
          </p:nvPr>
        </p:nvSpPr>
        <p:spPr>
          <a:xfrm>
            <a:off x="1908175" y="405250"/>
            <a:ext cx="8520112" cy="763588"/>
          </a:xfrm>
        </p:spPr>
        <p:txBody>
          <a:bodyPr/>
          <a:lstStyle/>
          <a:p>
            <a:pPr algn="l" eaLnBrk="1" hangingPunct="1">
              <a:spcBef>
                <a:spcPct val="0"/>
              </a:spcBef>
              <a:spcAft>
                <a:spcPct val="0"/>
              </a:spcAft>
              <a:buSzPct val="25000"/>
            </a:pPr>
            <a:r>
              <a:rPr lang="zh-TW" altLang="en-US" b="1" dirty="0">
                <a:solidFill>
                  <a:schemeClr val="tx1"/>
                </a:solidFill>
                <a:latin typeface="標楷體" pitchFamily="65" charset="-120"/>
                <a:ea typeface="標楷體" pitchFamily="65" charset="-120"/>
                <a:cs typeface="Times New Roman" pitchFamily="18" charset="0"/>
                <a:sym typeface="Arial" pitchFamily="34" charset="0"/>
              </a:rPr>
              <a:t>五、</a:t>
            </a:r>
            <a:r>
              <a:rPr lang="en-US" altLang="zh-TW" b="1" dirty="0" err="1">
                <a:solidFill>
                  <a:schemeClr val="tx1"/>
                </a:solidFill>
                <a:latin typeface="標楷體" pitchFamily="65" charset="-120"/>
                <a:ea typeface="標楷體" pitchFamily="65" charset="-120"/>
                <a:cs typeface="Times New Roman" pitchFamily="18" charset="0"/>
                <a:sym typeface="Arial" pitchFamily="34" charset="0"/>
              </a:rPr>
              <a:t>課程架構</a:t>
            </a:r>
            <a:r>
              <a:rPr lang="en-US" altLang="zh-TW" b="1" dirty="0">
                <a:solidFill>
                  <a:schemeClr val="tx1"/>
                </a:solidFill>
                <a:latin typeface="標楷體" pitchFamily="65" charset="-120"/>
                <a:ea typeface="標楷體" pitchFamily="65" charset="-120"/>
                <a:cs typeface="Times New Roman" pitchFamily="18" charset="0"/>
                <a:sym typeface="Arial" pitchFamily="34" charset="0"/>
              </a:rPr>
              <a:t>--</a:t>
            </a:r>
            <a:r>
              <a:rPr lang="en-US" altLang="zh-TW" b="1" dirty="0" err="1">
                <a:solidFill>
                  <a:schemeClr val="tx1"/>
                </a:solidFill>
                <a:latin typeface="標楷體" pitchFamily="65" charset="-120"/>
                <a:ea typeface="標楷體" pitchFamily="65" charset="-120"/>
                <a:cs typeface="Times New Roman" pitchFamily="18" charset="0"/>
                <a:sym typeface="Arial" pitchFamily="34" charset="0"/>
              </a:rPr>
              <a:t>各學習階段課程類型</a:t>
            </a:r>
            <a:endParaRPr lang="en-US" altLang="zh-TW" b="1" dirty="0">
              <a:solidFill>
                <a:schemeClr val="tx1"/>
              </a:solidFill>
              <a:latin typeface="標楷體" pitchFamily="65" charset="-120"/>
              <a:ea typeface="標楷體" pitchFamily="65" charset="-120"/>
              <a:cs typeface="Times New Roman" pitchFamily="18" charset="0"/>
              <a:sym typeface="Arial" pitchFamily="34" charset="0"/>
            </a:endParaRPr>
          </a:p>
        </p:txBody>
      </p:sp>
      <p:sp>
        <p:nvSpPr>
          <p:cNvPr id="62467" name="投影片編號版面配置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16BBD63E-DED7-457D-A37B-8A266C9243A1}" type="slidenum">
              <a:rPr lang="en-US" altLang="zh-TW" sz="1200">
                <a:solidFill>
                  <a:srgbClr val="888888"/>
                </a:solidFill>
                <a:latin typeface="標楷體" pitchFamily="65" charset="-120"/>
                <a:ea typeface="標楷體" pitchFamily="65" charset="-120"/>
                <a:cs typeface="Calibri" pitchFamily="34" charset="0"/>
              </a:rPr>
              <a:pPr>
                <a:spcBef>
                  <a:spcPct val="0"/>
                </a:spcBef>
                <a:buFont typeface="Calibri" pitchFamily="34" charset="0"/>
                <a:buNone/>
              </a:pPr>
              <a:t>29</a:t>
            </a:fld>
            <a:endParaRPr lang="en-US" altLang="zh-TW" sz="1200">
              <a:solidFill>
                <a:srgbClr val="888888"/>
              </a:solidFill>
              <a:latin typeface="標楷體" pitchFamily="65" charset="-120"/>
              <a:ea typeface="標楷體" pitchFamily="65" charset="-120"/>
              <a:cs typeface="Calibri" pitchFamily="34" charset="0"/>
            </a:endParaRPr>
          </a:p>
        </p:txBody>
      </p:sp>
      <p:pic>
        <p:nvPicPr>
          <p:cNvPr id="62468" name="Shape 560"/>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t="4259"/>
          <a:stretch/>
        </p:blipFill>
        <p:spPr bwMode="auto">
          <a:xfrm>
            <a:off x="1992314" y="1226372"/>
            <a:ext cx="8351837" cy="551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519738" y="1341438"/>
            <a:ext cx="2570162" cy="215900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 name="矩形 5"/>
          <p:cNvSpPr/>
          <p:nvPr/>
        </p:nvSpPr>
        <p:spPr>
          <a:xfrm>
            <a:off x="8183564" y="1341438"/>
            <a:ext cx="1944687" cy="215900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7" name="矩形 6"/>
          <p:cNvSpPr/>
          <p:nvPr/>
        </p:nvSpPr>
        <p:spPr>
          <a:xfrm>
            <a:off x="2135188" y="2205038"/>
            <a:ext cx="3294062" cy="1295400"/>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Tree>
    <p:extLst>
      <p:ext uri="{BB962C8B-B14F-4D97-AF65-F5344CB8AC3E}">
        <p14:creationId xmlns:p14="http://schemas.microsoft.com/office/powerpoint/2010/main" val="38398059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34387" y="1050926"/>
            <a:ext cx="8424863" cy="5690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4515" name="Shape 566"/>
          <p:cNvSpPr>
            <a:spLocks noGrp="1"/>
          </p:cNvSpPr>
          <p:nvPr>
            <p:ph type="title"/>
          </p:nvPr>
        </p:nvSpPr>
        <p:spPr>
          <a:xfrm>
            <a:off x="1934386" y="300253"/>
            <a:ext cx="7467600" cy="1008062"/>
          </a:xfrm>
        </p:spPr>
        <p:txBody>
          <a:bodyPr vert="horz" wrap="square" lIns="91425" tIns="45700" rIns="91425" bIns="45700" numCol="1" anchor="ctr" anchorCtr="0" compatLnSpc="1">
            <a:prstTxWarp prst="textNoShape">
              <a:avLst/>
            </a:prstTxWarp>
          </a:bodyPr>
          <a:lstStyle/>
          <a:p>
            <a:pPr algn="l" eaLnBrk="1" hangingPunct="1">
              <a:buSzPct val="25000"/>
            </a:pP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zh-TW" altLang="en-US" sz="3600" b="1" dirty="0">
                <a:solidFill>
                  <a:srgbClr val="0000FF"/>
                </a:solidFill>
                <a:latin typeface="標楷體" pitchFamily="65" charset="-120"/>
                <a:ea typeface="標楷體" pitchFamily="65" charset="-120"/>
                <a:cs typeface="Arial" pitchFamily="34" charset="0"/>
                <a:sym typeface="Arial" pitchFamily="34" charset="0"/>
              </a:rPr>
              <a:t>一</a:t>
            </a: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en-US" altLang="zh-TW" sz="3600" b="1" dirty="0" err="1">
                <a:solidFill>
                  <a:srgbClr val="0000FF"/>
                </a:solidFill>
                <a:latin typeface="標楷體" pitchFamily="65" charset="-120"/>
                <a:ea typeface="標楷體" pitchFamily="65" charset="-120"/>
                <a:cs typeface="Arial" pitchFamily="34" charset="0"/>
                <a:sym typeface="Arial" pitchFamily="34" charset="0"/>
              </a:rPr>
              <a:t>課程之連貫統整與多元適性</a:t>
            </a:r>
            <a:endParaRPr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6451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47CB906C-2C97-4F17-9CCA-8D70C6892C0A}" type="slidenum">
              <a:rPr lang="zh-TW" altLang="en-US" sz="1200">
                <a:solidFill>
                  <a:srgbClr val="898989"/>
                </a:solidFill>
                <a:latin typeface="標楷體" pitchFamily="65" charset="-120"/>
                <a:ea typeface="標楷體" pitchFamily="65" charset="-120"/>
              </a:rPr>
              <a:pPr>
                <a:spcBef>
                  <a:spcPct val="0"/>
                </a:spcBef>
                <a:buFontTx/>
                <a:buNone/>
              </a:pPr>
              <a:t>30</a:t>
            </a:fld>
            <a:endParaRPr lang="en-US" altLang="zh-TW" sz="1200">
              <a:solidFill>
                <a:srgbClr val="898989"/>
              </a:solidFill>
              <a:latin typeface="標楷體" pitchFamily="65" charset="-120"/>
              <a:ea typeface="標楷體" pitchFamily="65" charset="-120"/>
            </a:endParaRPr>
          </a:p>
        </p:txBody>
      </p:sp>
      <p:sp>
        <p:nvSpPr>
          <p:cNvPr id="64517" name="文字方塊 1"/>
          <p:cNvSpPr txBox="1">
            <a:spLocks noChangeArrowheads="1"/>
          </p:cNvSpPr>
          <p:nvPr/>
        </p:nvSpPr>
        <p:spPr bwMode="auto">
          <a:xfrm>
            <a:off x="5808664" y="4913313"/>
            <a:ext cx="388778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000" dirty="0">
              <a:latin typeface="微軟正黑體" pitchFamily="34" charset="-120"/>
              <a:ea typeface="微軟正黑體" pitchFamily="34" charset="-120"/>
            </a:endParaRPr>
          </a:p>
        </p:txBody>
      </p:sp>
      <p:pic>
        <p:nvPicPr>
          <p:cNvPr id="64518" name="Shape 567"/>
          <p:cNvPicPr preferRelativeResize="0">
            <a:picLocks noGrp="1"/>
          </p:cNvPicPr>
          <p:nvPr>
            <p:ph sz="quarter"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1631504" y="1052514"/>
            <a:ext cx="3574630" cy="5616575"/>
          </a:xfrm>
        </p:spPr>
      </p:pic>
      <p:cxnSp>
        <p:nvCxnSpPr>
          <p:cNvPr id="9" name="直線接點 8"/>
          <p:cNvCxnSpPr/>
          <p:nvPr/>
        </p:nvCxnSpPr>
        <p:spPr>
          <a:xfrm>
            <a:off x="1631950" y="4149725"/>
            <a:ext cx="8758238" cy="0"/>
          </a:xfrm>
          <a:prstGeom prst="line">
            <a:avLst/>
          </a:prstGeom>
          <a:ln w="57150"/>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 name="文字方塊 6"/>
          <p:cNvSpPr txBox="1"/>
          <p:nvPr/>
        </p:nvSpPr>
        <p:spPr>
          <a:xfrm>
            <a:off x="5437832" y="4295032"/>
            <a:ext cx="4546600" cy="2446337"/>
          </a:xfrm>
          <a:prstGeom prst="rect">
            <a:avLst/>
          </a:prstGeom>
          <a:noFill/>
          <a:ln w="38100">
            <a:noFill/>
          </a:ln>
        </p:spPr>
        <p:txBody>
          <a:bodyPr>
            <a:spAutoFit/>
          </a:bodyPr>
          <a:lstStyle/>
          <a:p>
            <a:pPr eaLnBrk="1" hangingPunct="1">
              <a:defRPr/>
            </a:pP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部定（領域學習）課程</a:t>
            </a:r>
          </a:p>
          <a:p>
            <a:pPr eaLnBrk="1" hangingPunct="1">
              <a:lnSpc>
                <a:spcPts val="1800"/>
              </a:lnSpc>
              <a:defRPr/>
            </a:pPr>
            <a:endParaRPr lang="en-US" altLang="zh-TW" sz="2200" b="1" dirty="0">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由</a:t>
            </a:r>
            <a:r>
              <a:rPr lang="zh-TW" altLang="en-US" sz="2200" b="1" dirty="0">
                <a:solidFill>
                  <a:srgbClr val="FF0000"/>
                </a:solidFill>
                <a:latin typeface="微軟正黑體" panose="020B0604030504040204" pitchFamily="34" charset="-120"/>
                <a:ea typeface="微軟正黑體" panose="020B0604030504040204" pitchFamily="34" charset="-120"/>
              </a:rPr>
              <a:t>國家統一規定</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不同學習階段間注重</a:t>
            </a:r>
            <a:r>
              <a:rPr lang="zh-TW" altLang="en-US" sz="2200" b="1" dirty="0">
                <a:solidFill>
                  <a:srgbClr val="FF0000"/>
                </a:solidFill>
                <a:latin typeface="微軟正黑體" panose="020B0604030504040204" pitchFamily="34" charset="-120"/>
                <a:ea typeface="微軟正黑體" panose="020B0604030504040204" pitchFamily="34" charset="-120"/>
              </a:rPr>
              <a:t>縱向連貫</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不同領域（科目）間注重</a:t>
            </a:r>
            <a:r>
              <a:rPr lang="zh-TW" altLang="en-US" sz="2200" b="1" dirty="0">
                <a:solidFill>
                  <a:srgbClr val="FF0000"/>
                </a:solidFill>
                <a:latin typeface="微軟正黑體" panose="020B0604030504040204" pitchFamily="34" charset="-120"/>
                <a:ea typeface="微軟正黑體" panose="020B0604030504040204" pitchFamily="34" charset="-120"/>
              </a:rPr>
              <a:t>橫向統整</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功能：</a:t>
            </a:r>
            <a:endParaRPr lang="en-US" altLang="zh-TW" sz="2200" b="1" dirty="0">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深植</a:t>
            </a:r>
            <a:r>
              <a:rPr lang="zh-TW" altLang="en-US" sz="2200" b="1" dirty="0">
                <a:solidFill>
                  <a:srgbClr val="FF0000"/>
                </a:solidFill>
                <a:latin typeface="微軟正黑體" panose="020B0604030504040204" pitchFamily="34" charset="-120"/>
                <a:ea typeface="微軟正黑體" panose="020B0604030504040204" pitchFamily="34" charset="-120"/>
              </a:rPr>
              <a:t>基本學力</a:t>
            </a:r>
            <a:endParaRPr lang="zh-TW" altLang="en-US" sz="2200" b="1" dirty="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5412581" y="1304926"/>
            <a:ext cx="4679950" cy="2554287"/>
          </a:xfrm>
          <a:prstGeom prst="rect">
            <a:avLst/>
          </a:prstGeom>
          <a:noFill/>
          <a:ln>
            <a:noFill/>
          </a:ln>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6600CC"/>
                </a:solidFill>
                <a:latin typeface="微軟正黑體" pitchFamily="34" charset="-120"/>
                <a:ea typeface="微軟正黑體" pitchFamily="34" charset="-120"/>
              </a:rPr>
              <a:t>校訂（彈性學習）課程</a:t>
            </a:r>
          </a:p>
          <a:p>
            <a:pPr eaLnBrk="1" hangingPunct="1">
              <a:spcBef>
                <a:spcPct val="0"/>
              </a:spcBef>
              <a:buFontTx/>
              <a:buNone/>
            </a:pPr>
            <a:endParaRPr lang="en-US" altLang="zh-TW" sz="2200" b="1" dirty="0">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由</a:t>
            </a:r>
            <a:r>
              <a:rPr lang="zh-TW" altLang="en-US" sz="2200" b="1" dirty="0">
                <a:solidFill>
                  <a:srgbClr val="FF0000"/>
                </a:solidFill>
                <a:latin typeface="微軟正黑體" pitchFamily="34" charset="-120"/>
                <a:ea typeface="微軟正黑體" pitchFamily="34" charset="-120"/>
              </a:rPr>
              <a:t>學校安排</a:t>
            </a:r>
            <a:endParaRPr lang="en-US" altLang="zh-TW" sz="2200" b="1" dirty="0">
              <a:solidFill>
                <a:srgbClr val="FF0000"/>
              </a:solidFill>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功能：</a:t>
            </a:r>
            <a:endParaRPr lang="en-US" altLang="zh-TW" sz="2200" b="1" dirty="0">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形塑學校</a:t>
            </a:r>
            <a:r>
              <a:rPr lang="zh-TW" altLang="en-US" sz="2200" b="1" dirty="0">
                <a:solidFill>
                  <a:srgbClr val="FF0000"/>
                </a:solidFill>
                <a:latin typeface="微軟正黑體" pitchFamily="34" charset="-120"/>
                <a:ea typeface="微軟正黑體" pitchFamily="34" charset="-120"/>
              </a:rPr>
              <a:t>願景</a:t>
            </a:r>
            <a:endParaRPr lang="en-US" altLang="zh-TW" sz="2200" b="1" dirty="0">
              <a:solidFill>
                <a:srgbClr val="FF0000"/>
              </a:solidFill>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提供學生</a:t>
            </a:r>
            <a:r>
              <a:rPr lang="zh-TW" altLang="en-US" sz="2200" b="1" dirty="0">
                <a:solidFill>
                  <a:srgbClr val="FF0000"/>
                </a:solidFill>
                <a:latin typeface="微軟正黑體" pitchFamily="34" charset="-120"/>
                <a:ea typeface="微軟正黑體" pitchFamily="34" charset="-120"/>
              </a:rPr>
              <a:t>適性發展</a:t>
            </a:r>
            <a:r>
              <a:rPr lang="zh-TW" altLang="en-US" sz="2200" b="1" dirty="0">
                <a:latin typeface="微軟正黑體" pitchFamily="34" charset="-120"/>
                <a:ea typeface="微軟正黑體" pitchFamily="34" charset="-120"/>
              </a:rPr>
              <a:t>機會</a:t>
            </a:r>
          </a:p>
        </p:txBody>
      </p:sp>
    </p:spTree>
    <p:extLst>
      <p:ext uri="{BB962C8B-B14F-4D97-AF65-F5344CB8AC3E}">
        <p14:creationId xmlns:p14="http://schemas.microsoft.com/office/powerpoint/2010/main" val="18834693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wipe(left)">
                                      <p:cBhvr>
                                        <p:cTn id="7" dur="250"/>
                                        <p:tgtEl>
                                          <p:spTgt spid="6451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521"/>
                                        </p:tgtEl>
                                        <p:attrNameLst>
                                          <p:attrName>style.visibility</p:attrName>
                                        </p:attrNameLst>
                                      </p:cBhvr>
                                      <p:to>
                                        <p:strVal val="visible"/>
                                      </p:to>
                                    </p:set>
                                    <p:animEffect transition="in" filter="fade">
                                      <p:cBhvr>
                                        <p:cTn id="20" dur="25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5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573"/>
          <p:cNvSpPr txBox="1">
            <a:spLocks noChangeArrowheads="1"/>
          </p:cNvSpPr>
          <p:nvPr/>
        </p:nvSpPr>
        <p:spPr bwMode="auto">
          <a:xfrm>
            <a:off x="1524000" y="7967"/>
            <a:ext cx="81803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000000"/>
              </a:buClr>
              <a:buSzPct val="25000"/>
              <a:buFont typeface="Arial" pitchFamily="34" charset="0"/>
              <a:buNone/>
            </a:pPr>
            <a:r>
              <a:rPr lang="en-US" altLang="zh-TW" sz="3000" b="1" dirty="0">
                <a:solidFill>
                  <a:srgbClr val="0000FF"/>
                </a:solidFill>
                <a:latin typeface="標楷體" pitchFamily="65" charset="-120"/>
                <a:ea typeface="標楷體" pitchFamily="65" charset="-120"/>
                <a:cs typeface="Arial" pitchFamily="34" charset="0"/>
                <a:sym typeface="Arial" pitchFamily="34" charset="0"/>
              </a:rPr>
              <a:t>(</a:t>
            </a:r>
            <a:r>
              <a:rPr lang="zh-TW" altLang="en-US" sz="3000" b="1" dirty="0">
                <a:solidFill>
                  <a:srgbClr val="0000FF"/>
                </a:solidFill>
                <a:latin typeface="標楷體" pitchFamily="65" charset="-120"/>
                <a:ea typeface="標楷體" pitchFamily="65" charset="-120"/>
                <a:cs typeface="Arial" pitchFamily="34" charset="0"/>
                <a:sym typeface="Arial" pitchFamily="34" charset="0"/>
              </a:rPr>
              <a:t>二</a:t>
            </a:r>
            <a:r>
              <a:rPr lang="en-US" altLang="zh-TW" sz="3000" b="1" dirty="0">
                <a:solidFill>
                  <a:srgbClr val="0000FF"/>
                </a:solidFill>
                <a:latin typeface="標楷體" pitchFamily="65" charset="-120"/>
                <a:ea typeface="標楷體" pitchFamily="65" charset="-120"/>
                <a:cs typeface="Arial" pitchFamily="34" charset="0"/>
                <a:sym typeface="Arial" pitchFamily="34" charset="0"/>
              </a:rPr>
              <a:t>)</a:t>
            </a:r>
            <a:r>
              <a:rPr lang="zh-TW" altLang="en-US" sz="3000" b="1" dirty="0">
                <a:solidFill>
                  <a:srgbClr val="0000FF"/>
                </a:solidFill>
                <a:latin typeface="標楷體" pitchFamily="65" charset="-120"/>
                <a:ea typeface="標楷體" pitchFamily="65" charset="-120"/>
                <a:cs typeface="Arial" pitchFamily="34" charset="0"/>
                <a:sym typeface="Arial" pitchFamily="34" charset="0"/>
              </a:rPr>
              <a:t>國民中學及國民小學</a:t>
            </a:r>
            <a:r>
              <a:rPr lang="en-US" altLang="zh-TW" sz="3000" b="1" dirty="0" err="1">
                <a:solidFill>
                  <a:srgbClr val="0000FF"/>
                </a:solidFill>
                <a:latin typeface="標楷體" pitchFamily="65" charset="-120"/>
                <a:ea typeface="標楷體" pitchFamily="65" charset="-120"/>
                <a:cs typeface="Arial" pitchFamily="34" charset="0"/>
                <a:sym typeface="Arial" pitchFamily="34" charset="0"/>
              </a:rPr>
              <a:t>課程</a:t>
            </a:r>
            <a:r>
              <a:rPr lang="en-US" altLang="zh-TW" sz="3000" b="1" dirty="0" err="1">
                <a:solidFill>
                  <a:srgbClr val="0000FF"/>
                </a:solidFill>
                <a:latin typeface="標楷體" pitchFamily="65" charset="-120"/>
                <a:ea typeface="標楷體" pitchFamily="65" charset="-120"/>
                <a:cs typeface="Arial" pitchFamily="34" charset="0"/>
              </a:rPr>
              <a:t>規劃</a:t>
            </a:r>
            <a:endParaRPr lang="en-US" altLang="zh-TW" sz="3000" b="1" dirty="0">
              <a:solidFill>
                <a:srgbClr val="0000FF"/>
              </a:solidFill>
              <a:latin typeface="標楷體" pitchFamily="65" charset="-120"/>
              <a:ea typeface="標楷體" pitchFamily="65" charset="-120"/>
              <a:cs typeface="Arial" pitchFamily="34" charset="0"/>
            </a:endParaRPr>
          </a:p>
        </p:txBody>
      </p:sp>
      <p:sp>
        <p:nvSpPr>
          <p:cNvPr id="66563" name="投影片編號版面配置區 5"/>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fld id="{2855F1D5-5B2F-40B1-B54D-895771670F40}" type="slidenum">
              <a:rPr lang="zh-TW" altLang="en-US" sz="1200">
                <a:solidFill>
                  <a:srgbClr val="898989"/>
                </a:solidFill>
                <a:latin typeface="Arial" pitchFamily="34" charset="0"/>
              </a:rPr>
              <a:pPr algn="ctr">
                <a:spcBef>
                  <a:spcPct val="0"/>
                </a:spcBef>
                <a:buFontTx/>
                <a:buNone/>
              </a:pPr>
              <a:t>31</a:t>
            </a:fld>
            <a:endParaRPr lang="en-US" altLang="zh-TW" sz="1200">
              <a:solidFill>
                <a:srgbClr val="898989"/>
              </a:solidFill>
              <a:latin typeface="Arial" pitchFamily="34" charset="0"/>
            </a:endParaRPr>
          </a:p>
        </p:txBody>
      </p:sp>
      <p:grpSp>
        <p:nvGrpSpPr>
          <p:cNvPr id="3" name="群組 2"/>
          <p:cNvGrpSpPr>
            <a:grpSpLocks/>
          </p:cNvGrpSpPr>
          <p:nvPr/>
        </p:nvGrpSpPr>
        <p:grpSpPr bwMode="auto">
          <a:xfrm>
            <a:off x="1703512" y="765175"/>
            <a:ext cx="8726266" cy="5949973"/>
            <a:chOff x="840624" y="764704"/>
            <a:chExt cx="7162615" cy="5880125"/>
          </a:xfrm>
          <a:noFill/>
        </p:grpSpPr>
        <p:pic>
          <p:nvPicPr>
            <p:cNvPr id="260100" name="Shape 574"/>
            <p:cNvPicPr preferRelativeResize="0">
              <a:picLocks noChangeAspect="1" noChangeArrowheads="1"/>
            </p:cNvPicPr>
            <p:nvPr/>
          </p:nvPicPr>
          <p:blipFill>
            <a:blip r:embed="rId3" cstate="screen"/>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 name="矩形 1"/>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7" name="矩形 6"/>
          <p:cNvSpPr/>
          <p:nvPr/>
        </p:nvSpPr>
        <p:spPr>
          <a:xfrm>
            <a:off x="4298951" y="2564905"/>
            <a:ext cx="1509713" cy="164660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8" name="矩形 7"/>
          <p:cNvSpPr/>
          <p:nvPr/>
        </p:nvSpPr>
        <p:spPr>
          <a:xfrm>
            <a:off x="4321175" y="947738"/>
            <a:ext cx="5951538" cy="17780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9" name="矩形 8"/>
          <p:cNvSpPr/>
          <p:nvPr/>
        </p:nvSpPr>
        <p:spPr>
          <a:xfrm>
            <a:off x="2566989" y="4335463"/>
            <a:ext cx="7705725" cy="461962"/>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0" name="矩形 9"/>
          <p:cNvSpPr/>
          <p:nvPr/>
        </p:nvSpPr>
        <p:spPr>
          <a:xfrm>
            <a:off x="4298951" y="1125539"/>
            <a:ext cx="1509713" cy="57467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1" name="矩形 10"/>
          <p:cNvSpPr/>
          <p:nvPr/>
        </p:nvSpPr>
        <p:spPr>
          <a:xfrm>
            <a:off x="5808664" y="1127126"/>
            <a:ext cx="1508125" cy="576263"/>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2" name="矩形 11"/>
          <p:cNvSpPr/>
          <p:nvPr/>
        </p:nvSpPr>
        <p:spPr>
          <a:xfrm>
            <a:off x="7296151" y="1139826"/>
            <a:ext cx="1509713" cy="576263"/>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3" name="矩形 12"/>
          <p:cNvSpPr/>
          <p:nvPr/>
        </p:nvSpPr>
        <p:spPr>
          <a:xfrm>
            <a:off x="4298950" y="1716088"/>
            <a:ext cx="4484688" cy="48895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4" name="橢圓 3"/>
          <p:cNvSpPr/>
          <p:nvPr/>
        </p:nvSpPr>
        <p:spPr>
          <a:xfrm>
            <a:off x="2640013" y="2641417"/>
            <a:ext cx="1511300" cy="157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矩形 14"/>
          <p:cNvSpPr/>
          <p:nvPr/>
        </p:nvSpPr>
        <p:spPr>
          <a:xfrm>
            <a:off x="8759826" y="1125539"/>
            <a:ext cx="1509713" cy="57467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 name="文字方塊 5"/>
          <p:cNvSpPr txBox="1"/>
          <p:nvPr/>
        </p:nvSpPr>
        <p:spPr>
          <a:xfrm>
            <a:off x="3791744" y="934823"/>
            <a:ext cx="6562876" cy="784830"/>
          </a:xfrm>
          <a:prstGeom prst="rect">
            <a:avLst/>
          </a:prstGeom>
          <a:solidFill>
            <a:srgbClr val="FFFF99"/>
          </a:solidFill>
          <a:ln w="38100">
            <a:solidFill>
              <a:srgbClr val="C35D09"/>
            </a:solidFill>
          </a:ln>
        </p:spPr>
        <p:txBody>
          <a:bodyPr wrap="square" rtlCol="0">
            <a:spAutoFit/>
          </a:bodyPr>
          <a:lstStyle/>
          <a:p>
            <a:pPr algn="ctr"/>
            <a:r>
              <a:rPr lang="zh-TW" altLang="en-US" sz="2300" b="1" dirty="0">
                <a:latin typeface="微軟正黑體" panose="020B0604030504040204" pitchFamily="34" charset="-120"/>
                <a:ea typeface="微軟正黑體" panose="020B0604030504040204" pitchFamily="34" charset="-120"/>
              </a:rPr>
              <a:t>階段別分別為第一、第二、第三、第四學習階段</a:t>
            </a:r>
            <a:endParaRPr lang="en-US" altLang="zh-TW" sz="2300" b="1" dirty="0">
              <a:latin typeface="微軟正黑體" panose="020B0604030504040204" pitchFamily="34" charset="-120"/>
              <a:ea typeface="微軟正黑體" panose="020B0604030504040204" pitchFamily="34" charset="-120"/>
            </a:endParaRPr>
          </a:p>
          <a:p>
            <a:pPr algn="ctr"/>
            <a:r>
              <a:rPr lang="zh-TW" altLang="en-US" sz="2200" b="1" dirty="0">
                <a:latin typeface="微軟正黑體" panose="020B0604030504040204" pitchFamily="34" charset="-120"/>
                <a:ea typeface="微軟正黑體" panose="020B0604030504040204" pitchFamily="34" charset="-120"/>
              </a:rPr>
              <a:t>各為國小</a:t>
            </a:r>
            <a:r>
              <a:rPr lang="en-US" altLang="zh-TW" sz="2200" b="1" dirty="0">
                <a:latin typeface="微軟正黑體" panose="020B0604030504040204" pitchFamily="34" charset="-120"/>
                <a:ea typeface="微軟正黑體" panose="020B0604030504040204" pitchFamily="34" charset="-120"/>
              </a:rPr>
              <a:t>12</a:t>
            </a:r>
            <a:r>
              <a:rPr lang="zh-TW" altLang="en-US" sz="2200" b="1" dirty="0">
                <a:latin typeface="微軟正黑體" panose="020B0604030504040204" pitchFamily="34" charset="-120"/>
                <a:ea typeface="微軟正黑體" panose="020B0604030504040204" pitchFamily="34" charset="-120"/>
              </a:rPr>
              <a:t>年級、</a:t>
            </a:r>
            <a:r>
              <a:rPr lang="en-US" altLang="zh-TW" sz="2200" b="1" dirty="0">
                <a:latin typeface="微軟正黑體" panose="020B0604030504040204" pitchFamily="34" charset="-120"/>
                <a:ea typeface="微軟正黑體" panose="020B0604030504040204" pitchFamily="34" charset="-120"/>
              </a:rPr>
              <a:t>34</a:t>
            </a:r>
            <a:r>
              <a:rPr lang="zh-TW" altLang="en-US" sz="2200" b="1" dirty="0">
                <a:latin typeface="微軟正黑體" panose="020B0604030504040204" pitchFamily="34" charset="-120"/>
                <a:ea typeface="微軟正黑體" panose="020B0604030504040204" pitchFamily="34" charset="-120"/>
              </a:rPr>
              <a:t>年級、</a:t>
            </a:r>
            <a:r>
              <a:rPr lang="en-US" altLang="zh-TW" sz="2200" b="1" dirty="0">
                <a:latin typeface="微軟正黑體" panose="020B0604030504040204" pitchFamily="34" charset="-120"/>
                <a:ea typeface="微軟正黑體" panose="020B0604030504040204" pitchFamily="34" charset="-120"/>
              </a:rPr>
              <a:t>56</a:t>
            </a:r>
            <a:r>
              <a:rPr lang="zh-TW" altLang="en-US" sz="2200" b="1" dirty="0">
                <a:latin typeface="微軟正黑體" panose="020B0604030504040204" pitchFamily="34" charset="-120"/>
                <a:ea typeface="微軟正黑體" panose="020B0604030504040204" pitchFamily="34" charset="-120"/>
              </a:rPr>
              <a:t>年級、國中</a:t>
            </a:r>
            <a:r>
              <a:rPr lang="en-US" altLang="zh-TW" sz="2200" b="1" dirty="0">
                <a:latin typeface="微軟正黑體" panose="020B0604030504040204" pitchFamily="34" charset="-120"/>
                <a:ea typeface="微軟正黑體" panose="020B0604030504040204" pitchFamily="34" charset="-120"/>
              </a:rPr>
              <a:t>789</a:t>
            </a:r>
            <a:r>
              <a:rPr lang="zh-TW" altLang="en-US" sz="2200" b="1" dirty="0">
                <a:latin typeface="微軟正黑體" panose="020B0604030504040204" pitchFamily="34" charset="-120"/>
                <a:ea typeface="微軟正黑體" panose="020B0604030504040204" pitchFamily="34" charset="-120"/>
              </a:rPr>
              <a:t>年級</a:t>
            </a:r>
          </a:p>
        </p:txBody>
      </p:sp>
      <p:sp>
        <p:nvSpPr>
          <p:cNvPr id="18" name="文字方塊 17"/>
          <p:cNvSpPr txBox="1"/>
          <p:nvPr/>
        </p:nvSpPr>
        <p:spPr>
          <a:xfrm>
            <a:off x="3769446" y="1758455"/>
            <a:ext cx="6562876" cy="369332"/>
          </a:xfrm>
          <a:prstGeom prst="rect">
            <a:avLst/>
          </a:prstGeom>
          <a:solidFill>
            <a:srgbClr val="99CCFF"/>
          </a:solidFill>
          <a:ln w="38100">
            <a:solidFill>
              <a:srgbClr val="0000FF"/>
            </a:solidFill>
          </a:ln>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國小階段</a:t>
            </a:r>
            <a:r>
              <a:rPr lang="zh-TW" altLang="en-US" b="1" dirty="0" smtClean="0">
                <a:solidFill>
                  <a:srgbClr val="FF0000"/>
                </a:solidFill>
                <a:latin typeface="微軟正黑體" panose="020B0604030504040204" pitchFamily="34" charset="-120"/>
                <a:ea typeface="微軟正黑體" panose="020B0604030504040204" pitchFamily="34" charset="-120"/>
              </a:rPr>
              <a:t>語文</a:t>
            </a:r>
            <a:r>
              <a:rPr lang="zh-TW" altLang="en-US" b="1" dirty="0" smtClean="0">
                <a:latin typeface="微軟正黑體" panose="020B0604030504040204" pitchFamily="34" charset="-120"/>
                <a:ea typeface="微軟正黑體" panose="020B0604030504040204" pitchFamily="34" charset="-120"/>
              </a:rPr>
              <a:t>領域</a:t>
            </a:r>
            <a:r>
              <a:rPr lang="zh-TW" altLang="en-US" b="1" dirty="0" smtClean="0">
                <a:solidFill>
                  <a:srgbClr val="FF0000"/>
                </a:solidFill>
                <a:latin typeface="微軟正黑體" panose="020B0604030504040204" pitchFamily="34" charset="-120"/>
                <a:ea typeface="微軟正黑體" panose="020B0604030504040204" pitchFamily="34" charset="-120"/>
              </a:rPr>
              <a:t>新增</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新住民語文 </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選項</a:t>
            </a:r>
            <a:endParaRPr lang="en-US" altLang="zh-TW" b="1" dirty="0" smtClean="0">
              <a:solidFill>
                <a:srgbClr val="FF0000"/>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2566294" y="2566623"/>
            <a:ext cx="3241675" cy="1646605"/>
          </a:xfrm>
          <a:prstGeom prst="rect">
            <a:avLst/>
          </a:prstGeom>
          <a:solidFill>
            <a:srgbClr val="FFCCCC"/>
          </a:solidFill>
          <a:ln w="57150">
            <a:solidFill>
              <a:srgbClr val="FF0000"/>
            </a:solidFill>
          </a:ln>
        </p:spPr>
        <p:txBody>
          <a:bodyPr wrap="square" rtlCol="0">
            <a:spAutoFit/>
          </a:bodyPr>
          <a:lstStyle/>
          <a:p>
            <a:pPr>
              <a:spcBef>
                <a:spcPts val="1200"/>
              </a:spcBef>
            </a:pPr>
            <a:r>
              <a:rPr lang="zh-TW" altLang="en-US" sz="2400" b="1" dirty="0">
                <a:latin typeface="微軟正黑體" panose="020B0604030504040204" pitchFamily="34" charset="-120"/>
                <a:ea typeface="微軟正黑體" panose="020B0604030504040204" pitchFamily="34" charset="-120"/>
              </a:rPr>
              <a:t>國民小學第一學習階段的</a:t>
            </a:r>
            <a:r>
              <a:rPr lang="zh-TW" altLang="en-US" sz="2400" b="1" dirty="0">
                <a:solidFill>
                  <a:srgbClr val="FF0000"/>
                </a:solidFill>
                <a:latin typeface="微軟正黑體" panose="020B0604030504040204" pitchFamily="34" charset="-120"/>
                <a:ea typeface="微軟正黑體" panose="020B0604030504040204" pitchFamily="34" charset="-120"/>
              </a:rPr>
              <a:t>生活課程</a:t>
            </a:r>
            <a:r>
              <a:rPr lang="zh-TW" altLang="en-US" sz="2400" b="1" dirty="0">
                <a:latin typeface="微軟正黑體" panose="020B0604030504040204" pitchFamily="34" charset="-120"/>
                <a:ea typeface="微軟正黑體" panose="020B0604030504040204" pitchFamily="34" charset="-120"/>
              </a:rPr>
              <a:t>固定為</a:t>
            </a:r>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a:solidFill>
                  <a:srgbClr val="FF0000"/>
                </a:solidFill>
                <a:latin typeface="微軟正黑體" panose="020B0604030504040204" pitchFamily="34" charset="-120"/>
                <a:ea typeface="微軟正黑體" panose="020B0604030504040204" pitchFamily="34" charset="-120"/>
              </a:rPr>
              <a:t>節</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2400" b="1" dirty="0">
                <a:latin typeface="微軟正黑體" panose="020B0604030504040204" pitchFamily="34" charset="-120"/>
                <a:ea typeface="微軟正黑體" panose="020B0604030504040204" pitchFamily="34" charset="-120"/>
              </a:rPr>
              <a:t>整合社會、自然科學、藝術及</a:t>
            </a:r>
            <a:r>
              <a:rPr lang="zh-TW" altLang="en-US" sz="2400" b="1" dirty="0">
                <a:solidFill>
                  <a:srgbClr val="0000FF"/>
                </a:solidFill>
                <a:latin typeface="微軟正黑體" panose="020B0604030504040204" pitchFamily="34" charset="-120"/>
                <a:ea typeface="微軟正黑體" panose="020B0604030504040204" pitchFamily="34" charset="-120"/>
              </a:rPr>
              <a:t>綜合活動領域</a:t>
            </a:r>
          </a:p>
        </p:txBody>
      </p:sp>
      <p:sp>
        <p:nvSpPr>
          <p:cNvPr id="20" name="文字方塊 19"/>
          <p:cNvSpPr txBox="1"/>
          <p:nvPr/>
        </p:nvSpPr>
        <p:spPr>
          <a:xfrm>
            <a:off x="2537878" y="4293097"/>
            <a:ext cx="7763945" cy="830997"/>
          </a:xfrm>
          <a:prstGeom prst="rect">
            <a:avLst/>
          </a:prstGeom>
          <a:solidFill>
            <a:srgbClr val="CCFFCC"/>
          </a:solidFill>
          <a:ln w="38100">
            <a:solidFill>
              <a:srgbClr val="006600"/>
            </a:solidFill>
          </a:ln>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新增</a:t>
            </a:r>
            <a:r>
              <a:rPr lang="zh-TW" altLang="en-US" sz="2400" b="1" dirty="0">
                <a:solidFill>
                  <a:srgbClr val="FF0000"/>
                </a:solidFill>
                <a:latin typeface="微軟正黑體" panose="020B0604030504040204" pitchFamily="34" charset="-120"/>
                <a:ea typeface="微軟正黑體" panose="020B0604030504040204" pitchFamily="34" charset="-120"/>
              </a:rPr>
              <a:t>科技領域</a:t>
            </a:r>
            <a:r>
              <a:rPr lang="zh-TW" altLang="en-US" sz="2400" b="1" dirty="0">
                <a:latin typeface="微軟正黑體" panose="020B0604030504040204" pitchFamily="34" charset="-120"/>
                <a:ea typeface="微軟正黑體" panose="020B0604030504040204" pitchFamily="34" charset="-120"/>
              </a:rPr>
              <a:t>，國民小學階段不排課，融入各領域教學</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國民中學增</a:t>
            </a:r>
            <a:r>
              <a:rPr lang="en-US" altLang="zh-TW" sz="2400" b="1" dirty="0">
                <a:latin typeface="微軟正黑體" panose="020B0604030504040204" pitchFamily="34" charset="-120"/>
                <a:ea typeface="微軟正黑體" panose="020B0604030504040204" pitchFamily="34" charset="-120"/>
              </a:rPr>
              <a:t>2</a:t>
            </a:r>
            <a:r>
              <a:rPr lang="zh-TW" altLang="en-US" sz="2400" b="1" dirty="0">
                <a:latin typeface="微軟正黑體" panose="020B0604030504040204" pitchFamily="34" charset="-120"/>
                <a:ea typeface="微軟正黑體" panose="020B0604030504040204" pitchFamily="34" charset="-120"/>
              </a:rPr>
              <a:t>節，</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節為資訊科技，</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節為生活科技。</a:t>
            </a:r>
          </a:p>
        </p:txBody>
      </p:sp>
      <p:sp>
        <p:nvSpPr>
          <p:cNvPr id="21" name="矩形 20"/>
          <p:cNvSpPr/>
          <p:nvPr/>
        </p:nvSpPr>
        <p:spPr>
          <a:xfrm>
            <a:off x="1783021" y="5373218"/>
            <a:ext cx="783968" cy="1008111"/>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22" name="文字方塊 21"/>
          <p:cNvSpPr txBox="1"/>
          <p:nvPr/>
        </p:nvSpPr>
        <p:spPr>
          <a:xfrm>
            <a:off x="2567609" y="5181000"/>
            <a:ext cx="7763945" cy="1200329"/>
          </a:xfrm>
          <a:prstGeom prst="rect">
            <a:avLst/>
          </a:prstGeom>
          <a:solidFill>
            <a:srgbClr val="DEBDFF"/>
          </a:solidFill>
          <a:ln w="38100">
            <a:solidFill>
              <a:srgbClr val="7030A0"/>
            </a:solidFill>
          </a:ln>
        </p:spPr>
        <p:txBody>
          <a:bodyPr wrap="square" rtlCol="0">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校訂（彈性學習）課程，分為四類課程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分別為第一學習階段</a:t>
            </a:r>
            <a:r>
              <a:rPr lang="en-US" altLang="zh-TW" sz="2400" b="1" dirty="0">
                <a:latin typeface="微軟正黑體" panose="020B0604030504040204" pitchFamily="34" charset="-120"/>
                <a:ea typeface="微軟正黑體" panose="020B0604030504040204" pitchFamily="34" charset="-120"/>
              </a:rPr>
              <a:t>2-4</a:t>
            </a:r>
            <a:r>
              <a:rPr lang="zh-TW" altLang="en-US" sz="2400" b="1" dirty="0">
                <a:latin typeface="微軟正黑體" panose="020B0604030504040204" pitchFamily="34" charset="-120"/>
                <a:ea typeface="微軟正黑體" panose="020B0604030504040204" pitchFamily="34" charset="-120"/>
              </a:rPr>
              <a:t>節，第二學習階段</a:t>
            </a:r>
            <a:r>
              <a:rPr lang="en-US" altLang="zh-TW" sz="2400" b="1" dirty="0">
                <a:latin typeface="微軟正黑體" panose="020B0604030504040204" pitchFamily="34" charset="-120"/>
                <a:ea typeface="微軟正黑體" panose="020B0604030504040204" pitchFamily="34" charset="-120"/>
              </a:rPr>
              <a:t>3-6</a:t>
            </a:r>
            <a:r>
              <a:rPr lang="zh-TW" altLang="en-US" sz="2400" b="1" dirty="0">
                <a:latin typeface="微軟正黑體" panose="020B0604030504040204" pitchFamily="34" charset="-120"/>
                <a:ea typeface="微軟正黑體" panose="020B0604030504040204" pitchFamily="34" charset="-120"/>
              </a:rPr>
              <a:t>節</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            第三學習階段</a:t>
            </a:r>
            <a:r>
              <a:rPr lang="en-US" altLang="zh-TW" sz="2400" b="1" dirty="0">
                <a:latin typeface="微軟正黑體" panose="020B0604030504040204" pitchFamily="34" charset="-120"/>
                <a:ea typeface="微軟正黑體" panose="020B0604030504040204" pitchFamily="34" charset="-120"/>
              </a:rPr>
              <a:t>4-7</a:t>
            </a:r>
            <a:r>
              <a:rPr lang="zh-TW" altLang="en-US" sz="2400" b="1" dirty="0">
                <a:latin typeface="微軟正黑體" panose="020B0604030504040204" pitchFamily="34" charset="-120"/>
                <a:ea typeface="微軟正黑體" panose="020B0604030504040204" pitchFamily="34" charset="-120"/>
              </a:rPr>
              <a:t>節，第四學習階段</a:t>
            </a:r>
            <a:r>
              <a:rPr lang="en-US" altLang="zh-TW" sz="2400" b="1" dirty="0">
                <a:latin typeface="微軟正黑體" panose="020B0604030504040204" pitchFamily="34" charset="-120"/>
                <a:ea typeface="微軟正黑體" panose="020B0604030504040204" pitchFamily="34" charset="-120"/>
              </a:rPr>
              <a:t>3-6</a:t>
            </a:r>
            <a:r>
              <a:rPr lang="zh-TW" altLang="en-US" sz="2400" b="1" dirty="0">
                <a:latin typeface="微軟正黑體" panose="020B0604030504040204" pitchFamily="34" charset="-120"/>
                <a:ea typeface="微軟正黑體" panose="020B0604030504040204" pitchFamily="34" charset="-120"/>
              </a:rPr>
              <a:t>節</a:t>
            </a:r>
            <a:endParaRPr lang="en-US" altLang="zh-TW" sz="2400" b="1"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901783" y="3565985"/>
            <a:ext cx="4339214" cy="400110"/>
          </a:xfrm>
          <a:prstGeom prst="rect">
            <a:avLst/>
          </a:prstGeom>
          <a:solidFill>
            <a:srgbClr val="FFFF00"/>
          </a:solidFill>
          <a:ln w="57150">
            <a:solidFill>
              <a:srgbClr val="7030A0"/>
            </a:solidFill>
          </a:ln>
        </p:spPr>
        <p:txBody>
          <a:bodyPr wrap="square" rtlCol="0">
            <a:spAutoFit/>
          </a:bodyPr>
          <a:lstStyle/>
          <a:p>
            <a:pPr>
              <a:spcBef>
                <a:spcPts val="1200"/>
              </a:spcBef>
            </a:pPr>
            <a:r>
              <a:rPr lang="zh-TW" altLang="en-US" sz="2000" b="1" dirty="0">
                <a:latin typeface="微軟正黑體" panose="020B0604030504040204" pitchFamily="34" charset="-120"/>
                <a:ea typeface="微軟正黑體" panose="020B0604030504040204" pitchFamily="34" charset="-120"/>
              </a:rPr>
              <a:t> 「藝術與人文」更名為「</a:t>
            </a:r>
            <a:r>
              <a:rPr lang="zh-TW" altLang="en-US" sz="2000" b="1" dirty="0">
                <a:solidFill>
                  <a:srgbClr val="7030A0"/>
                </a:solidFill>
                <a:latin typeface="微軟正黑體" panose="020B0604030504040204" pitchFamily="34" charset="-120"/>
                <a:ea typeface="微軟正黑體" panose="020B0604030504040204" pitchFamily="34" charset="-120"/>
              </a:rPr>
              <a:t>藝術</a:t>
            </a:r>
            <a:r>
              <a:rPr lang="zh-TW" altLang="en-US" sz="2000" b="1" dirty="0">
                <a:latin typeface="微軟正黑體" panose="020B0604030504040204" pitchFamily="34" charset="-120"/>
                <a:ea typeface="微軟正黑體" panose="020B0604030504040204" pitchFamily="34" charset="-120"/>
              </a:rPr>
              <a:t>」領域</a:t>
            </a:r>
          </a:p>
        </p:txBody>
      </p:sp>
      <p:sp>
        <p:nvSpPr>
          <p:cNvPr id="5" name="矩形 4"/>
          <p:cNvSpPr/>
          <p:nvPr/>
        </p:nvSpPr>
        <p:spPr>
          <a:xfrm>
            <a:off x="5901214" y="3543297"/>
            <a:ext cx="4400609" cy="46549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0817411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5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5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5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5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5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4" grpId="0" animBg="1"/>
      <p:bldP spid="15" grpId="0" animBg="1"/>
      <p:bldP spid="6" grpId="0" animBg="1"/>
      <p:bldP spid="18" grpId="0" animBg="1"/>
      <p:bldP spid="19" grpId="0" animBg="1"/>
      <p:bldP spid="20" grpId="0" animBg="1"/>
      <p:bldP spid="21" grpId="0" animBg="1"/>
      <p:bldP spid="22" grpId="0" animBg="1"/>
      <p:bldP spid="2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580"/>
          <p:cNvSpPr>
            <a:spLocks noGrp="1"/>
          </p:cNvSpPr>
          <p:nvPr>
            <p:ph type="title"/>
          </p:nvPr>
        </p:nvSpPr>
        <p:spPr>
          <a:xfrm>
            <a:off x="1703512" y="363164"/>
            <a:ext cx="8712968" cy="905596"/>
          </a:xfrm>
        </p:spPr>
        <p:txBody>
          <a:bodyPr vert="horz" wrap="square" lIns="91425" tIns="45700" rIns="91425" bIns="45700" numCol="1" anchor="ctr" anchorCtr="0" compatLnSpc="1">
            <a:prstTxWarp prst="textNoShape">
              <a:avLst/>
            </a:prstTxWarp>
          </a:bodyPr>
          <a:lstStyle/>
          <a:p>
            <a:pPr algn="l" eaLnBrk="1" hangingPunct="1">
              <a:buSzPct val="25000"/>
            </a:pPr>
            <a:r>
              <a:rPr lang="en-US" altLang="zh-TW" sz="3600" b="1" dirty="0">
                <a:solidFill>
                  <a:srgbClr val="0000FF"/>
                </a:solidFill>
                <a:latin typeface="標楷體" pitchFamily="65" charset="-120"/>
                <a:ea typeface="標楷體" pitchFamily="65" charset="-120"/>
                <a:cs typeface="Times New Roman" pitchFamily="18" charset="0"/>
                <a:sym typeface="Arial" pitchFamily="34" charset="0"/>
              </a:rPr>
              <a:t>(</a:t>
            </a:r>
            <a:r>
              <a:rPr lang="zh-TW" altLang="en-US" sz="3600" b="1" dirty="0">
                <a:solidFill>
                  <a:srgbClr val="0000FF"/>
                </a:solidFill>
                <a:latin typeface="標楷體" pitchFamily="65" charset="-120"/>
                <a:ea typeface="標楷體" pitchFamily="65" charset="-120"/>
                <a:cs typeface="Times New Roman" pitchFamily="18" charset="0"/>
                <a:sym typeface="Arial" pitchFamily="34" charset="0"/>
              </a:rPr>
              <a:t>三</a:t>
            </a:r>
            <a:r>
              <a:rPr lang="en-US" altLang="zh-TW" sz="3600" b="1" dirty="0">
                <a:solidFill>
                  <a:srgbClr val="0000FF"/>
                </a:solidFill>
                <a:latin typeface="標楷體" pitchFamily="65" charset="-120"/>
                <a:ea typeface="標楷體" pitchFamily="65" charset="-120"/>
                <a:cs typeface="Times New Roman" pitchFamily="18" charset="0"/>
                <a:sym typeface="Arial" pitchFamily="34" charset="0"/>
              </a:rPr>
              <a:t>)</a:t>
            </a:r>
            <a:r>
              <a:rPr lang="en-US" altLang="zh-TW" sz="3200" b="1" dirty="0">
                <a:solidFill>
                  <a:srgbClr val="FF0000"/>
                </a:solidFill>
                <a:latin typeface="標楷體" pitchFamily="65" charset="-120"/>
                <a:ea typeface="標楷體" pitchFamily="65" charset="-120"/>
                <a:cs typeface="Times New Roman" pitchFamily="18" charset="0"/>
                <a:sym typeface="Arial" pitchFamily="34" charset="0"/>
              </a:rPr>
              <a:t>九年一貫</a:t>
            </a:r>
            <a:r>
              <a:rPr lang="en-US" altLang="zh-TW" sz="3200" b="1" dirty="0">
                <a:solidFill>
                  <a:srgbClr val="0000FF"/>
                </a:solidFill>
                <a:latin typeface="標楷體" pitchFamily="65" charset="-120"/>
                <a:ea typeface="標楷體" pitchFamily="65" charset="-120"/>
                <a:cs typeface="Times New Roman" pitchFamily="18" charset="0"/>
                <a:sym typeface="Arial" pitchFamily="34" charset="0"/>
              </a:rPr>
              <a:t>及</a:t>
            </a:r>
            <a:r>
              <a:rPr lang="en-US" altLang="zh-TW" sz="3200" b="1" dirty="0">
                <a:solidFill>
                  <a:srgbClr val="FF0000"/>
                </a:solidFill>
                <a:latin typeface="標楷體" pitchFamily="65" charset="-120"/>
                <a:ea typeface="標楷體" pitchFamily="65" charset="-120"/>
                <a:cs typeface="Times New Roman" pitchFamily="18" charset="0"/>
                <a:sym typeface="Arial" pitchFamily="34" charset="0"/>
              </a:rPr>
              <a:t>12</a:t>
            </a:r>
            <a:r>
              <a:rPr lang="zh-TW" altLang="en-US" sz="3200" b="1" dirty="0">
                <a:solidFill>
                  <a:srgbClr val="FF0000"/>
                </a:solidFill>
                <a:latin typeface="標楷體" pitchFamily="65" charset="-120"/>
                <a:ea typeface="標楷體" pitchFamily="65" charset="-120"/>
                <a:cs typeface="Times New Roman" pitchFamily="18" charset="0"/>
                <a:sym typeface="Arial" pitchFamily="34" charset="0"/>
              </a:rPr>
              <a:t>年國教新課綱</a:t>
            </a:r>
            <a:r>
              <a:rPr lang="en-US" altLang="zh-TW" sz="3200" b="1" dirty="0" err="1">
                <a:solidFill>
                  <a:srgbClr val="0000FF"/>
                </a:solidFill>
                <a:latin typeface="標楷體" pitchFamily="65" charset="-120"/>
                <a:ea typeface="標楷體" pitchFamily="65" charset="-120"/>
                <a:cs typeface="Times New Roman" pitchFamily="18" charset="0"/>
                <a:sym typeface="Arial" pitchFamily="34" charset="0"/>
              </a:rPr>
              <a:t>總綱比較</a:t>
            </a:r>
            <a:endParaRPr lang="en-US" altLang="zh-TW" sz="3200" b="1" dirty="0">
              <a:solidFill>
                <a:srgbClr val="0000FF"/>
              </a:solidFill>
              <a:latin typeface="標楷體" pitchFamily="65" charset="-120"/>
              <a:ea typeface="標楷體" pitchFamily="65" charset="-120"/>
              <a:cs typeface="Times New Roman" pitchFamily="18" charset="0"/>
              <a:sym typeface="Arial" pitchFamily="34" charset="0"/>
            </a:endParaRPr>
          </a:p>
        </p:txBody>
      </p:sp>
      <p:sp>
        <p:nvSpPr>
          <p:cNvPr id="68611"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E72DF74-A6DF-4085-8DEA-D7B593F0A7CF}" type="slidenum">
              <a:rPr lang="zh-TW" altLang="en-US" sz="1200">
                <a:solidFill>
                  <a:srgbClr val="898989"/>
                </a:solidFill>
                <a:latin typeface="標楷體" pitchFamily="65" charset="-120"/>
                <a:ea typeface="標楷體" pitchFamily="65" charset="-120"/>
              </a:rPr>
              <a:pPr>
                <a:spcBef>
                  <a:spcPct val="0"/>
                </a:spcBef>
                <a:buFontTx/>
                <a:buNone/>
              </a:pPr>
              <a:t>32</a:t>
            </a:fld>
            <a:endParaRPr lang="en-US" altLang="zh-TW" sz="1200">
              <a:solidFill>
                <a:srgbClr val="898989"/>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423048506"/>
              </p:ext>
            </p:extLst>
          </p:nvPr>
        </p:nvGraphicFramePr>
        <p:xfrm>
          <a:off x="1919289" y="1196753"/>
          <a:ext cx="8353425" cy="5730757"/>
        </p:xfrm>
        <a:graphic>
          <a:graphicData uri="http://schemas.openxmlformats.org/drawingml/2006/table">
            <a:tbl>
              <a:tblPr firstRow="1" bandRow="1">
                <a:tableStyleId>{5C22544A-7EE6-4342-B048-85BDC9FD1C3A}</a:tableStyleId>
              </a:tblPr>
              <a:tblGrid>
                <a:gridCol w="1368234">
                  <a:extLst>
                    <a:ext uri="{9D8B030D-6E8A-4147-A177-3AD203B41FA5}">
                      <a16:colId xmlns:a16="http://schemas.microsoft.com/office/drawing/2014/main" val="20000"/>
                    </a:ext>
                  </a:extLst>
                </a:gridCol>
                <a:gridCol w="3474339">
                  <a:extLst>
                    <a:ext uri="{9D8B030D-6E8A-4147-A177-3AD203B41FA5}">
                      <a16:colId xmlns:a16="http://schemas.microsoft.com/office/drawing/2014/main" val="20001"/>
                    </a:ext>
                  </a:extLst>
                </a:gridCol>
                <a:gridCol w="3510852">
                  <a:extLst>
                    <a:ext uri="{9D8B030D-6E8A-4147-A177-3AD203B41FA5}">
                      <a16:colId xmlns:a16="http://schemas.microsoft.com/office/drawing/2014/main" val="20002"/>
                    </a:ext>
                  </a:extLst>
                </a:gridCol>
              </a:tblGrid>
              <a:tr h="396328">
                <a:tc>
                  <a:txBody>
                    <a:bodyPr/>
                    <a:lstStyle/>
                    <a:p>
                      <a:endParaRPr lang="zh-TW" altLang="en-US" sz="18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err="1"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九年一貫</a:t>
                      </a:r>
                      <a:endParaRPr lang="en-US" sz="2000" b="1" u="none" strike="noStrike" cap="none"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err="1"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十二年國教</a:t>
                      </a:r>
                      <a:endParaRPr lang="en-US" sz="2000" b="1" u="none" strike="noStrike" cap="none"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6814">
                <a:tc>
                  <a:txBody>
                    <a:bodyPr/>
                    <a:lstStyle/>
                    <a:p>
                      <a:pPr marL="0" marR="0" lvl="0" indent="0" algn="l" rtl="0">
                        <a:lnSpc>
                          <a:spcPct val="100000"/>
                        </a:lnSpc>
                        <a:spcBef>
                          <a:spcPts val="0"/>
                        </a:spcBef>
                        <a:spcAft>
                          <a:spcPts val="0"/>
                        </a:spcAft>
                        <a:buClr>
                          <a:schemeClr val="dk1"/>
                        </a:buClr>
                        <a:buSzPct val="25000"/>
                        <a:buFont typeface="Arial"/>
                        <a:buNone/>
                      </a:pPr>
                      <a:r>
                        <a:rPr lang="en-US" sz="2200" b="1" u="none" strike="noStrike" cap="none" dirty="0" err="1">
                          <a:latin typeface="標楷體" panose="03000509000000000000" pitchFamily="65" charset="-120"/>
                          <a:ea typeface="標楷體" panose="03000509000000000000" pitchFamily="65" charset="-120"/>
                          <a:cs typeface="Arial"/>
                          <a:sym typeface="Arial"/>
                        </a:rPr>
                        <a:t>課程理念</a:t>
                      </a:r>
                      <a:endParaRPr lang="en-US" sz="2200" b="1" u="none" strike="noStrike" cap="none" dirty="0">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rtl="0">
                        <a:spcBef>
                          <a:spcPts val="0"/>
                        </a:spcBef>
                        <a:buClr>
                          <a:schemeClr val="dk1"/>
                        </a:buClr>
                        <a:buSzPct val="100000"/>
                        <a:buFont typeface="Arial"/>
                        <a:buChar char="•"/>
                      </a:pPr>
                      <a:r>
                        <a:rPr lang="en-US" sz="2000" b="1" u="none" strike="noStrike" cap="none" dirty="0" err="1">
                          <a:latin typeface="標楷體" panose="03000509000000000000" pitchFamily="65" charset="-120"/>
                          <a:ea typeface="標楷體" panose="03000509000000000000" pitchFamily="65" charset="-120"/>
                          <a:cs typeface="Arial"/>
                          <a:sym typeface="Arial"/>
                        </a:rPr>
                        <a:t>能力導向</a:t>
                      </a:r>
                      <a:endParaRPr lang="en-US" sz="2000" b="1" u="none" strike="noStrike" cap="none" dirty="0">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rtl="0">
                        <a:spcBef>
                          <a:spcPts val="0"/>
                        </a:spcBef>
                        <a:buClr>
                          <a:srgbClr val="C00000"/>
                        </a:buClr>
                        <a:buSzPct val="100000"/>
                        <a:buFont typeface="Arial"/>
                        <a:buChar char="•"/>
                      </a:pPr>
                      <a:r>
                        <a:rPr lang="en-US" sz="2000" b="1" u="none" strike="noStrike" cap="none" dirty="0" err="1">
                          <a:solidFill>
                            <a:srgbClr val="FF0000"/>
                          </a:solidFill>
                          <a:latin typeface="標楷體" panose="03000509000000000000" pitchFamily="65" charset="-120"/>
                          <a:ea typeface="標楷體" panose="03000509000000000000" pitchFamily="65" charset="-120"/>
                          <a:cs typeface="Arial"/>
                          <a:sym typeface="Arial"/>
                        </a:rPr>
                        <a:t>素養</a:t>
                      </a:r>
                      <a:r>
                        <a:rPr lang="en-US" sz="2000" b="1" u="none" strike="noStrike" cap="none" dirty="0" err="1">
                          <a:solidFill>
                            <a:schemeClr val="tx1"/>
                          </a:solidFill>
                          <a:latin typeface="標楷體" panose="03000509000000000000" pitchFamily="65" charset="-120"/>
                          <a:ea typeface="標楷體" panose="03000509000000000000" pitchFamily="65" charset="-120"/>
                          <a:cs typeface="Arial"/>
                          <a:sym typeface="Arial"/>
                        </a:rPr>
                        <a:t>導向</a:t>
                      </a:r>
                      <a:endParaRPr lang="en-US" sz="2000" b="1" u="none" strike="noStrike" cap="none" dirty="0">
                        <a:solidFill>
                          <a:schemeClr val="tx1"/>
                        </a:solidFill>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318">
                <a:tc rowSpan="9">
                  <a:txBody>
                    <a:bodyPr/>
                    <a:lstStyle/>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課</a:t>
                      </a:r>
                    </a:p>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程</a:t>
                      </a:r>
                    </a:p>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架</a:t>
                      </a:r>
                    </a:p>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構</a:t>
                      </a:r>
                    </a:p>
                    <a:p>
                      <a:endParaRPr lang="zh-TW" altLang="en-US" sz="1800" dirty="0"/>
                    </a:p>
                  </a:txBody>
                  <a:tcPr marL="91445" marR="91445" marT="45729" marB="4572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itchFamily="34" charset="0"/>
                        <a:buChar char="•"/>
                        <a:tabLst/>
                        <a:defRPr/>
                      </a:pPr>
                      <a:r>
                        <a:rPr lang="en-US" altLang="zh-TW" sz="2000" b="1" dirty="0" err="1">
                          <a:solidFill>
                            <a:schemeClr val="dk1"/>
                          </a:solidFill>
                          <a:latin typeface="標楷體" panose="03000509000000000000" pitchFamily="65" charset="-120"/>
                          <a:ea typeface="標楷體" panose="03000509000000000000" pitchFamily="65" charset="-120"/>
                          <a:cs typeface="Arial"/>
                          <a:sym typeface="Arial"/>
                        </a:rPr>
                        <a:t>七大領域</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八</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大領域</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117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原為</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自然與生活科技</a:t>
                      </a: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領域</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分為</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「自然科學」及「科技」</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領域</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6094">
                <a:tc vMerge="1">
                  <a:txBody>
                    <a:bodyPr/>
                    <a:lstStyle/>
                    <a:p>
                      <a:endParaRPr lang="zh-TW" altLang="en-US"/>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原為藝術與人文領域</a:t>
                      </a: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改名稱為</a:t>
                      </a:r>
                      <a:r>
                        <a:rPr kumimoji="0" lang="zh-TW" altLang="en-US"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藝術</a:t>
                      </a: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領域</a:t>
                      </a: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631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prstClr val="black"/>
                          </a:solidFill>
                          <a:effectLst/>
                          <a:uLnTx/>
                          <a:uFillTx/>
                          <a:latin typeface="標楷體" panose="03000509000000000000" pitchFamily="65" charset="-120"/>
                          <a:ea typeface="標楷體" panose="03000509000000000000" pitchFamily="65" charset="-120"/>
                          <a:cs typeface="Arial"/>
                          <a:sym typeface="Arial"/>
                        </a:rPr>
                        <a:t>節數採彈性比例制</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節數採</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固定</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制</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117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彈性學習「節數</a:t>
                      </a:r>
                      <a:r>
                        <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其使用無明確規範</a:t>
                      </a:r>
                      <a:endPar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彈性學習</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「課程</a:t>
                      </a:r>
                      <a:r>
                        <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其使用</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有</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明確規範</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836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prstClr val="black"/>
                          </a:solidFill>
                          <a:effectLst/>
                          <a:uLnTx/>
                          <a:uFillTx/>
                          <a:latin typeface="標楷體" panose="03000509000000000000" pitchFamily="65" charset="-120"/>
                          <a:ea typeface="標楷體" panose="03000509000000000000" pitchFamily="65" charset="-120"/>
                          <a:cs typeface="Arial"/>
                          <a:sym typeface="Arial"/>
                        </a:rPr>
                        <a:t>重大議題設置課綱</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zh-TW" altLang="en-US" sz="2000" b="1"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時事</a:t>
                      </a:r>
                      <a:r>
                        <a:rPr kumimoji="0" lang="en-US" altLang="zh-TW" sz="2000" b="1" i="0" u="none" strike="noStrike" kern="1200" cap="none" spc="0" normalizeH="0" baseline="0" noProof="0" dirty="0" err="1" smtClean="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議題</a:t>
                      </a:r>
                      <a:r>
                        <a:rPr kumimoji="0" lang="en-US" altLang="zh-TW" sz="2000" b="1" i="0" u="none" strike="noStrike" kern="1200" cap="none" spc="0" normalizeH="0" baseline="0" noProof="0" dirty="0" err="1"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融入各領域</a:t>
                      </a:r>
                      <a:endPar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10785">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低年級「生活課程」與「綜合活動」分設</a:t>
                      </a:r>
                      <a:endPar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低年級</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「綜合活動」融入「生活課程</a:t>
                      </a:r>
                      <a:r>
                        <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631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prstClr val="black"/>
                          </a:solidFill>
                          <a:effectLst/>
                          <a:uLnTx/>
                          <a:uFillTx/>
                          <a:latin typeface="標楷體" panose="03000509000000000000" pitchFamily="65" charset="-120"/>
                          <a:ea typeface="標楷體" panose="03000509000000000000" pitchFamily="65" charset="-120"/>
                          <a:cs typeface="Arial"/>
                          <a:sym typeface="Arial"/>
                        </a:rPr>
                        <a:t>各領域學習階段劃分不一</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各領域學習階段</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統一</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劃分</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53524">
                <a:tc vMerge="1">
                  <a:txBody>
                    <a:bodyPr/>
                    <a:lstStyle/>
                    <a:p>
                      <a:endParaRPr lang="zh-TW"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zh-TW" altLang="en-US"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語文領域新增</a:t>
                      </a:r>
                      <a:r>
                        <a:rPr kumimoji="0" lang="en-US" altLang="zh-TW"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新住民語文</a:t>
                      </a:r>
                      <a:r>
                        <a:rPr kumimoji="0" lang="en-US" altLang="zh-TW"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r>
                        <a:rPr kumimoji="0" lang="zh-TW" altLang="en-US"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選項</a:t>
                      </a:r>
                      <a:endPar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Shape 582"/>
          <p:cNvSpPr txBox="1">
            <a:spLocks noChangeArrowheads="1"/>
          </p:cNvSpPr>
          <p:nvPr/>
        </p:nvSpPr>
        <p:spPr bwMode="auto">
          <a:xfrm>
            <a:off x="1919288" y="6237288"/>
            <a:ext cx="1439862" cy="360362"/>
          </a:xfrm>
          <a:prstGeom prst="rect">
            <a:avLst/>
          </a:prstGeom>
          <a:noFill/>
          <a:ln w="9525">
            <a:noFill/>
            <a:miter lim="800000"/>
            <a:headEnd/>
            <a:tailEnd/>
          </a:ln>
        </p:spPr>
        <p:txBody>
          <a:bodyPr lIns="91425" tIns="45700" rIns="91425" bIns="45700"/>
          <a:lstStyle/>
          <a:p>
            <a:pPr eaLnBrk="1" hangingPunct="1">
              <a:buSzPct val="25000"/>
              <a:defRPr/>
            </a:pPr>
            <a:r>
              <a:rPr lang="en-US" sz="1400" b="1" dirty="0" err="1">
                <a:solidFill>
                  <a:schemeClr val="tx1">
                    <a:lumMod val="50000"/>
                    <a:lumOff val="50000"/>
                  </a:schemeClr>
                </a:solidFill>
                <a:latin typeface="標楷體" pitchFamily="65" charset="-120"/>
                <a:ea typeface="標楷體" pitchFamily="65" charset="-120"/>
                <a:cs typeface="Arial" charset="0"/>
                <a:sym typeface="Arial" charset="0"/>
              </a:rPr>
              <a:t>學習總節數不變</a:t>
            </a:r>
            <a:endParaRPr lang="en-US" sz="1400" b="1" dirty="0">
              <a:solidFill>
                <a:schemeClr val="tx1">
                  <a:lumMod val="50000"/>
                  <a:lumOff val="50000"/>
                </a:schemeClr>
              </a:solidFill>
              <a:latin typeface="標楷體" pitchFamily="65" charset="-120"/>
              <a:ea typeface="標楷體" pitchFamily="65" charset="-120"/>
              <a:cs typeface="Arial" charset="0"/>
              <a:sym typeface="Arial" charset="0"/>
            </a:endParaRPr>
          </a:p>
        </p:txBody>
      </p:sp>
    </p:spTree>
    <p:extLst>
      <p:ext uri="{BB962C8B-B14F-4D97-AF65-F5344CB8AC3E}">
        <p14:creationId xmlns:p14="http://schemas.microsoft.com/office/powerpoint/2010/main" val="3003483371"/>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矩形 129">
            <a:extLst>
              <a:ext uri="{FF2B5EF4-FFF2-40B4-BE49-F238E27FC236}">
                <a16:creationId xmlns:a16="http://schemas.microsoft.com/office/drawing/2014/main" id="{9E9FF939-A217-458E-A48D-7CAE6EB787E4}"/>
              </a:ext>
            </a:extLst>
          </p:cNvPr>
          <p:cNvSpPr/>
          <p:nvPr/>
        </p:nvSpPr>
        <p:spPr>
          <a:xfrm>
            <a:off x="333375" y="311150"/>
            <a:ext cx="11536363"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1" name="剪去單一角落矩形 130">
            <a:extLst>
              <a:ext uri="{FF2B5EF4-FFF2-40B4-BE49-F238E27FC236}">
                <a16:creationId xmlns:a16="http://schemas.microsoft.com/office/drawing/2014/main" id="{C252CB89-588B-4AB7-A58B-219E0448CA7F}"/>
              </a:ext>
            </a:extLst>
          </p:cNvPr>
          <p:cNvSpPr/>
          <p:nvPr/>
        </p:nvSpPr>
        <p:spPr>
          <a:xfrm flipV="1">
            <a:off x="333375" y="311150"/>
            <a:ext cx="8564563"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2" name="文本框 7">
            <a:extLst>
              <a:ext uri="{FF2B5EF4-FFF2-40B4-BE49-F238E27FC236}">
                <a16:creationId xmlns:a16="http://schemas.microsoft.com/office/drawing/2014/main" id="{F1E627F3-4C36-4826-A2CD-4F8974132B99}"/>
              </a:ext>
            </a:extLst>
          </p:cNvPr>
          <p:cNvSpPr txBox="1"/>
          <p:nvPr/>
        </p:nvSpPr>
        <p:spPr>
          <a:xfrm>
            <a:off x="385763" y="428625"/>
            <a:ext cx="92583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課綱主要內容：六項主要發展方向 聚焦素養導向學習</a:t>
            </a:r>
          </a:p>
        </p:txBody>
      </p:sp>
      <p:sp>
        <p:nvSpPr>
          <p:cNvPr id="12" name="圓角矩形 11">
            <a:extLst>
              <a:ext uri="{FF2B5EF4-FFF2-40B4-BE49-F238E27FC236}">
                <a16:creationId xmlns:a16="http://schemas.microsoft.com/office/drawing/2014/main" id="{BD7F2AA1-8D88-447E-ADAF-5FE6F207B5C8}"/>
              </a:ext>
            </a:extLst>
          </p:cNvPr>
          <p:cNvSpPr/>
          <p:nvPr/>
        </p:nvSpPr>
        <p:spPr>
          <a:xfrm>
            <a:off x="4418013" y="1527175"/>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13" name="圓角化同側角落矩形 12">
            <a:extLst>
              <a:ext uri="{FF2B5EF4-FFF2-40B4-BE49-F238E27FC236}">
                <a16:creationId xmlns:a16="http://schemas.microsoft.com/office/drawing/2014/main" id="{B9A4A86F-F38B-45FE-89CF-57E59191E28C}"/>
              </a:ext>
            </a:extLst>
          </p:cNvPr>
          <p:cNvSpPr/>
          <p:nvPr/>
        </p:nvSpPr>
        <p:spPr>
          <a:xfrm>
            <a:off x="4418013" y="1543050"/>
            <a:ext cx="3355975" cy="579438"/>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4" name="矩形 13">
            <a:extLst>
              <a:ext uri="{FF2B5EF4-FFF2-40B4-BE49-F238E27FC236}">
                <a16:creationId xmlns:a16="http://schemas.microsoft.com/office/drawing/2014/main" id="{C9D776F2-F8C9-4E9B-BACA-22CEF1372D0A}"/>
              </a:ext>
            </a:extLst>
          </p:cNvPr>
          <p:cNvSpPr/>
          <p:nvPr/>
        </p:nvSpPr>
        <p:spPr>
          <a:xfrm>
            <a:off x="4622800" y="1543050"/>
            <a:ext cx="2957513"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素養導向</a:t>
            </a:r>
          </a:p>
        </p:txBody>
      </p:sp>
      <p:sp>
        <p:nvSpPr>
          <p:cNvPr id="15" name="圓角矩形 14">
            <a:extLst>
              <a:ext uri="{FF2B5EF4-FFF2-40B4-BE49-F238E27FC236}">
                <a16:creationId xmlns:a16="http://schemas.microsoft.com/office/drawing/2014/main" id="{0B90823C-77D4-4A43-B249-8F16805D0387}"/>
              </a:ext>
            </a:extLst>
          </p:cNvPr>
          <p:cNvSpPr/>
          <p:nvPr/>
        </p:nvSpPr>
        <p:spPr>
          <a:xfrm>
            <a:off x="703263" y="1527175"/>
            <a:ext cx="3354387"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16" name="圓角化同側角落矩形 15">
            <a:extLst>
              <a:ext uri="{FF2B5EF4-FFF2-40B4-BE49-F238E27FC236}">
                <a16:creationId xmlns:a16="http://schemas.microsoft.com/office/drawing/2014/main" id="{AA8E51FE-8873-4837-8AB9-0BD075BDE9EB}"/>
              </a:ext>
            </a:extLst>
          </p:cNvPr>
          <p:cNvSpPr/>
          <p:nvPr/>
        </p:nvSpPr>
        <p:spPr>
          <a:xfrm>
            <a:off x="703263" y="1543050"/>
            <a:ext cx="3354387" cy="579438"/>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7" name="矩形 16">
            <a:extLst>
              <a:ext uri="{FF2B5EF4-FFF2-40B4-BE49-F238E27FC236}">
                <a16:creationId xmlns:a16="http://schemas.microsoft.com/office/drawing/2014/main" id="{04E8A087-A40A-4FF8-B5AB-4AE530E503DE}"/>
              </a:ext>
            </a:extLst>
          </p:cNvPr>
          <p:cNvSpPr/>
          <p:nvPr/>
        </p:nvSpPr>
        <p:spPr>
          <a:xfrm>
            <a:off x="906463" y="1543050"/>
            <a:ext cx="2959100"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全人教育</a:t>
            </a:r>
          </a:p>
        </p:txBody>
      </p:sp>
      <p:sp>
        <p:nvSpPr>
          <p:cNvPr id="21" name="圓角矩形 20">
            <a:extLst>
              <a:ext uri="{FF2B5EF4-FFF2-40B4-BE49-F238E27FC236}">
                <a16:creationId xmlns:a16="http://schemas.microsoft.com/office/drawing/2014/main" id="{D095E2FC-B560-4275-AE9B-42D8F275639E}"/>
              </a:ext>
            </a:extLst>
          </p:cNvPr>
          <p:cNvSpPr/>
          <p:nvPr/>
        </p:nvSpPr>
        <p:spPr>
          <a:xfrm>
            <a:off x="8134350" y="1527175"/>
            <a:ext cx="3354388"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2" name="圓角化同側角落矩形 21">
            <a:extLst>
              <a:ext uri="{FF2B5EF4-FFF2-40B4-BE49-F238E27FC236}">
                <a16:creationId xmlns:a16="http://schemas.microsoft.com/office/drawing/2014/main" id="{C2456FEE-6792-4C26-AAF7-23ED9D241952}"/>
              </a:ext>
            </a:extLst>
          </p:cNvPr>
          <p:cNvSpPr/>
          <p:nvPr/>
        </p:nvSpPr>
        <p:spPr>
          <a:xfrm>
            <a:off x="8134350" y="1543050"/>
            <a:ext cx="3354388" cy="579438"/>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3" name="矩形 22">
            <a:extLst>
              <a:ext uri="{FF2B5EF4-FFF2-40B4-BE49-F238E27FC236}">
                <a16:creationId xmlns:a16="http://schemas.microsoft.com/office/drawing/2014/main" id="{B0E2CDC2-E32D-44EA-8B2E-5A9B4641B302}"/>
              </a:ext>
            </a:extLst>
          </p:cNvPr>
          <p:cNvSpPr/>
          <p:nvPr/>
        </p:nvSpPr>
        <p:spPr>
          <a:xfrm>
            <a:off x="8337550" y="1543050"/>
            <a:ext cx="2959100"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連貫統整</a:t>
            </a:r>
          </a:p>
        </p:txBody>
      </p:sp>
      <p:sp>
        <p:nvSpPr>
          <p:cNvPr id="24" name="圓角矩形 23">
            <a:extLst>
              <a:ext uri="{FF2B5EF4-FFF2-40B4-BE49-F238E27FC236}">
                <a16:creationId xmlns:a16="http://schemas.microsoft.com/office/drawing/2014/main" id="{EF2F6E70-43AD-49DC-93DF-B012E6F6CFED}"/>
              </a:ext>
            </a:extLst>
          </p:cNvPr>
          <p:cNvSpPr/>
          <p:nvPr/>
        </p:nvSpPr>
        <p:spPr>
          <a:xfrm>
            <a:off x="4418013" y="4062413"/>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5" name="圓角化同側角落矩形 24">
            <a:extLst>
              <a:ext uri="{FF2B5EF4-FFF2-40B4-BE49-F238E27FC236}">
                <a16:creationId xmlns:a16="http://schemas.microsoft.com/office/drawing/2014/main" id="{A5EB41AF-A532-43B0-94D3-A21D4C5CA287}"/>
              </a:ext>
            </a:extLst>
          </p:cNvPr>
          <p:cNvSpPr/>
          <p:nvPr/>
        </p:nvSpPr>
        <p:spPr>
          <a:xfrm>
            <a:off x="4418013" y="4078288"/>
            <a:ext cx="3355975" cy="579437"/>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6" name="矩形 25">
            <a:extLst>
              <a:ext uri="{FF2B5EF4-FFF2-40B4-BE49-F238E27FC236}">
                <a16:creationId xmlns:a16="http://schemas.microsoft.com/office/drawing/2014/main" id="{BFA3502C-95D1-461C-97F2-1C7C8B4654BC}"/>
              </a:ext>
            </a:extLst>
          </p:cNvPr>
          <p:cNvSpPr/>
          <p:nvPr/>
        </p:nvSpPr>
        <p:spPr>
          <a:xfrm>
            <a:off x="4622800" y="4078288"/>
            <a:ext cx="2957513"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多元適性</a:t>
            </a:r>
          </a:p>
        </p:txBody>
      </p:sp>
      <p:sp>
        <p:nvSpPr>
          <p:cNvPr id="27" name="圓角矩形 26">
            <a:extLst>
              <a:ext uri="{FF2B5EF4-FFF2-40B4-BE49-F238E27FC236}">
                <a16:creationId xmlns:a16="http://schemas.microsoft.com/office/drawing/2014/main" id="{8CA03379-12E8-470A-87DD-8535C7486971}"/>
              </a:ext>
            </a:extLst>
          </p:cNvPr>
          <p:cNvSpPr/>
          <p:nvPr/>
        </p:nvSpPr>
        <p:spPr>
          <a:xfrm>
            <a:off x="703263" y="4062413"/>
            <a:ext cx="3354387"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8" name="圓角化同側角落矩形 27">
            <a:extLst>
              <a:ext uri="{FF2B5EF4-FFF2-40B4-BE49-F238E27FC236}">
                <a16:creationId xmlns:a16="http://schemas.microsoft.com/office/drawing/2014/main" id="{C3699161-9FF3-4158-912D-E44BEDB4C588}"/>
              </a:ext>
            </a:extLst>
          </p:cNvPr>
          <p:cNvSpPr/>
          <p:nvPr/>
        </p:nvSpPr>
        <p:spPr>
          <a:xfrm>
            <a:off x="703263" y="4078288"/>
            <a:ext cx="3354387" cy="579437"/>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9" name="矩形 28">
            <a:extLst>
              <a:ext uri="{FF2B5EF4-FFF2-40B4-BE49-F238E27FC236}">
                <a16:creationId xmlns:a16="http://schemas.microsoft.com/office/drawing/2014/main" id="{D2C53782-8290-4F4B-94BD-5A3C09EA9D76}"/>
              </a:ext>
            </a:extLst>
          </p:cNvPr>
          <p:cNvSpPr/>
          <p:nvPr/>
        </p:nvSpPr>
        <p:spPr>
          <a:xfrm>
            <a:off x="906463" y="4078288"/>
            <a:ext cx="2959100"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配套整合</a:t>
            </a:r>
          </a:p>
        </p:txBody>
      </p:sp>
      <p:sp>
        <p:nvSpPr>
          <p:cNvPr id="30" name="圓角矩形 29">
            <a:extLst>
              <a:ext uri="{FF2B5EF4-FFF2-40B4-BE49-F238E27FC236}">
                <a16:creationId xmlns:a16="http://schemas.microsoft.com/office/drawing/2014/main" id="{6D4A5E0E-304D-4A94-9DF1-3DC0CA208645}"/>
              </a:ext>
            </a:extLst>
          </p:cNvPr>
          <p:cNvSpPr/>
          <p:nvPr/>
        </p:nvSpPr>
        <p:spPr>
          <a:xfrm>
            <a:off x="8134350" y="4062413"/>
            <a:ext cx="3354388"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31" name="圓角化同側角落矩形 30">
            <a:extLst>
              <a:ext uri="{FF2B5EF4-FFF2-40B4-BE49-F238E27FC236}">
                <a16:creationId xmlns:a16="http://schemas.microsoft.com/office/drawing/2014/main" id="{BDD8C995-84A2-405B-8615-3635233C55CE}"/>
              </a:ext>
            </a:extLst>
          </p:cNvPr>
          <p:cNvSpPr/>
          <p:nvPr/>
        </p:nvSpPr>
        <p:spPr>
          <a:xfrm>
            <a:off x="8134350" y="4078288"/>
            <a:ext cx="3354388" cy="579437"/>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32" name="矩形 31">
            <a:extLst>
              <a:ext uri="{FF2B5EF4-FFF2-40B4-BE49-F238E27FC236}">
                <a16:creationId xmlns:a16="http://schemas.microsoft.com/office/drawing/2014/main" id="{0560B79B-96F4-43E2-9F35-98C117185D60}"/>
              </a:ext>
            </a:extLst>
          </p:cNvPr>
          <p:cNvSpPr/>
          <p:nvPr/>
        </p:nvSpPr>
        <p:spPr>
          <a:xfrm>
            <a:off x="8337550" y="4078288"/>
            <a:ext cx="2959100"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彈性活力</a:t>
            </a:r>
          </a:p>
        </p:txBody>
      </p:sp>
      <p:sp>
        <p:nvSpPr>
          <p:cNvPr id="25622" name="矩形 2">
            <a:extLst>
              <a:ext uri="{FF2B5EF4-FFF2-40B4-BE49-F238E27FC236}">
                <a16:creationId xmlns:a16="http://schemas.microsoft.com/office/drawing/2014/main" id="{2CBEA2EB-DE73-47D2-90BA-3E093F493F85}"/>
              </a:ext>
            </a:extLst>
          </p:cNvPr>
          <p:cNvSpPr>
            <a:spLocks noChangeArrowheads="1"/>
          </p:cNvSpPr>
          <p:nvPr/>
        </p:nvSpPr>
        <p:spPr bwMode="auto">
          <a:xfrm>
            <a:off x="4616450" y="2182813"/>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核心素養</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三面九項</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endPar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素養導向的教學與評量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3.</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學習與生活情境結合，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應用所學於不同情境</a:t>
            </a:r>
          </a:p>
        </p:txBody>
      </p:sp>
      <p:sp>
        <p:nvSpPr>
          <p:cNvPr id="25623" name="矩形 32">
            <a:extLst>
              <a:ext uri="{FF2B5EF4-FFF2-40B4-BE49-F238E27FC236}">
                <a16:creationId xmlns:a16="http://schemas.microsoft.com/office/drawing/2014/main" id="{85FF75B3-3EEA-466A-A6A1-4960B3EA36F6}"/>
              </a:ext>
            </a:extLst>
          </p:cNvPr>
          <p:cNvSpPr>
            <a:spLocks noChangeArrowheads="1"/>
          </p:cNvSpPr>
          <p:nvPr/>
        </p:nvSpPr>
        <p:spPr bwMode="auto">
          <a:xfrm>
            <a:off x="8337550" y="2297113"/>
            <a:ext cx="310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領域的橫向統整</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不同學習階段的</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縱向連貫</a:t>
            </a:r>
          </a:p>
        </p:txBody>
      </p:sp>
      <p:sp>
        <p:nvSpPr>
          <p:cNvPr id="25624" name="矩形 33">
            <a:extLst>
              <a:ext uri="{FF2B5EF4-FFF2-40B4-BE49-F238E27FC236}">
                <a16:creationId xmlns:a16="http://schemas.microsoft.com/office/drawing/2014/main" id="{8D514B6A-3124-417A-9A87-0AE15036B63A}"/>
              </a:ext>
            </a:extLst>
          </p:cNvPr>
          <p:cNvSpPr>
            <a:spLocks noChangeArrowheads="1"/>
          </p:cNvSpPr>
          <p:nvPr/>
        </p:nvSpPr>
        <p:spPr bwMode="auto">
          <a:xfrm>
            <a:off x="828675" y="2182813"/>
            <a:ext cx="31035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五育均衡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終身學習者：</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終身學習者的新概念</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恰是素養導向的核心意涵</a:t>
            </a:r>
          </a:p>
        </p:txBody>
      </p:sp>
      <p:sp>
        <p:nvSpPr>
          <p:cNvPr id="25625" name="矩形 34">
            <a:extLst>
              <a:ext uri="{FF2B5EF4-FFF2-40B4-BE49-F238E27FC236}">
                <a16:creationId xmlns:a16="http://schemas.microsoft.com/office/drawing/2014/main" id="{1E7397BC-2681-4B7D-80EC-78CA6D2DE49B}"/>
              </a:ext>
            </a:extLst>
          </p:cNvPr>
          <p:cNvSpPr>
            <a:spLocks noChangeArrowheads="1"/>
          </p:cNvSpPr>
          <p:nvPr/>
        </p:nvSpPr>
        <p:spPr bwMode="auto">
          <a:xfrm>
            <a:off x="4527550" y="4672013"/>
            <a:ext cx="360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落實學生為主體的</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適性學習</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規劃統整性主題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專題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議題探究等課程</a:t>
            </a:r>
          </a:p>
        </p:txBody>
      </p:sp>
      <p:sp>
        <p:nvSpPr>
          <p:cNvPr id="25626" name="矩形 35">
            <a:extLst>
              <a:ext uri="{FF2B5EF4-FFF2-40B4-BE49-F238E27FC236}">
                <a16:creationId xmlns:a16="http://schemas.microsoft.com/office/drawing/2014/main" id="{C982D7A2-8F8A-49E5-9D8C-B6F256D1872A}"/>
              </a:ext>
            </a:extLst>
          </p:cNvPr>
          <p:cNvSpPr>
            <a:spLocks noChangeArrowheads="1"/>
          </p:cNvSpPr>
          <p:nvPr/>
        </p:nvSpPr>
        <p:spPr bwMode="auto">
          <a:xfrm>
            <a:off x="8302625" y="4687888"/>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透過集體討論，凝聚學校發展共識</a:t>
            </a:r>
            <a:endPar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學校運用在地資源，發展學校本位及特色課程</a:t>
            </a:r>
          </a:p>
        </p:txBody>
      </p:sp>
      <p:sp>
        <p:nvSpPr>
          <p:cNvPr id="25627" name="矩形 36">
            <a:extLst>
              <a:ext uri="{FF2B5EF4-FFF2-40B4-BE49-F238E27FC236}">
                <a16:creationId xmlns:a16="http://schemas.microsoft.com/office/drawing/2014/main" id="{9FC6F82F-2990-405B-95EF-241FD54FE238}"/>
              </a:ext>
            </a:extLst>
          </p:cNvPr>
          <p:cNvSpPr>
            <a:spLocks noChangeArrowheads="1"/>
          </p:cNvSpPr>
          <p:nvPr/>
        </p:nvSpPr>
        <p:spPr bwMode="auto">
          <a:xfrm>
            <a:off x="828675" y="4672013"/>
            <a:ext cx="3228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針對教育相關法令、機制、人員、措施、環境等環節，考量中央、地方、學校與課室四層級整體規劃</a:t>
            </a:r>
            <a:endPar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25628" name="矩形 37">
            <a:extLst>
              <a:ext uri="{FF2B5EF4-FFF2-40B4-BE49-F238E27FC236}">
                <a16:creationId xmlns:a16="http://schemas.microsoft.com/office/drawing/2014/main" id="{C43C6013-93D0-4CCA-9DF0-2522A477DC9F}"/>
              </a:ext>
            </a:extLst>
          </p:cNvPr>
          <p:cNvSpPr>
            <a:spLocks noChangeArrowheads="1"/>
          </p:cNvSpPr>
          <p:nvPr/>
        </p:nvSpPr>
        <p:spPr bwMode="auto">
          <a:xfrm>
            <a:off x="2379663" y="969963"/>
            <a:ext cx="7310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spc="0" normalizeH="0" baseline="0" noProof="0" dirty="0">
                <a:ln>
                  <a:noFill/>
                </a:ln>
                <a:solidFill>
                  <a:srgbClr val="0D4569"/>
                </a:solidFill>
                <a:effectLst/>
                <a:uLnTx/>
                <a:uFillTx/>
                <a:latin typeface="Microsoft YaHei" panose="020B0503020204020204" pitchFamily="34" charset="-122"/>
                <a:ea typeface="Microsoft YaHei" panose="020B0503020204020204" pitchFamily="34" charset="-122"/>
                <a:cs typeface="+mn-cs"/>
              </a:rPr>
              <a:t>十二年國民基本教育國民中小學課綱發展方向</a:t>
            </a:r>
            <a:endParaRPr kumimoji="0" lang="zh-TW" altLang="zh-TW" sz="2400" b="0" i="0" u="none" strike="noStrike" kern="1200" cap="none" spc="0" normalizeH="0" baseline="0" noProof="0" dirty="0">
              <a:ln>
                <a:noFill/>
              </a:ln>
              <a:solidFill>
                <a:srgbClr val="0D4569"/>
              </a:solidFill>
              <a:effectLst/>
              <a:uLnTx/>
              <a:uFillTx/>
              <a:latin typeface="Microsoft YaHei" panose="020B0503020204020204" pitchFamily="34" charset="-122"/>
              <a:ea typeface="Microsoft YaHei" panose="020B0503020204020204" pitchFamily="34" charset="-122"/>
              <a:cs typeface="+mn-cs"/>
            </a:endParaRPr>
          </a:p>
        </p:txBody>
      </p:sp>
      <p:cxnSp>
        <p:nvCxnSpPr>
          <p:cNvPr id="5" name="直線接點 4">
            <a:extLst>
              <a:ext uri="{FF2B5EF4-FFF2-40B4-BE49-F238E27FC236}">
                <a16:creationId xmlns:a16="http://schemas.microsoft.com/office/drawing/2014/main" id="{58A719B9-90C4-4EF9-8B01-C4A7FA30D648}"/>
              </a:ext>
            </a:extLst>
          </p:cNvPr>
          <p:cNvCxnSpPr/>
          <p:nvPr/>
        </p:nvCxnSpPr>
        <p:spPr>
          <a:xfrm>
            <a:off x="4535488" y="3506788"/>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30" name="矩形 5">
            <a:extLst>
              <a:ext uri="{FF2B5EF4-FFF2-40B4-BE49-F238E27FC236}">
                <a16:creationId xmlns:a16="http://schemas.microsoft.com/office/drawing/2014/main" id="{E23539E9-DD38-42BD-AD68-70BE7B68A49C}"/>
              </a:ext>
            </a:extLst>
          </p:cNvPr>
          <p:cNvSpPr>
            <a:spLocks noChangeArrowheads="1"/>
          </p:cNvSpPr>
          <p:nvPr/>
        </p:nvSpPr>
        <p:spPr bwMode="auto">
          <a:xfrm>
            <a:off x="4956175" y="352425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a:t>
            </a:r>
            <a:r>
              <a:rPr kumimoji="0" lang="zh-TW" altLang="en-US"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都有</a:t>
            </a:r>
            <a:r>
              <a:rPr kumimoji="0" lang="zh-TW" altLang="zh-TW"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責任</a:t>
            </a:r>
            <a:endParaRPr kumimoji="0" lang="zh-TW" altLang="zh-TW" sz="1800" b="0"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cxnSp>
        <p:nvCxnSpPr>
          <p:cNvPr id="42" name="直線接點 41">
            <a:extLst>
              <a:ext uri="{FF2B5EF4-FFF2-40B4-BE49-F238E27FC236}">
                <a16:creationId xmlns:a16="http://schemas.microsoft.com/office/drawing/2014/main" id="{360405FD-D12F-46A4-8CDB-8ACDDE547DB7}"/>
              </a:ext>
            </a:extLst>
          </p:cNvPr>
          <p:cNvCxnSpPr/>
          <p:nvPr/>
        </p:nvCxnSpPr>
        <p:spPr>
          <a:xfrm>
            <a:off x="8258175" y="3506788"/>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32" name="矩形 42">
            <a:extLst>
              <a:ext uri="{FF2B5EF4-FFF2-40B4-BE49-F238E27FC236}">
                <a16:creationId xmlns:a16="http://schemas.microsoft.com/office/drawing/2014/main" id="{8B552136-3734-4AA5-99B8-15552312B463}"/>
              </a:ext>
            </a:extLst>
          </p:cNvPr>
          <p:cNvSpPr>
            <a:spLocks noChangeArrowheads="1"/>
          </p:cNvSpPr>
          <p:nvPr/>
        </p:nvSpPr>
        <p:spPr bwMode="auto">
          <a:xfrm>
            <a:off x="8840788" y="3524250"/>
            <a:ext cx="203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官方與書商的變革</a:t>
            </a:r>
          </a:p>
        </p:txBody>
      </p:sp>
      <p:cxnSp>
        <p:nvCxnSpPr>
          <p:cNvPr id="44" name="直線接點 43">
            <a:extLst>
              <a:ext uri="{FF2B5EF4-FFF2-40B4-BE49-F238E27FC236}">
                <a16:creationId xmlns:a16="http://schemas.microsoft.com/office/drawing/2014/main" id="{672D3BB7-C2E8-4885-85C8-1F050F710E9E}"/>
              </a:ext>
            </a:extLst>
          </p:cNvPr>
          <p:cNvCxnSpPr/>
          <p:nvPr/>
        </p:nvCxnSpPr>
        <p:spPr>
          <a:xfrm>
            <a:off x="828675" y="6026150"/>
            <a:ext cx="31035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34" name="矩形 49">
            <a:extLst>
              <a:ext uri="{FF2B5EF4-FFF2-40B4-BE49-F238E27FC236}">
                <a16:creationId xmlns:a16="http://schemas.microsoft.com/office/drawing/2014/main" id="{08620921-167C-463A-8BDC-DC454D9553F7}"/>
              </a:ext>
            </a:extLst>
          </p:cNvPr>
          <p:cNvSpPr>
            <a:spLocks noChangeArrowheads="1"/>
          </p:cNvSpPr>
          <p:nvPr/>
        </p:nvSpPr>
        <p:spPr bwMode="auto">
          <a:xfrm>
            <a:off x="1444625" y="604361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行政，官方都有責任</a:t>
            </a:r>
            <a:endParaRPr kumimoji="0" lang="zh-TW" altLang="zh-TW" sz="1800" b="0"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cxnSp>
        <p:nvCxnSpPr>
          <p:cNvPr id="51" name="直線接點 50">
            <a:extLst>
              <a:ext uri="{FF2B5EF4-FFF2-40B4-BE49-F238E27FC236}">
                <a16:creationId xmlns:a16="http://schemas.microsoft.com/office/drawing/2014/main" id="{30548764-B20E-405D-A94C-2887BC491CA6}"/>
              </a:ext>
            </a:extLst>
          </p:cNvPr>
          <p:cNvCxnSpPr/>
          <p:nvPr/>
        </p:nvCxnSpPr>
        <p:spPr>
          <a:xfrm>
            <a:off x="4549775" y="6026150"/>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36" name="矩形 51">
            <a:extLst>
              <a:ext uri="{FF2B5EF4-FFF2-40B4-BE49-F238E27FC236}">
                <a16:creationId xmlns:a16="http://schemas.microsoft.com/office/drawing/2014/main" id="{50A0CFA6-161A-4E5A-AD7D-B997784E1B88}"/>
              </a:ext>
            </a:extLst>
          </p:cNvPr>
          <p:cNvSpPr>
            <a:spLocks noChangeArrowheads="1"/>
          </p:cNvSpPr>
          <p:nvPr/>
        </p:nvSpPr>
        <p:spPr bwMode="auto">
          <a:xfrm>
            <a:off x="4964113" y="6043613"/>
            <a:ext cx="2262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教師、家長都有責任</a:t>
            </a:r>
          </a:p>
        </p:txBody>
      </p:sp>
      <p:cxnSp>
        <p:nvCxnSpPr>
          <p:cNvPr id="53" name="直線接點 52">
            <a:extLst>
              <a:ext uri="{FF2B5EF4-FFF2-40B4-BE49-F238E27FC236}">
                <a16:creationId xmlns:a16="http://schemas.microsoft.com/office/drawing/2014/main" id="{05725258-E2F6-443D-B96C-9FCDF01325CC}"/>
              </a:ext>
            </a:extLst>
          </p:cNvPr>
          <p:cNvCxnSpPr/>
          <p:nvPr/>
        </p:nvCxnSpPr>
        <p:spPr>
          <a:xfrm>
            <a:off x="8259763" y="6026150"/>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638" name="矩形 53">
            <a:extLst>
              <a:ext uri="{FF2B5EF4-FFF2-40B4-BE49-F238E27FC236}">
                <a16:creationId xmlns:a16="http://schemas.microsoft.com/office/drawing/2014/main" id="{2C7E781B-DDE6-4E20-B456-D2C40F0489A4}"/>
              </a:ext>
            </a:extLst>
          </p:cNvPr>
          <p:cNvSpPr>
            <a:spLocks noChangeArrowheads="1"/>
          </p:cNvSpPr>
          <p:nvPr/>
        </p:nvSpPr>
        <p:spPr bwMode="auto">
          <a:xfrm>
            <a:off x="8840788" y="604361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教師、家長都有責任</a:t>
            </a:r>
          </a:p>
        </p:txBody>
      </p:sp>
      <p:sp>
        <p:nvSpPr>
          <p:cNvPr id="55" name="矩形圖說文字 54">
            <a:extLst>
              <a:ext uri="{FF2B5EF4-FFF2-40B4-BE49-F238E27FC236}">
                <a16:creationId xmlns:a16="http://schemas.microsoft.com/office/drawing/2014/main" id="{D02090DB-2CD2-437D-A19D-42A16F9279A2}"/>
              </a:ext>
            </a:extLst>
          </p:cNvPr>
          <p:cNvSpPr/>
          <p:nvPr/>
        </p:nvSpPr>
        <p:spPr>
          <a:xfrm>
            <a:off x="2379663" y="3503160"/>
            <a:ext cx="2113166" cy="558800"/>
          </a:xfrm>
          <a:prstGeom prst="wedgeRectCallout">
            <a:avLst>
              <a:gd name="adj1" fmla="val 68751"/>
              <a:gd name="adj2" fmla="val -116981"/>
            </a:avLst>
          </a:prstGeom>
          <a:solidFill>
            <a:srgbClr val="FFA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終身學習者</a:t>
            </a:r>
          </a:p>
        </p:txBody>
      </p:sp>
    </p:spTree>
    <p:extLst>
      <p:ext uri="{BB962C8B-B14F-4D97-AF65-F5344CB8AC3E}">
        <p14:creationId xmlns:p14="http://schemas.microsoft.com/office/powerpoint/2010/main" val="2332061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矩形 129">
            <a:extLst>
              <a:ext uri="{FF2B5EF4-FFF2-40B4-BE49-F238E27FC236}">
                <a16:creationId xmlns:a16="http://schemas.microsoft.com/office/drawing/2014/main" id="{C1003440-77C8-497C-A2A3-116ABCE0EEA5}"/>
              </a:ext>
            </a:extLst>
          </p:cNvPr>
          <p:cNvSpPr/>
          <p:nvPr/>
        </p:nvSpPr>
        <p:spPr>
          <a:xfrm>
            <a:off x="333375" y="311150"/>
            <a:ext cx="11536363"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1" name="剪去單一角落矩形 130">
            <a:extLst>
              <a:ext uri="{FF2B5EF4-FFF2-40B4-BE49-F238E27FC236}">
                <a16:creationId xmlns:a16="http://schemas.microsoft.com/office/drawing/2014/main" id="{3C986222-5FCD-4D28-A96B-6C62E7E338B5}"/>
              </a:ext>
            </a:extLst>
          </p:cNvPr>
          <p:cNvSpPr/>
          <p:nvPr/>
        </p:nvSpPr>
        <p:spPr>
          <a:xfrm flipV="1">
            <a:off x="333375" y="311150"/>
            <a:ext cx="8564563"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2" name="文本框 7">
            <a:extLst>
              <a:ext uri="{FF2B5EF4-FFF2-40B4-BE49-F238E27FC236}">
                <a16:creationId xmlns:a16="http://schemas.microsoft.com/office/drawing/2014/main" id="{09773807-0A1E-4159-A698-11E7B6E1ED83}"/>
              </a:ext>
            </a:extLst>
          </p:cNvPr>
          <p:cNvSpPr txBox="1"/>
          <p:nvPr/>
        </p:nvSpPr>
        <p:spPr>
          <a:xfrm>
            <a:off x="385763" y="428625"/>
            <a:ext cx="92583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課綱主要內容：六項主要發展方向 聚焦素養導向學習</a:t>
            </a:r>
          </a:p>
        </p:txBody>
      </p:sp>
      <p:sp>
        <p:nvSpPr>
          <p:cNvPr id="12" name="圓角矩形 11">
            <a:extLst>
              <a:ext uri="{FF2B5EF4-FFF2-40B4-BE49-F238E27FC236}">
                <a16:creationId xmlns:a16="http://schemas.microsoft.com/office/drawing/2014/main" id="{BE657C26-0798-4405-A1F1-33A2210B5191}"/>
              </a:ext>
            </a:extLst>
          </p:cNvPr>
          <p:cNvSpPr/>
          <p:nvPr/>
        </p:nvSpPr>
        <p:spPr>
          <a:xfrm>
            <a:off x="4418013" y="1527175"/>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13" name="圓角化同側角落矩形 12">
            <a:extLst>
              <a:ext uri="{FF2B5EF4-FFF2-40B4-BE49-F238E27FC236}">
                <a16:creationId xmlns:a16="http://schemas.microsoft.com/office/drawing/2014/main" id="{C2E7DCCE-0FD9-42BC-9054-8AF9E5E35377}"/>
              </a:ext>
            </a:extLst>
          </p:cNvPr>
          <p:cNvSpPr/>
          <p:nvPr/>
        </p:nvSpPr>
        <p:spPr>
          <a:xfrm>
            <a:off x="4418013" y="1543050"/>
            <a:ext cx="3355975" cy="579438"/>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4" name="矩形 13">
            <a:extLst>
              <a:ext uri="{FF2B5EF4-FFF2-40B4-BE49-F238E27FC236}">
                <a16:creationId xmlns:a16="http://schemas.microsoft.com/office/drawing/2014/main" id="{3A8E13F2-0DCF-419C-B8DA-5E994AB02F53}"/>
              </a:ext>
            </a:extLst>
          </p:cNvPr>
          <p:cNvSpPr/>
          <p:nvPr/>
        </p:nvSpPr>
        <p:spPr>
          <a:xfrm>
            <a:off x="4622800" y="1543050"/>
            <a:ext cx="2957513"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素養導向</a:t>
            </a:r>
          </a:p>
        </p:txBody>
      </p:sp>
      <p:sp>
        <p:nvSpPr>
          <p:cNvPr id="21" name="圓角矩形 20">
            <a:extLst>
              <a:ext uri="{FF2B5EF4-FFF2-40B4-BE49-F238E27FC236}">
                <a16:creationId xmlns:a16="http://schemas.microsoft.com/office/drawing/2014/main" id="{0DD1459A-4EDC-49BB-A75B-6DBAD3BDC0BD}"/>
              </a:ext>
            </a:extLst>
          </p:cNvPr>
          <p:cNvSpPr/>
          <p:nvPr/>
        </p:nvSpPr>
        <p:spPr>
          <a:xfrm>
            <a:off x="8134350" y="1527175"/>
            <a:ext cx="3354388"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2" name="圓角化同側角落矩形 21">
            <a:extLst>
              <a:ext uri="{FF2B5EF4-FFF2-40B4-BE49-F238E27FC236}">
                <a16:creationId xmlns:a16="http://schemas.microsoft.com/office/drawing/2014/main" id="{6763BB37-C37B-40D6-ACF4-F165ECB3763A}"/>
              </a:ext>
            </a:extLst>
          </p:cNvPr>
          <p:cNvSpPr/>
          <p:nvPr/>
        </p:nvSpPr>
        <p:spPr>
          <a:xfrm>
            <a:off x="8134350" y="1543050"/>
            <a:ext cx="3354388" cy="579438"/>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3" name="矩形 22">
            <a:extLst>
              <a:ext uri="{FF2B5EF4-FFF2-40B4-BE49-F238E27FC236}">
                <a16:creationId xmlns:a16="http://schemas.microsoft.com/office/drawing/2014/main" id="{1EC1EE2F-0B83-4279-A16C-63A595E2814D}"/>
              </a:ext>
            </a:extLst>
          </p:cNvPr>
          <p:cNvSpPr/>
          <p:nvPr/>
        </p:nvSpPr>
        <p:spPr>
          <a:xfrm>
            <a:off x="8337550" y="1543050"/>
            <a:ext cx="2959100"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連貫統整</a:t>
            </a:r>
          </a:p>
        </p:txBody>
      </p:sp>
      <p:sp>
        <p:nvSpPr>
          <p:cNvPr id="24" name="圓角矩形 23">
            <a:extLst>
              <a:ext uri="{FF2B5EF4-FFF2-40B4-BE49-F238E27FC236}">
                <a16:creationId xmlns:a16="http://schemas.microsoft.com/office/drawing/2014/main" id="{AC3801E5-3975-473C-8EB4-854B6FA2A61B}"/>
              </a:ext>
            </a:extLst>
          </p:cNvPr>
          <p:cNvSpPr/>
          <p:nvPr/>
        </p:nvSpPr>
        <p:spPr>
          <a:xfrm>
            <a:off x="4418013" y="4062413"/>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5" name="圓角化同側角落矩形 24">
            <a:extLst>
              <a:ext uri="{FF2B5EF4-FFF2-40B4-BE49-F238E27FC236}">
                <a16:creationId xmlns:a16="http://schemas.microsoft.com/office/drawing/2014/main" id="{6AF49790-1E41-4FB5-8313-5AC125B5D385}"/>
              </a:ext>
            </a:extLst>
          </p:cNvPr>
          <p:cNvSpPr/>
          <p:nvPr/>
        </p:nvSpPr>
        <p:spPr>
          <a:xfrm>
            <a:off x="4418013" y="4078288"/>
            <a:ext cx="3355975" cy="579437"/>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6" name="矩形 25">
            <a:extLst>
              <a:ext uri="{FF2B5EF4-FFF2-40B4-BE49-F238E27FC236}">
                <a16:creationId xmlns:a16="http://schemas.microsoft.com/office/drawing/2014/main" id="{809F3E05-58A5-4040-A520-80B70F7E3B51}"/>
              </a:ext>
            </a:extLst>
          </p:cNvPr>
          <p:cNvSpPr/>
          <p:nvPr/>
        </p:nvSpPr>
        <p:spPr>
          <a:xfrm>
            <a:off x="4622800" y="4078288"/>
            <a:ext cx="2957513"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多元適性</a:t>
            </a:r>
          </a:p>
        </p:txBody>
      </p:sp>
      <p:sp>
        <p:nvSpPr>
          <p:cNvPr id="27" name="圓角矩形 26">
            <a:extLst>
              <a:ext uri="{FF2B5EF4-FFF2-40B4-BE49-F238E27FC236}">
                <a16:creationId xmlns:a16="http://schemas.microsoft.com/office/drawing/2014/main" id="{AC37BABD-9679-4964-8E31-6486FEDB40DF}"/>
              </a:ext>
            </a:extLst>
          </p:cNvPr>
          <p:cNvSpPr/>
          <p:nvPr/>
        </p:nvSpPr>
        <p:spPr>
          <a:xfrm>
            <a:off x="703263" y="4062413"/>
            <a:ext cx="3354387"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8" name="圓角化同側角落矩形 27">
            <a:extLst>
              <a:ext uri="{FF2B5EF4-FFF2-40B4-BE49-F238E27FC236}">
                <a16:creationId xmlns:a16="http://schemas.microsoft.com/office/drawing/2014/main" id="{8476EFF3-1826-40D7-8870-1D910D976207}"/>
              </a:ext>
            </a:extLst>
          </p:cNvPr>
          <p:cNvSpPr/>
          <p:nvPr/>
        </p:nvSpPr>
        <p:spPr>
          <a:xfrm>
            <a:off x="703263" y="4078288"/>
            <a:ext cx="3354387" cy="579437"/>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9" name="矩形 28">
            <a:extLst>
              <a:ext uri="{FF2B5EF4-FFF2-40B4-BE49-F238E27FC236}">
                <a16:creationId xmlns:a16="http://schemas.microsoft.com/office/drawing/2014/main" id="{CB38A455-D1C9-4B4B-9A42-B9E67CA1153B}"/>
              </a:ext>
            </a:extLst>
          </p:cNvPr>
          <p:cNvSpPr/>
          <p:nvPr/>
        </p:nvSpPr>
        <p:spPr>
          <a:xfrm>
            <a:off x="906463" y="4078288"/>
            <a:ext cx="2959100"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配套整合</a:t>
            </a:r>
          </a:p>
        </p:txBody>
      </p:sp>
      <p:sp>
        <p:nvSpPr>
          <p:cNvPr id="30" name="圓角矩形 29">
            <a:extLst>
              <a:ext uri="{FF2B5EF4-FFF2-40B4-BE49-F238E27FC236}">
                <a16:creationId xmlns:a16="http://schemas.microsoft.com/office/drawing/2014/main" id="{E24BE967-1011-45D3-A7AB-52BE335F7AC3}"/>
              </a:ext>
            </a:extLst>
          </p:cNvPr>
          <p:cNvSpPr/>
          <p:nvPr/>
        </p:nvSpPr>
        <p:spPr>
          <a:xfrm>
            <a:off x="8134350" y="4062413"/>
            <a:ext cx="3354388"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31" name="圓角化同側角落矩形 30">
            <a:extLst>
              <a:ext uri="{FF2B5EF4-FFF2-40B4-BE49-F238E27FC236}">
                <a16:creationId xmlns:a16="http://schemas.microsoft.com/office/drawing/2014/main" id="{0B210FBA-6872-4261-BE10-308BCDFB22BD}"/>
              </a:ext>
            </a:extLst>
          </p:cNvPr>
          <p:cNvSpPr/>
          <p:nvPr/>
        </p:nvSpPr>
        <p:spPr>
          <a:xfrm>
            <a:off x="8134350" y="4078288"/>
            <a:ext cx="3354388" cy="579437"/>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32" name="矩形 31">
            <a:extLst>
              <a:ext uri="{FF2B5EF4-FFF2-40B4-BE49-F238E27FC236}">
                <a16:creationId xmlns:a16="http://schemas.microsoft.com/office/drawing/2014/main" id="{FAC36D28-6622-4BC9-94F4-86EAA71BC6E2}"/>
              </a:ext>
            </a:extLst>
          </p:cNvPr>
          <p:cNvSpPr/>
          <p:nvPr/>
        </p:nvSpPr>
        <p:spPr>
          <a:xfrm>
            <a:off x="8337550" y="4078288"/>
            <a:ext cx="2959100"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彈性活力</a:t>
            </a:r>
          </a:p>
        </p:txBody>
      </p:sp>
      <p:sp>
        <p:nvSpPr>
          <p:cNvPr id="27667" name="矩形 2">
            <a:extLst>
              <a:ext uri="{FF2B5EF4-FFF2-40B4-BE49-F238E27FC236}">
                <a16:creationId xmlns:a16="http://schemas.microsoft.com/office/drawing/2014/main" id="{E6DBED3B-D827-4217-BDA1-66D04183EC68}"/>
              </a:ext>
            </a:extLst>
          </p:cNvPr>
          <p:cNvSpPr>
            <a:spLocks noChangeArrowheads="1"/>
          </p:cNvSpPr>
          <p:nvPr/>
        </p:nvSpPr>
        <p:spPr bwMode="auto">
          <a:xfrm>
            <a:off x="4616450" y="2182813"/>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核心素養</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三面九項</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endPar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素養導向的教學與評量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3.</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學習與生活情境結合，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應用所學於不同情境</a:t>
            </a:r>
          </a:p>
        </p:txBody>
      </p:sp>
      <p:sp>
        <p:nvSpPr>
          <p:cNvPr id="27668" name="矩形 32">
            <a:extLst>
              <a:ext uri="{FF2B5EF4-FFF2-40B4-BE49-F238E27FC236}">
                <a16:creationId xmlns:a16="http://schemas.microsoft.com/office/drawing/2014/main" id="{73FED90D-B6BB-4CFE-B2BE-D6AD6B17EC4E}"/>
              </a:ext>
            </a:extLst>
          </p:cNvPr>
          <p:cNvSpPr>
            <a:spLocks noChangeArrowheads="1"/>
          </p:cNvSpPr>
          <p:nvPr/>
        </p:nvSpPr>
        <p:spPr bwMode="auto">
          <a:xfrm>
            <a:off x="8337550" y="2297113"/>
            <a:ext cx="310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領域的橫向統整</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不同學習階段的</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縱向連貫</a:t>
            </a:r>
          </a:p>
        </p:txBody>
      </p:sp>
      <p:sp>
        <p:nvSpPr>
          <p:cNvPr id="27669" name="矩形 34">
            <a:extLst>
              <a:ext uri="{FF2B5EF4-FFF2-40B4-BE49-F238E27FC236}">
                <a16:creationId xmlns:a16="http://schemas.microsoft.com/office/drawing/2014/main" id="{AC63FC2A-B2D6-4F47-B9AA-515D270EE6EC}"/>
              </a:ext>
            </a:extLst>
          </p:cNvPr>
          <p:cNvSpPr>
            <a:spLocks noChangeArrowheads="1"/>
          </p:cNvSpPr>
          <p:nvPr/>
        </p:nvSpPr>
        <p:spPr bwMode="auto">
          <a:xfrm>
            <a:off x="4527550" y="4672013"/>
            <a:ext cx="360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落實學生為主體的</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適性學習</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規劃統整性主題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專題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議題探究等課程</a:t>
            </a:r>
          </a:p>
        </p:txBody>
      </p:sp>
      <p:sp>
        <p:nvSpPr>
          <p:cNvPr id="27670" name="矩形 35">
            <a:extLst>
              <a:ext uri="{FF2B5EF4-FFF2-40B4-BE49-F238E27FC236}">
                <a16:creationId xmlns:a16="http://schemas.microsoft.com/office/drawing/2014/main" id="{9D1F44D2-EEBD-40CA-B3E0-74E917744A6D}"/>
              </a:ext>
            </a:extLst>
          </p:cNvPr>
          <p:cNvSpPr>
            <a:spLocks noChangeArrowheads="1"/>
          </p:cNvSpPr>
          <p:nvPr/>
        </p:nvSpPr>
        <p:spPr bwMode="auto">
          <a:xfrm>
            <a:off x="8302625" y="4687888"/>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透過集體討論，凝聚學校發展共識</a:t>
            </a:r>
            <a:endPar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學校運用在地資源，發展學校本位及特色課程</a:t>
            </a:r>
          </a:p>
        </p:txBody>
      </p:sp>
      <p:sp>
        <p:nvSpPr>
          <p:cNvPr id="27671" name="矩形 36">
            <a:extLst>
              <a:ext uri="{FF2B5EF4-FFF2-40B4-BE49-F238E27FC236}">
                <a16:creationId xmlns:a16="http://schemas.microsoft.com/office/drawing/2014/main" id="{435B5174-4DD7-4D3A-80E3-3A0557BBF50D}"/>
              </a:ext>
            </a:extLst>
          </p:cNvPr>
          <p:cNvSpPr>
            <a:spLocks noChangeArrowheads="1"/>
          </p:cNvSpPr>
          <p:nvPr/>
        </p:nvSpPr>
        <p:spPr bwMode="auto">
          <a:xfrm>
            <a:off x="828675" y="4672013"/>
            <a:ext cx="3228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針對教育相關法令、機制、人員、措施、環境等環節，考量中央、地方、學校與課室四層級整體規劃</a:t>
            </a:r>
            <a:endPar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27672" name="矩形 37">
            <a:extLst>
              <a:ext uri="{FF2B5EF4-FFF2-40B4-BE49-F238E27FC236}">
                <a16:creationId xmlns:a16="http://schemas.microsoft.com/office/drawing/2014/main" id="{1850BFCF-2823-44CE-9865-958A9F4FAE67}"/>
              </a:ext>
            </a:extLst>
          </p:cNvPr>
          <p:cNvSpPr>
            <a:spLocks noChangeArrowheads="1"/>
          </p:cNvSpPr>
          <p:nvPr/>
        </p:nvSpPr>
        <p:spPr bwMode="auto">
          <a:xfrm>
            <a:off x="2379663" y="969963"/>
            <a:ext cx="7310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rPr>
              <a:t>十二年國民基本教育國民中小學課綱發展方向</a:t>
            </a:r>
            <a:endParaRPr kumimoji="0" lang="zh-TW" altLang="zh-TW" sz="2400" b="0"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endParaRPr>
          </a:p>
        </p:txBody>
      </p:sp>
      <p:cxnSp>
        <p:nvCxnSpPr>
          <p:cNvPr id="5" name="直線接點 4">
            <a:extLst>
              <a:ext uri="{FF2B5EF4-FFF2-40B4-BE49-F238E27FC236}">
                <a16:creationId xmlns:a16="http://schemas.microsoft.com/office/drawing/2014/main" id="{696E2207-B16D-45F2-85D7-7754D71E50C3}"/>
              </a:ext>
            </a:extLst>
          </p:cNvPr>
          <p:cNvCxnSpPr/>
          <p:nvPr/>
        </p:nvCxnSpPr>
        <p:spPr>
          <a:xfrm>
            <a:off x="4535488" y="3506788"/>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674" name="矩形 5">
            <a:extLst>
              <a:ext uri="{FF2B5EF4-FFF2-40B4-BE49-F238E27FC236}">
                <a16:creationId xmlns:a16="http://schemas.microsoft.com/office/drawing/2014/main" id="{70D6F914-002C-414A-A652-FE904C91CDB4}"/>
              </a:ext>
            </a:extLst>
          </p:cNvPr>
          <p:cNvSpPr>
            <a:spLocks noChangeArrowheads="1"/>
          </p:cNvSpPr>
          <p:nvPr/>
        </p:nvSpPr>
        <p:spPr bwMode="auto">
          <a:xfrm>
            <a:off x="4956175" y="352425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a:t>
            </a:r>
            <a:r>
              <a:rPr kumimoji="0" lang="zh-TW" altLang="en-US"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都有</a:t>
            </a:r>
            <a:r>
              <a:rPr kumimoji="0" lang="zh-TW" altLang="zh-TW"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責任</a:t>
            </a:r>
            <a:endParaRPr kumimoji="0" lang="zh-TW" altLang="zh-TW" sz="1800" b="0"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cxnSp>
        <p:nvCxnSpPr>
          <p:cNvPr id="42" name="直線接點 41">
            <a:extLst>
              <a:ext uri="{FF2B5EF4-FFF2-40B4-BE49-F238E27FC236}">
                <a16:creationId xmlns:a16="http://schemas.microsoft.com/office/drawing/2014/main" id="{EDB11EE4-C235-4635-8942-B69F96E6F154}"/>
              </a:ext>
            </a:extLst>
          </p:cNvPr>
          <p:cNvCxnSpPr/>
          <p:nvPr/>
        </p:nvCxnSpPr>
        <p:spPr>
          <a:xfrm>
            <a:off x="8258175" y="3506788"/>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676" name="矩形 42">
            <a:extLst>
              <a:ext uri="{FF2B5EF4-FFF2-40B4-BE49-F238E27FC236}">
                <a16:creationId xmlns:a16="http://schemas.microsoft.com/office/drawing/2014/main" id="{9EA382A7-C084-4692-9655-395C2AEED33D}"/>
              </a:ext>
            </a:extLst>
          </p:cNvPr>
          <p:cNvSpPr>
            <a:spLocks noChangeArrowheads="1"/>
          </p:cNvSpPr>
          <p:nvPr/>
        </p:nvSpPr>
        <p:spPr bwMode="auto">
          <a:xfrm>
            <a:off x="8840788" y="3524250"/>
            <a:ext cx="203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官方與書商的變革</a:t>
            </a:r>
          </a:p>
        </p:txBody>
      </p:sp>
      <p:cxnSp>
        <p:nvCxnSpPr>
          <p:cNvPr id="44" name="直線接點 43">
            <a:extLst>
              <a:ext uri="{FF2B5EF4-FFF2-40B4-BE49-F238E27FC236}">
                <a16:creationId xmlns:a16="http://schemas.microsoft.com/office/drawing/2014/main" id="{7007EE9D-6FC6-4E78-A06D-C5F61C72F651}"/>
              </a:ext>
            </a:extLst>
          </p:cNvPr>
          <p:cNvCxnSpPr/>
          <p:nvPr/>
        </p:nvCxnSpPr>
        <p:spPr>
          <a:xfrm>
            <a:off x="828675" y="6026150"/>
            <a:ext cx="31035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678" name="矩形 49">
            <a:extLst>
              <a:ext uri="{FF2B5EF4-FFF2-40B4-BE49-F238E27FC236}">
                <a16:creationId xmlns:a16="http://schemas.microsoft.com/office/drawing/2014/main" id="{B6AB28CD-FACC-4002-8C7E-F638B2EFEB99}"/>
              </a:ext>
            </a:extLst>
          </p:cNvPr>
          <p:cNvSpPr>
            <a:spLocks noChangeArrowheads="1"/>
          </p:cNvSpPr>
          <p:nvPr/>
        </p:nvSpPr>
        <p:spPr bwMode="auto">
          <a:xfrm>
            <a:off x="1444625" y="604361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官方，行政都有責任</a:t>
            </a:r>
            <a:endParaRPr kumimoji="0" lang="zh-TW" altLang="zh-TW" sz="1800" b="0"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cxnSp>
        <p:nvCxnSpPr>
          <p:cNvPr id="51" name="直線接點 50">
            <a:extLst>
              <a:ext uri="{FF2B5EF4-FFF2-40B4-BE49-F238E27FC236}">
                <a16:creationId xmlns:a16="http://schemas.microsoft.com/office/drawing/2014/main" id="{86D2B68A-DC46-41F6-A0FF-E52E34B4D090}"/>
              </a:ext>
            </a:extLst>
          </p:cNvPr>
          <p:cNvCxnSpPr/>
          <p:nvPr/>
        </p:nvCxnSpPr>
        <p:spPr>
          <a:xfrm>
            <a:off x="4549775" y="6026150"/>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680" name="矩形 51">
            <a:extLst>
              <a:ext uri="{FF2B5EF4-FFF2-40B4-BE49-F238E27FC236}">
                <a16:creationId xmlns:a16="http://schemas.microsoft.com/office/drawing/2014/main" id="{7915E6E8-B3FE-4AFD-AFC8-869855BD14FD}"/>
              </a:ext>
            </a:extLst>
          </p:cNvPr>
          <p:cNvSpPr>
            <a:spLocks noChangeArrowheads="1"/>
          </p:cNvSpPr>
          <p:nvPr/>
        </p:nvSpPr>
        <p:spPr bwMode="auto">
          <a:xfrm>
            <a:off x="4964113" y="6043613"/>
            <a:ext cx="2262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教師、家長都有責任</a:t>
            </a:r>
          </a:p>
        </p:txBody>
      </p:sp>
      <p:cxnSp>
        <p:nvCxnSpPr>
          <p:cNvPr id="53" name="直線接點 52">
            <a:extLst>
              <a:ext uri="{FF2B5EF4-FFF2-40B4-BE49-F238E27FC236}">
                <a16:creationId xmlns:a16="http://schemas.microsoft.com/office/drawing/2014/main" id="{D622AE1F-D028-43A8-BBD7-5E381B80FCC5}"/>
              </a:ext>
            </a:extLst>
          </p:cNvPr>
          <p:cNvCxnSpPr/>
          <p:nvPr/>
        </p:nvCxnSpPr>
        <p:spPr>
          <a:xfrm>
            <a:off x="8259763" y="6026150"/>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682" name="矩形 53">
            <a:extLst>
              <a:ext uri="{FF2B5EF4-FFF2-40B4-BE49-F238E27FC236}">
                <a16:creationId xmlns:a16="http://schemas.microsoft.com/office/drawing/2014/main" id="{D6942F40-3EE4-4B47-94D0-ED86E26AB738}"/>
              </a:ext>
            </a:extLst>
          </p:cNvPr>
          <p:cNvSpPr>
            <a:spLocks noChangeArrowheads="1"/>
          </p:cNvSpPr>
          <p:nvPr/>
        </p:nvSpPr>
        <p:spPr bwMode="auto">
          <a:xfrm>
            <a:off x="8840788" y="604361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教師、家長都有責任</a:t>
            </a:r>
          </a:p>
        </p:txBody>
      </p:sp>
      <p:sp>
        <p:nvSpPr>
          <p:cNvPr id="55" name="矩形圖說文字 54">
            <a:extLst>
              <a:ext uri="{FF2B5EF4-FFF2-40B4-BE49-F238E27FC236}">
                <a16:creationId xmlns:a16="http://schemas.microsoft.com/office/drawing/2014/main" id="{2789466E-E1B7-4714-96ED-5383C2A9FFF1}"/>
              </a:ext>
            </a:extLst>
          </p:cNvPr>
          <p:cNvSpPr/>
          <p:nvPr/>
        </p:nvSpPr>
        <p:spPr>
          <a:xfrm>
            <a:off x="1708150" y="2211388"/>
            <a:ext cx="2157413" cy="571500"/>
          </a:xfrm>
          <a:prstGeom prst="wedgeRectCallout">
            <a:avLst>
              <a:gd name="adj1" fmla="val 87155"/>
              <a:gd name="adj2" fmla="val 43243"/>
            </a:avLst>
          </a:prstGeom>
          <a:solidFill>
            <a:srgbClr val="FFA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終身學習者</a:t>
            </a:r>
          </a:p>
        </p:txBody>
      </p:sp>
      <p:sp>
        <p:nvSpPr>
          <p:cNvPr id="41" name="矩形圖說文字 40">
            <a:extLst>
              <a:ext uri="{FF2B5EF4-FFF2-40B4-BE49-F238E27FC236}">
                <a16:creationId xmlns:a16="http://schemas.microsoft.com/office/drawing/2014/main" id="{F29EE302-DCB4-4228-A4FE-DE6B67848F74}"/>
              </a:ext>
            </a:extLst>
          </p:cNvPr>
          <p:cNvSpPr/>
          <p:nvPr/>
        </p:nvSpPr>
        <p:spPr>
          <a:xfrm>
            <a:off x="922338" y="3027363"/>
            <a:ext cx="2454275" cy="571500"/>
          </a:xfrm>
          <a:prstGeom prst="wedgeRectCallout">
            <a:avLst>
              <a:gd name="adj1" fmla="val -25545"/>
              <a:gd name="adj2" fmla="val 130286"/>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charset="-122"/>
                <a:ea typeface="Microsoft YaHei" charset="-122"/>
                <a:cs typeface="Microsoft YaHei" charset="-122"/>
              </a:rPr>
              <a:t>行政官方主責</a:t>
            </a:r>
            <a:endParaRPr kumimoji="1" lang="zh-TW" altLang="en-US"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endParaRPr>
          </a:p>
        </p:txBody>
      </p:sp>
      <p:sp>
        <p:nvSpPr>
          <p:cNvPr id="45" name="矩形圖說文字 44">
            <a:extLst>
              <a:ext uri="{FF2B5EF4-FFF2-40B4-BE49-F238E27FC236}">
                <a16:creationId xmlns:a16="http://schemas.microsoft.com/office/drawing/2014/main" id="{2CAF5335-29E5-4E33-8CEC-6D5ACD5BE327}"/>
              </a:ext>
            </a:extLst>
          </p:cNvPr>
          <p:cNvSpPr/>
          <p:nvPr/>
        </p:nvSpPr>
        <p:spPr>
          <a:xfrm>
            <a:off x="10438228" y="2773363"/>
            <a:ext cx="1378634" cy="652462"/>
          </a:xfrm>
          <a:prstGeom prst="wedgeRectCallout">
            <a:avLst>
              <a:gd name="adj1" fmla="val -72912"/>
              <a:gd name="adj2" fmla="val 810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800" b="1" i="0" u="none" strike="noStrike" kern="1200" cap="none" spc="0" normalizeH="0" baseline="0" noProof="0" dirty="0" smtClean="0">
                <a:ln>
                  <a:noFill/>
                </a:ln>
                <a:solidFill>
                  <a:prstClr val="white"/>
                </a:solidFill>
                <a:effectLst/>
                <a:uLnTx/>
                <a:uFillTx/>
                <a:latin typeface="Microsoft YaHei" charset="-122"/>
                <a:ea typeface="Microsoft YaHei" charset="-122"/>
                <a:cs typeface="Microsoft YaHei" charset="-122"/>
              </a:rPr>
              <a:t>行政、書商與教師主責</a:t>
            </a:r>
            <a:endParaRPr kumimoji="1" lang="zh-TW" altLang="en-US" sz="20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endParaRPr>
          </a:p>
        </p:txBody>
      </p:sp>
    </p:spTree>
    <p:extLst>
      <p:ext uri="{BB962C8B-B14F-4D97-AF65-F5344CB8AC3E}">
        <p14:creationId xmlns:p14="http://schemas.microsoft.com/office/powerpoint/2010/main" val="16934959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1"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矩形 129">
            <a:extLst>
              <a:ext uri="{FF2B5EF4-FFF2-40B4-BE49-F238E27FC236}">
                <a16:creationId xmlns:a16="http://schemas.microsoft.com/office/drawing/2014/main" id="{1C7E571E-2324-4D8D-AF60-E9597F7C79AC}"/>
              </a:ext>
            </a:extLst>
          </p:cNvPr>
          <p:cNvSpPr/>
          <p:nvPr/>
        </p:nvSpPr>
        <p:spPr>
          <a:xfrm>
            <a:off x="333375" y="311150"/>
            <a:ext cx="11536363"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1" name="剪去單一角落矩形 130">
            <a:extLst>
              <a:ext uri="{FF2B5EF4-FFF2-40B4-BE49-F238E27FC236}">
                <a16:creationId xmlns:a16="http://schemas.microsoft.com/office/drawing/2014/main" id="{1BE1CCC0-F8E6-4C39-B0C9-3DF68A555DD0}"/>
              </a:ext>
            </a:extLst>
          </p:cNvPr>
          <p:cNvSpPr/>
          <p:nvPr/>
        </p:nvSpPr>
        <p:spPr>
          <a:xfrm flipV="1">
            <a:off x="333375" y="311150"/>
            <a:ext cx="8564563"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2" name="文本框 7">
            <a:extLst>
              <a:ext uri="{FF2B5EF4-FFF2-40B4-BE49-F238E27FC236}">
                <a16:creationId xmlns:a16="http://schemas.microsoft.com/office/drawing/2014/main" id="{2D4CC0CF-02AC-4D0B-AA79-357C989FFE38}"/>
              </a:ext>
            </a:extLst>
          </p:cNvPr>
          <p:cNvSpPr txBox="1"/>
          <p:nvPr/>
        </p:nvSpPr>
        <p:spPr>
          <a:xfrm>
            <a:off x="385763" y="428625"/>
            <a:ext cx="92583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課綱主要內容：六項主要發展方向 聚焦素養導向學習</a:t>
            </a:r>
          </a:p>
        </p:txBody>
      </p:sp>
      <p:sp>
        <p:nvSpPr>
          <p:cNvPr id="12" name="圓角矩形 11">
            <a:extLst>
              <a:ext uri="{FF2B5EF4-FFF2-40B4-BE49-F238E27FC236}">
                <a16:creationId xmlns:a16="http://schemas.microsoft.com/office/drawing/2014/main" id="{B1D432E6-FA88-4453-9FD7-BBA58D0BE719}"/>
              </a:ext>
            </a:extLst>
          </p:cNvPr>
          <p:cNvSpPr/>
          <p:nvPr/>
        </p:nvSpPr>
        <p:spPr>
          <a:xfrm>
            <a:off x="4418013" y="1527175"/>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13" name="圓角化同側角落矩形 12">
            <a:extLst>
              <a:ext uri="{FF2B5EF4-FFF2-40B4-BE49-F238E27FC236}">
                <a16:creationId xmlns:a16="http://schemas.microsoft.com/office/drawing/2014/main" id="{827E1F35-24EB-4AE5-BC4F-E9DA9B835ADF}"/>
              </a:ext>
            </a:extLst>
          </p:cNvPr>
          <p:cNvSpPr/>
          <p:nvPr/>
        </p:nvSpPr>
        <p:spPr>
          <a:xfrm>
            <a:off x="4418013" y="1543050"/>
            <a:ext cx="3355975" cy="579438"/>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4" name="矩形 13">
            <a:extLst>
              <a:ext uri="{FF2B5EF4-FFF2-40B4-BE49-F238E27FC236}">
                <a16:creationId xmlns:a16="http://schemas.microsoft.com/office/drawing/2014/main" id="{845C7780-5E92-4BFD-BD45-9D6C967118AB}"/>
              </a:ext>
            </a:extLst>
          </p:cNvPr>
          <p:cNvSpPr/>
          <p:nvPr/>
        </p:nvSpPr>
        <p:spPr>
          <a:xfrm>
            <a:off x="4622800" y="1543050"/>
            <a:ext cx="2957513"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素養導向</a:t>
            </a:r>
          </a:p>
        </p:txBody>
      </p:sp>
      <p:sp>
        <p:nvSpPr>
          <p:cNvPr id="24" name="圓角矩形 23">
            <a:extLst>
              <a:ext uri="{FF2B5EF4-FFF2-40B4-BE49-F238E27FC236}">
                <a16:creationId xmlns:a16="http://schemas.microsoft.com/office/drawing/2014/main" id="{35B9DA11-66F9-4B88-B4B9-8DAE2C5D5659}"/>
              </a:ext>
            </a:extLst>
          </p:cNvPr>
          <p:cNvSpPr/>
          <p:nvPr/>
        </p:nvSpPr>
        <p:spPr>
          <a:xfrm>
            <a:off x="4418013" y="4062413"/>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5" name="圓角化同側角落矩形 24">
            <a:extLst>
              <a:ext uri="{FF2B5EF4-FFF2-40B4-BE49-F238E27FC236}">
                <a16:creationId xmlns:a16="http://schemas.microsoft.com/office/drawing/2014/main" id="{516C51E8-3917-48CA-B1F4-E8D6F252B446}"/>
              </a:ext>
            </a:extLst>
          </p:cNvPr>
          <p:cNvSpPr/>
          <p:nvPr/>
        </p:nvSpPr>
        <p:spPr>
          <a:xfrm>
            <a:off x="4418013" y="4078288"/>
            <a:ext cx="3355975" cy="579437"/>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6" name="矩形 25">
            <a:extLst>
              <a:ext uri="{FF2B5EF4-FFF2-40B4-BE49-F238E27FC236}">
                <a16:creationId xmlns:a16="http://schemas.microsoft.com/office/drawing/2014/main" id="{82AFE4EC-A08D-451B-B483-8B6F0653F250}"/>
              </a:ext>
            </a:extLst>
          </p:cNvPr>
          <p:cNvSpPr/>
          <p:nvPr/>
        </p:nvSpPr>
        <p:spPr>
          <a:xfrm>
            <a:off x="4622800" y="4078288"/>
            <a:ext cx="2957513"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多元適性</a:t>
            </a:r>
          </a:p>
        </p:txBody>
      </p:sp>
      <p:sp>
        <p:nvSpPr>
          <p:cNvPr id="30" name="圓角矩形 29">
            <a:extLst>
              <a:ext uri="{FF2B5EF4-FFF2-40B4-BE49-F238E27FC236}">
                <a16:creationId xmlns:a16="http://schemas.microsoft.com/office/drawing/2014/main" id="{D51F9BB3-D40B-466C-88C1-EABEC1C8F172}"/>
              </a:ext>
            </a:extLst>
          </p:cNvPr>
          <p:cNvSpPr/>
          <p:nvPr/>
        </p:nvSpPr>
        <p:spPr>
          <a:xfrm>
            <a:off x="8134350" y="4062413"/>
            <a:ext cx="3354388"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31" name="圓角化同側角落矩形 30">
            <a:extLst>
              <a:ext uri="{FF2B5EF4-FFF2-40B4-BE49-F238E27FC236}">
                <a16:creationId xmlns:a16="http://schemas.microsoft.com/office/drawing/2014/main" id="{A6CD8A44-AF56-47D1-94D0-F8D59557844C}"/>
              </a:ext>
            </a:extLst>
          </p:cNvPr>
          <p:cNvSpPr/>
          <p:nvPr/>
        </p:nvSpPr>
        <p:spPr>
          <a:xfrm>
            <a:off x="8134350" y="4078288"/>
            <a:ext cx="3354388" cy="579437"/>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32" name="矩形 31">
            <a:extLst>
              <a:ext uri="{FF2B5EF4-FFF2-40B4-BE49-F238E27FC236}">
                <a16:creationId xmlns:a16="http://schemas.microsoft.com/office/drawing/2014/main" id="{0E6EABF6-61F1-4745-B120-C4BC1DDF2819}"/>
              </a:ext>
            </a:extLst>
          </p:cNvPr>
          <p:cNvSpPr/>
          <p:nvPr/>
        </p:nvSpPr>
        <p:spPr>
          <a:xfrm>
            <a:off x="8337550" y="4078288"/>
            <a:ext cx="2959100"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彈性活力</a:t>
            </a:r>
          </a:p>
        </p:txBody>
      </p:sp>
      <p:sp>
        <p:nvSpPr>
          <p:cNvPr id="29709" name="矩形 2">
            <a:extLst>
              <a:ext uri="{FF2B5EF4-FFF2-40B4-BE49-F238E27FC236}">
                <a16:creationId xmlns:a16="http://schemas.microsoft.com/office/drawing/2014/main" id="{CC392EEA-0988-46DF-8035-0615F7065B0F}"/>
              </a:ext>
            </a:extLst>
          </p:cNvPr>
          <p:cNvSpPr>
            <a:spLocks noChangeArrowheads="1"/>
          </p:cNvSpPr>
          <p:nvPr/>
        </p:nvSpPr>
        <p:spPr bwMode="auto">
          <a:xfrm>
            <a:off x="4616450" y="2182813"/>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核心素養</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三面九項</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endPar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素養導向的教學與評量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3.</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學習與生活情境結合，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應用所學於不同情境</a:t>
            </a:r>
          </a:p>
        </p:txBody>
      </p:sp>
      <p:sp>
        <p:nvSpPr>
          <p:cNvPr id="29710" name="矩形 34">
            <a:extLst>
              <a:ext uri="{FF2B5EF4-FFF2-40B4-BE49-F238E27FC236}">
                <a16:creationId xmlns:a16="http://schemas.microsoft.com/office/drawing/2014/main" id="{4441286D-AC63-4326-8178-B07191BAE9A7}"/>
              </a:ext>
            </a:extLst>
          </p:cNvPr>
          <p:cNvSpPr>
            <a:spLocks noChangeArrowheads="1"/>
          </p:cNvSpPr>
          <p:nvPr/>
        </p:nvSpPr>
        <p:spPr bwMode="auto">
          <a:xfrm>
            <a:off x="4527550" y="4672013"/>
            <a:ext cx="360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落實學生為主體的</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適性學習</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規劃統整性主題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專題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議題探究等課程</a:t>
            </a:r>
          </a:p>
        </p:txBody>
      </p:sp>
      <p:sp>
        <p:nvSpPr>
          <p:cNvPr id="29711" name="矩形 35">
            <a:extLst>
              <a:ext uri="{FF2B5EF4-FFF2-40B4-BE49-F238E27FC236}">
                <a16:creationId xmlns:a16="http://schemas.microsoft.com/office/drawing/2014/main" id="{BA45C0A8-B0C3-471A-AD01-C0C1303900F7}"/>
              </a:ext>
            </a:extLst>
          </p:cNvPr>
          <p:cNvSpPr>
            <a:spLocks noChangeArrowheads="1"/>
          </p:cNvSpPr>
          <p:nvPr/>
        </p:nvSpPr>
        <p:spPr bwMode="auto">
          <a:xfrm>
            <a:off x="8302625" y="4687888"/>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透過集體討論，凝聚學校發展共識</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運用在地資源，發展學校本位及特色課程</a:t>
            </a:r>
          </a:p>
        </p:txBody>
      </p:sp>
      <p:sp>
        <p:nvSpPr>
          <p:cNvPr id="29712" name="矩形 37">
            <a:extLst>
              <a:ext uri="{FF2B5EF4-FFF2-40B4-BE49-F238E27FC236}">
                <a16:creationId xmlns:a16="http://schemas.microsoft.com/office/drawing/2014/main" id="{69A287F4-E7EB-4CBA-B6CD-A5BCB8720C0C}"/>
              </a:ext>
            </a:extLst>
          </p:cNvPr>
          <p:cNvSpPr>
            <a:spLocks noChangeArrowheads="1"/>
          </p:cNvSpPr>
          <p:nvPr/>
        </p:nvSpPr>
        <p:spPr bwMode="auto">
          <a:xfrm>
            <a:off x="2379663" y="969963"/>
            <a:ext cx="7310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rPr>
              <a:t>十二年國民基本教育國民中小學課綱發展方向</a:t>
            </a:r>
            <a:endParaRPr kumimoji="0" lang="zh-TW" altLang="zh-TW" sz="2400" b="0"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endParaRPr>
          </a:p>
        </p:txBody>
      </p:sp>
      <p:cxnSp>
        <p:nvCxnSpPr>
          <p:cNvPr id="5" name="直線接點 4">
            <a:extLst>
              <a:ext uri="{FF2B5EF4-FFF2-40B4-BE49-F238E27FC236}">
                <a16:creationId xmlns:a16="http://schemas.microsoft.com/office/drawing/2014/main" id="{62DFFA7A-DC3F-41AE-9A0B-F7D59E338D37}"/>
              </a:ext>
            </a:extLst>
          </p:cNvPr>
          <p:cNvCxnSpPr/>
          <p:nvPr/>
        </p:nvCxnSpPr>
        <p:spPr>
          <a:xfrm>
            <a:off x="4535488" y="3506788"/>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714" name="矩形 5">
            <a:extLst>
              <a:ext uri="{FF2B5EF4-FFF2-40B4-BE49-F238E27FC236}">
                <a16:creationId xmlns:a16="http://schemas.microsoft.com/office/drawing/2014/main" id="{7A219D74-0ABB-476F-93E3-225A37D5BDAD}"/>
              </a:ext>
            </a:extLst>
          </p:cNvPr>
          <p:cNvSpPr>
            <a:spLocks noChangeArrowheads="1"/>
          </p:cNvSpPr>
          <p:nvPr/>
        </p:nvSpPr>
        <p:spPr bwMode="auto">
          <a:xfrm>
            <a:off x="4956175" y="3524250"/>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a:t>
            </a:r>
            <a:r>
              <a:rPr kumimoji="0" lang="zh-TW"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都有</a:t>
            </a:r>
            <a:r>
              <a:rPr kumimoji="0" lang="zh-TW" altLang="zh-TW"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責</a:t>
            </a:r>
            <a:r>
              <a:rPr kumimoji="0" lang="zh-TW"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任</a:t>
            </a:r>
            <a:endParaRPr kumimoji="0" lang="zh-TW" altLang="zh-TW" sz="1800" b="0"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cxnSp>
        <p:nvCxnSpPr>
          <p:cNvPr id="51" name="直線接點 50">
            <a:extLst>
              <a:ext uri="{FF2B5EF4-FFF2-40B4-BE49-F238E27FC236}">
                <a16:creationId xmlns:a16="http://schemas.microsoft.com/office/drawing/2014/main" id="{07FE348F-E77F-4E75-A7C8-5D358A1311BA}"/>
              </a:ext>
            </a:extLst>
          </p:cNvPr>
          <p:cNvCxnSpPr/>
          <p:nvPr/>
        </p:nvCxnSpPr>
        <p:spPr>
          <a:xfrm>
            <a:off x="4549775" y="6026150"/>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716" name="矩形 51">
            <a:extLst>
              <a:ext uri="{FF2B5EF4-FFF2-40B4-BE49-F238E27FC236}">
                <a16:creationId xmlns:a16="http://schemas.microsoft.com/office/drawing/2014/main" id="{7DC67C64-1C3E-4927-841D-143DD79E4860}"/>
              </a:ext>
            </a:extLst>
          </p:cNvPr>
          <p:cNvSpPr>
            <a:spLocks noChangeArrowheads="1"/>
          </p:cNvSpPr>
          <p:nvPr/>
        </p:nvSpPr>
        <p:spPr bwMode="auto">
          <a:xfrm>
            <a:off x="4964113" y="6043613"/>
            <a:ext cx="2262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教師、家長都有責任</a:t>
            </a:r>
          </a:p>
        </p:txBody>
      </p:sp>
      <p:cxnSp>
        <p:nvCxnSpPr>
          <p:cNvPr id="53" name="直線接點 52">
            <a:extLst>
              <a:ext uri="{FF2B5EF4-FFF2-40B4-BE49-F238E27FC236}">
                <a16:creationId xmlns:a16="http://schemas.microsoft.com/office/drawing/2014/main" id="{CC0D42DD-8515-47D6-BF4D-3A91F3DE35CF}"/>
              </a:ext>
            </a:extLst>
          </p:cNvPr>
          <p:cNvCxnSpPr/>
          <p:nvPr/>
        </p:nvCxnSpPr>
        <p:spPr>
          <a:xfrm>
            <a:off x="8259763" y="6026150"/>
            <a:ext cx="3105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718" name="矩形 53">
            <a:extLst>
              <a:ext uri="{FF2B5EF4-FFF2-40B4-BE49-F238E27FC236}">
                <a16:creationId xmlns:a16="http://schemas.microsoft.com/office/drawing/2014/main" id="{4EF63488-7C62-4C6B-A849-2B576293E951}"/>
              </a:ext>
            </a:extLst>
          </p:cNvPr>
          <p:cNvSpPr>
            <a:spLocks noChangeArrowheads="1"/>
          </p:cNvSpPr>
          <p:nvPr/>
        </p:nvSpPr>
        <p:spPr bwMode="auto">
          <a:xfrm>
            <a:off x="8840788" y="604361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教師、家長都有責任</a:t>
            </a:r>
          </a:p>
        </p:txBody>
      </p:sp>
      <p:sp>
        <p:nvSpPr>
          <p:cNvPr id="55" name="矩形圖說文字 54">
            <a:extLst>
              <a:ext uri="{FF2B5EF4-FFF2-40B4-BE49-F238E27FC236}">
                <a16:creationId xmlns:a16="http://schemas.microsoft.com/office/drawing/2014/main" id="{A9838608-3FDB-4D8E-9FEC-20649EE8C01A}"/>
              </a:ext>
            </a:extLst>
          </p:cNvPr>
          <p:cNvSpPr/>
          <p:nvPr/>
        </p:nvSpPr>
        <p:spPr>
          <a:xfrm>
            <a:off x="1708150" y="2211388"/>
            <a:ext cx="2157413" cy="571500"/>
          </a:xfrm>
          <a:prstGeom prst="wedgeRectCallout">
            <a:avLst>
              <a:gd name="adj1" fmla="val 87155"/>
              <a:gd name="adj2" fmla="val 43243"/>
            </a:avLst>
          </a:prstGeom>
          <a:solidFill>
            <a:srgbClr val="FFA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終身學習者</a:t>
            </a:r>
          </a:p>
        </p:txBody>
      </p:sp>
      <p:sp>
        <p:nvSpPr>
          <p:cNvPr id="41" name="矩形圖說文字 40">
            <a:extLst>
              <a:ext uri="{FF2B5EF4-FFF2-40B4-BE49-F238E27FC236}">
                <a16:creationId xmlns:a16="http://schemas.microsoft.com/office/drawing/2014/main" id="{4E731D5A-DB73-446B-A091-209E662B1517}"/>
              </a:ext>
            </a:extLst>
          </p:cNvPr>
          <p:cNvSpPr/>
          <p:nvPr/>
        </p:nvSpPr>
        <p:spPr>
          <a:xfrm>
            <a:off x="1063625" y="4899025"/>
            <a:ext cx="2454275" cy="898525"/>
          </a:xfrm>
          <a:prstGeom prst="wedgeRectCallout">
            <a:avLst>
              <a:gd name="adj1" fmla="val 88622"/>
              <a:gd name="adj2" fmla="val -55261"/>
            </a:avLst>
          </a:prstGeom>
          <a:solidFill>
            <a:srgbClr val="FFA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a:ln>
                  <a:noFill/>
                </a:ln>
                <a:solidFill>
                  <a:prstClr val="white"/>
                </a:solidFill>
                <a:effectLst/>
                <a:uLnTx/>
                <a:uFillTx/>
                <a:latin typeface="Microsoft YaHei" charset="-122"/>
                <a:ea typeface="Microsoft YaHei" charset="-122"/>
                <a:cs typeface="Microsoft YaHei" charset="-122"/>
              </a:rPr>
              <a:t>教師、家長與官方的職責</a:t>
            </a:r>
            <a:endParaRPr kumimoji="1" lang="zh-TW" altLang="en-US"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endParaRPr>
          </a:p>
        </p:txBody>
      </p:sp>
      <p:sp>
        <p:nvSpPr>
          <p:cNvPr id="45" name="矩形圖說文字 44">
            <a:extLst>
              <a:ext uri="{FF2B5EF4-FFF2-40B4-BE49-F238E27FC236}">
                <a16:creationId xmlns:a16="http://schemas.microsoft.com/office/drawing/2014/main" id="{C43043EE-817E-4A1E-B578-AA0E529C0600}"/>
              </a:ext>
            </a:extLst>
          </p:cNvPr>
          <p:cNvSpPr/>
          <p:nvPr/>
        </p:nvSpPr>
        <p:spPr>
          <a:xfrm>
            <a:off x="8372475" y="2317750"/>
            <a:ext cx="2544763" cy="920750"/>
          </a:xfrm>
          <a:prstGeom prst="wedgeRectCallout">
            <a:avLst>
              <a:gd name="adj1" fmla="val -71548"/>
              <a:gd name="adj2" fmla="val 45806"/>
            </a:avLst>
          </a:prstGeom>
          <a:solidFill>
            <a:srgbClr val="FFA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教師、家長與</a:t>
            </a:r>
            <a:endParaRPr kumimoji="1" lang="en-US" altLang="zh-TW"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white"/>
                </a:solidFill>
                <a:effectLst/>
                <a:uLnTx/>
                <a:uFillTx/>
                <a:latin typeface="Microsoft YaHei" charset="-122"/>
                <a:ea typeface="Microsoft YaHei" charset="-122"/>
                <a:cs typeface="Microsoft YaHei" charset="-122"/>
              </a:rPr>
              <a:t>官方都有責任</a:t>
            </a:r>
          </a:p>
        </p:txBody>
      </p:sp>
    </p:spTree>
    <p:extLst>
      <p:ext uri="{BB962C8B-B14F-4D97-AF65-F5344CB8AC3E}">
        <p14:creationId xmlns:p14="http://schemas.microsoft.com/office/powerpoint/2010/main" val="3718294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1"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4408CF18-7A5D-4C04-9D11-7AB9F5F7F5C7}"/>
              </a:ext>
            </a:extLst>
          </p:cNvPr>
          <p:cNvGrpSpPr>
            <a:grpSpLocks/>
          </p:cNvGrpSpPr>
          <p:nvPr/>
        </p:nvGrpSpPr>
        <p:grpSpPr bwMode="auto">
          <a:xfrm>
            <a:off x="7935913" y="1735138"/>
            <a:ext cx="3821112" cy="1092200"/>
            <a:chOff x="7935938" y="1735003"/>
            <a:chExt cx="3820633" cy="1092530"/>
          </a:xfrm>
        </p:grpSpPr>
        <p:sp>
          <p:nvSpPr>
            <p:cNvPr id="80" name="五边形 10">
              <a:extLst>
                <a:ext uri="{FF2B5EF4-FFF2-40B4-BE49-F238E27FC236}">
                  <a16:creationId xmlns:a16="http://schemas.microsoft.com/office/drawing/2014/main" id="{AEE7C0D6-DAEF-475F-B696-D37591724E5E}"/>
                </a:ext>
              </a:extLst>
            </p:cNvPr>
            <p:cNvSpPr>
              <a:spLocks noChangeArrowheads="1"/>
            </p:cNvSpPr>
            <p:nvPr/>
          </p:nvSpPr>
          <p:spPr bwMode="auto">
            <a:xfrm flipH="1">
              <a:off x="7935938" y="1737482"/>
              <a:ext cx="2920886" cy="1078706"/>
            </a:xfrm>
            <a:prstGeom prst="roundRect">
              <a:avLst>
                <a:gd name="adj" fmla="val 0"/>
              </a:avLst>
            </a:prstGeom>
            <a:solidFill>
              <a:srgbClr val="F0837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78" name="五边形 10">
              <a:extLst>
                <a:ext uri="{FF2B5EF4-FFF2-40B4-BE49-F238E27FC236}">
                  <a16:creationId xmlns:a16="http://schemas.microsoft.com/office/drawing/2014/main" id="{80DA5B3F-4A40-4B4A-9A74-0D0036E31764}"/>
                </a:ext>
              </a:extLst>
            </p:cNvPr>
            <p:cNvSpPr/>
            <p:nvPr/>
          </p:nvSpPr>
          <p:spPr>
            <a:xfrm flipH="1">
              <a:off x="9612128" y="1735003"/>
              <a:ext cx="2144443" cy="1092530"/>
            </a:xfrm>
            <a:prstGeom prst="roundRect">
              <a:avLst>
                <a:gd name="adj" fmla="val 43339"/>
              </a:avLst>
            </a:prstGeom>
            <a:solidFill>
              <a:srgbClr val="F0837A"/>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grpSp>
      <p:sp>
        <p:nvSpPr>
          <p:cNvPr id="130" name="矩形 129">
            <a:extLst>
              <a:ext uri="{FF2B5EF4-FFF2-40B4-BE49-F238E27FC236}">
                <a16:creationId xmlns:a16="http://schemas.microsoft.com/office/drawing/2014/main" id="{D005AD96-9DC0-46EC-8CBD-38FFE5681312}"/>
              </a:ext>
            </a:extLst>
          </p:cNvPr>
          <p:cNvSpPr/>
          <p:nvPr/>
        </p:nvSpPr>
        <p:spPr>
          <a:xfrm>
            <a:off x="333375" y="311150"/>
            <a:ext cx="11536363"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1" name="剪去單一角落矩形 130">
            <a:extLst>
              <a:ext uri="{FF2B5EF4-FFF2-40B4-BE49-F238E27FC236}">
                <a16:creationId xmlns:a16="http://schemas.microsoft.com/office/drawing/2014/main" id="{6C698AA8-0D9E-4CE1-A713-839B3D778652}"/>
              </a:ext>
            </a:extLst>
          </p:cNvPr>
          <p:cNvSpPr/>
          <p:nvPr/>
        </p:nvSpPr>
        <p:spPr>
          <a:xfrm flipV="1">
            <a:off x="333375" y="311150"/>
            <a:ext cx="8564563"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2" name="文本框 7">
            <a:extLst>
              <a:ext uri="{FF2B5EF4-FFF2-40B4-BE49-F238E27FC236}">
                <a16:creationId xmlns:a16="http://schemas.microsoft.com/office/drawing/2014/main" id="{FDC4B028-605C-4819-B679-47BF57D6E9FD}"/>
              </a:ext>
            </a:extLst>
          </p:cNvPr>
          <p:cNvSpPr txBox="1"/>
          <p:nvPr/>
        </p:nvSpPr>
        <p:spPr>
          <a:xfrm>
            <a:off x="385763" y="428625"/>
            <a:ext cx="92583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課綱主要內容：六項主要發展方向 聚焦素養導向學習</a:t>
            </a:r>
          </a:p>
        </p:txBody>
      </p:sp>
      <p:sp>
        <p:nvSpPr>
          <p:cNvPr id="12" name="圓角矩形 11">
            <a:extLst>
              <a:ext uri="{FF2B5EF4-FFF2-40B4-BE49-F238E27FC236}">
                <a16:creationId xmlns:a16="http://schemas.microsoft.com/office/drawing/2014/main" id="{1FFF0D45-F17A-47F2-B902-3C044A8A436D}"/>
              </a:ext>
            </a:extLst>
          </p:cNvPr>
          <p:cNvSpPr/>
          <p:nvPr/>
        </p:nvSpPr>
        <p:spPr>
          <a:xfrm>
            <a:off x="4418013" y="1527175"/>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13" name="圓角化同側角落矩形 12">
            <a:extLst>
              <a:ext uri="{FF2B5EF4-FFF2-40B4-BE49-F238E27FC236}">
                <a16:creationId xmlns:a16="http://schemas.microsoft.com/office/drawing/2014/main" id="{6B3B4768-ED6F-4BD1-8696-2C71E7167471}"/>
              </a:ext>
            </a:extLst>
          </p:cNvPr>
          <p:cNvSpPr/>
          <p:nvPr/>
        </p:nvSpPr>
        <p:spPr>
          <a:xfrm>
            <a:off x="4418013" y="1543050"/>
            <a:ext cx="3355975" cy="579438"/>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4" name="矩形 13">
            <a:extLst>
              <a:ext uri="{FF2B5EF4-FFF2-40B4-BE49-F238E27FC236}">
                <a16:creationId xmlns:a16="http://schemas.microsoft.com/office/drawing/2014/main" id="{5C355436-58EB-4996-8724-51DB77C301FA}"/>
              </a:ext>
            </a:extLst>
          </p:cNvPr>
          <p:cNvSpPr/>
          <p:nvPr/>
        </p:nvSpPr>
        <p:spPr>
          <a:xfrm>
            <a:off x="4622800" y="1543050"/>
            <a:ext cx="2957513"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素養導向</a:t>
            </a:r>
          </a:p>
        </p:txBody>
      </p:sp>
      <p:sp>
        <p:nvSpPr>
          <p:cNvPr id="24" name="圓角矩形 23">
            <a:extLst>
              <a:ext uri="{FF2B5EF4-FFF2-40B4-BE49-F238E27FC236}">
                <a16:creationId xmlns:a16="http://schemas.microsoft.com/office/drawing/2014/main" id="{1029CC2E-0F2B-448C-BB8A-BB120C625648}"/>
              </a:ext>
            </a:extLst>
          </p:cNvPr>
          <p:cNvSpPr/>
          <p:nvPr/>
        </p:nvSpPr>
        <p:spPr>
          <a:xfrm>
            <a:off x="4418013" y="4062413"/>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25" name="圓角化同側角落矩形 24">
            <a:extLst>
              <a:ext uri="{FF2B5EF4-FFF2-40B4-BE49-F238E27FC236}">
                <a16:creationId xmlns:a16="http://schemas.microsoft.com/office/drawing/2014/main" id="{72078641-F578-476F-9685-39DFAA8AE0BB}"/>
              </a:ext>
            </a:extLst>
          </p:cNvPr>
          <p:cNvSpPr/>
          <p:nvPr/>
        </p:nvSpPr>
        <p:spPr>
          <a:xfrm>
            <a:off x="4418013" y="4078288"/>
            <a:ext cx="3355975" cy="579437"/>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26" name="矩形 25">
            <a:extLst>
              <a:ext uri="{FF2B5EF4-FFF2-40B4-BE49-F238E27FC236}">
                <a16:creationId xmlns:a16="http://schemas.microsoft.com/office/drawing/2014/main" id="{DE2D80FC-D22E-495B-AA83-770798FAD2BC}"/>
              </a:ext>
            </a:extLst>
          </p:cNvPr>
          <p:cNvSpPr/>
          <p:nvPr/>
        </p:nvSpPr>
        <p:spPr>
          <a:xfrm>
            <a:off x="4622800" y="4078288"/>
            <a:ext cx="2957513"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多元適性</a:t>
            </a:r>
          </a:p>
        </p:txBody>
      </p:sp>
      <p:sp>
        <p:nvSpPr>
          <p:cNvPr id="30" name="圓角矩形 29">
            <a:extLst>
              <a:ext uri="{FF2B5EF4-FFF2-40B4-BE49-F238E27FC236}">
                <a16:creationId xmlns:a16="http://schemas.microsoft.com/office/drawing/2014/main" id="{0A2942E9-53BC-4231-A072-881F8E82D9EC}"/>
              </a:ext>
            </a:extLst>
          </p:cNvPr>
          <p:cNvSpPr/>
          <p:nvPr/>
        </p:nvSpPr>
        <p:spPr>
          <a:xfrm>
            <a:off x="8134350" y="4062413"/>
            <a:ext cx="3354388" cy="2384425"/>
          </a:xfrm>
          <a:prstGeom prst="roundRect">
            <a:avLst>
              <a:gd name="adj" fmla="val 14726"/>
            </a:avLst>
          </a:prstGeom>
          <a:solidFill>
            <a:srgbClr val="6E6E6E"/>
          </a:solidFill>
          <a:ln w="38100">
            <a:solidFill>
              <a:srgbClr val="F0837A"/>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31" name="圓角化同側角落矩形 30">
            <a:extLst>
              <a:ext uri="{FF2B5EF4-FFF2-40B4-BE49-F238E27FC236}">
                <a16:creationId xmlns:a16="http://schemas.microsoft.com/office/drawing/2014/main" id="{7DB08075-DC8C-4D29-B792-34ABCD35E064}"/>
              </a:ext>
            </a:extLst>
          </p:cNvPr>
          <p:cNvSpPr/>
          <p:nvPr/>
        </p:nvSpPr>
        <p:spPr>
          <a:xfrm>
            <a:off x="8134350" y="4078288"/>
            <a:ext cx="3354388" cy="579437"/>
          </a:xfrm>
          <a:prstGeom prst="round2SameRect">
            <a:avLst>
              <a:gd name="adj1" fmla="val 50000"/>
              <a:gd name="adj2" fmla="val 0"/>
            </a:avLst>
          </a:prstGeom>
          <a:solidFill>
            <a:srgbClr val="F08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32" name="矩形 31">
            <a:extLst>
              <a:ext uri="{FF2B5EF4-FFF2-40B4-BE49-F238E27FC236}">
                <a16:creationId xmlns:a16="http://schemas.microsoft.com/office/drawing/2014/main" id="{EB136616-27BD-4DFD-9172-EBBF119B8F20}"/>
              </a:ext>
            </a:extLst>
          </p:cNvPr>
          <p:cNvSpPr/>
          <p:nvPr/>
        </p:nvSpPr>
        <p:spPr>
          <a:xfrm>
            <a:off x="8337550" y="4078288"/>
            <a:ext cx="2959100" cy="5222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彈性活力</a:t>
            </a:r>
          </a:p>
        </p:txBody>
      </p:sp>
      <p:sp>
        <p:nvSpPr>
          <p:cNvPr id="31758" name="矩形 2">
            <a:extLst>
              <a:ext uri="{FF2B5EF4-FFF2-40B4-BE49-F238E27FC236}">
                <a16:creationId xmlns:a16="http://schemas.microsoft.com/office/drawing/2014/main" id="{495D2F16-5CC8-4B6A-89B5-C34C8A5D005E}"/>
              </a:ext>
            </a:extLst>
          </p:cNvPr>
          <p:cNvSpPr>
            <a:spLocks noChangeArrowheads="1"/>
          </p:cNvSpPr>
          <p:nvPr/>
        </p:nvSpPr>
        <p:spPr bwMode="auto">
          <a:xfrm>
            <a:off x="4616450" y="2182813"/>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核心素養</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三面九項</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endPar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素養導向的教學與評量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3.</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學習與生活情境結合，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應用所學於不同情境</a:t>
            </a:r>
          </a:p>
        </p:txBody>
      </p:sp>
      <p:sp>
        <p:nvSpPr>
          <p:cNvPr id="31759" name="矩形 34">
            <a:extLst>
              <a:ext uri="{FF2B5EF4-FFF2-40B4-BE49-F238E27FC236}">
                <a16:creationId xmlns:a16="http://schemas.microsoft.com/office/drawing/2014/main" id="{C284F09C-E297-4DF7-AEC8-DC6B8BE7E791}"/>
              </a:ext>
            </a:extLst>
          </p:cNvPr>
          <p:cNvSpPr>
            <a:spLocks noChangeArrowheads="1"/>
          </p:cNvSpPr>
          <p:nvPr/>
        </p:nvSpPr>
        <p:spPr bwMode="auto">
          <a:xfrm>
            <a:off x="4527550" y="4672013"/>
            <a:ext cx="360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落實學生為主體的</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適性學習</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規劃統整性主題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專題</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b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b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議題探究等課程</a:t>
            </a:r>
          </a:p>
        </p:txBody>
      </p:sp>
      <p:sp>
        <p:nvSpPr>
          <p:cNvPr id="31760" name="矩形 35">
            <a:extLst>
              <a:ext uri="{FF2B5EF4-FFF2-40B4-BE49-F238E27FC236}">
                <a16:creationId xmlns:a16="http://schemas.microsoft.com/office/drawing/2014/main" id="{AAAEEEEC-2953-401E-8CE2-2738A1AA6756}"/>
              </a:ext>
            </a:extLst>
          </p:cNvPr>
          <p:cNvSpPr>
            <a:spLocks noChangeArrowheads="1"/>
          </p:cNvSpPr>
          <p:nvPr/>
        </p:nvSpPr>
        <p:spPr bwMode="auto">
          <a:xfrm>
            <a:off x="8302625" y="4687888"/>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 </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透過集體討論，凝聚學校發展共識</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en-US"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運用在地資源，發展學校本位及特色課程</a:t>
            </a:r>
          </a:p>
        </p:txBody>
      </p:sp>
      <p:sp>
        <p:nvSpPr>
          <p:cNvPr id="31761" name="矩形 37">
            <a:extLst>
              <a:ext uri="{FF2B5EF4-FFF2-40B4-BE49-F238E27FC236}">
                <a16:creationId xmlns:a16="http://schemas.microsoft.com/office/drawing/2014/main" id="{58FB3D03-7298-4438-AB65-7E8F8269CDDB}"/>
              </a:ext>
            </a:extLst>
          </p:cNvPr>
          <p:cNvSpPr>
            <a:spLocks noChangeArrowheads="1"/>
          </p:cNvSpPr>
          <p:nvPr/>
        </p:nvSpPr>
        <p:spPr bwMode="auto">
          <a:xfrm>
            <a:off x="2379663" y="969963"/>
            <a:ext cx="7310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rPr>
              <a:t>十二年國民基本教育國民中小學課綱發展方向</a:t>
            </a:r>
            <a:endParaRPr kumimoji="0" lang="zh-TW" altLang="zh-TW" sz="2400" b="0"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id="{F9F3D97E-0A90-4BEC-BEA4-0EB33BEF28B2}"/>
              </a:ext>
            </a:extLst>
          </p:cNvPr>
          <p:cNvSpPr/>
          <p:nvPr/>
        </p:nvSpPr>
        <p:spPr>
          <a:xfrm>
            <a:off x="4563529" y="3456327"/>
            <a:ext cx="300595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rPr>
              <a:t>課程、教材、教學、評量</a:t>
            </a:r>
            <a:endParaRPr kumimoji="0" lang="zh-TW" altLang="zh-TW" sz="2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endParaRPr>
          </a:p>
        </p:txBody>
      </p:sp>
      <p:sp>
        <p:nvSpPr>
          <p:cNvPr id="27" name="矩形 26">
            <a:extLst>
              <a:ext uri="{FF2B5EF4-FFF2-40B4-BE49-F238E27FC236}">
                <a16:creationId xmlns:a16="http://schemas.microsoft.com/office/drawing/2014/main" id="{2CBE7BEC-7AA1-481C-84D3-6360D0A52BA4}"/>
              </a:ext>
            </a:extLst>
          </p:cNvPr>
          <p:cNvSpPr/>
          <p:nvPr/>
        </p:nvSpPr>
        <p:spPr>
          <a:xfrm>
            <a:off x="4645364" y="5984513"/>
            <a:ext cx="300595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rPr>
              <a:t>課程、教材、教學、評量</a:t>
            </a:r>
            <a:endParaRPr kumimoji="0" lang="zh-TW" altLang="zh-TW" sz="2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endParaRPr>
          </a:p>
        </p:txBody>
      </p:sp>
      <p:sp>
        <p:nvSpPr>
          <p:cNvPr id="28" name="矩形 27">
            <a:extLst>
              <a:ext uri="{FF2B5EF4-FFF2-40B4-BE49-F238E27FC236}">
                <a16:creationId xmlns:a16="http://schemas.microsoft.com/office/drawing/2014/main" id="{4B0074F8-7E02-4B9F-A21C-6BB5DEACE0BF}"/>
              </a:ext>
            </a:extLst>
          </p:cNvPr>
          <p:cNvSpPr/>
          <p:nvPr/>
        </p:nvSpPr>
        <p:spPr>
          <a:xfrm>
            <a:off x="8300406" y="5984513"/>
            <a:ext cx="300595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rPr>
              <a:t>課程、教材、教學、評量</a:t>
            </a:r>
            <a:endParaRPr kumimoji="0" lang="zh-TW" altLang="zh-TW" sz="2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endParaRPr>
          </a:p>
        </p:txBody>
      </p:sp>
      <p:sp>
        <p:nvSpPr>
          <p:cNvPr id="76" name="平行四边形 11">
            <a:extLst>
              <a:ext uri="{FF2B5EF4-FFF2-40B4-BE49-F238E27FC236}">
                <a16:creationId xmlns:a16="http://schemas.microsoft.com/office/drawing/2014/main" id="{15166FC0-300B-421E-9503-FD2782ED6EF9}"/>
              </a:ext>
            </a:extLst>
          </p:cNvPr>
          <p:cNvSpPr/>
          <p:nvPr/>
        </p:nvSpPr>
        <p:spPr>
          <a:xfrm rot="16200000">
            <a:off x="7450931" y="2229645"/>
            <a:ext cx="1330325" cy="360362"/>
          </a:xfrm>
          <a:prstGeom prst="parallelogram">
            <a:avLst>
              <a:gd name="adj" fmla="val 121562"/>
            </a:avLst>
          </a:prstGeom>
          <a:solidFill>
            <a:srgbClr val="8F4E4A"/>
          </a:solidFill>
          <a:ln w="25400"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77" name="矩形 76">
            <a:extLst>
              <a:ext uri="{FF2B5EF4-FFF2-40B4-BE49-F238E27FC236}">
                <a16:creationId xmlns:a16="http://schemas.microsoft.com/office/drawing/2014/main" id="{415BD902-A549-4314-A78D-A7ABD57CC9A9}"/>
              </a:ext>
            </a:extLst>
          </p:cNvPr>
          <p:cNvSpPr>
            <a:spLocks noChangeArrowheads="1"/>
          </p:cNvSpPr>
          <p:nvPr/>
        </p:nvSpPr>
        <p:spPr bwMode="auto">
          <a:xfrm>
            <a:off x="7797800" y="2130425"/>
            <a:ext cx="498475" cy="1233488"/>
          </a:xfrm>
          <a:prstGeom prst="rect">
            <a:avLst/>
          </a:prstGeom>
          <a:solidFill>
            <a:srgbClr val="F0837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81" name="五边形 10">
            <a:extLst>
              <a:ext uri="{FF2B5EF4-FFF2-40B4-BE49-F238E27FC236}">
                <a16:creationId xmlns:a16="http://schemas.microsoft.com/office/drawing/2014/main" id="{FDF33DA8-B7BF-4129-B70B-E75726095433}"/>
              </a:ext>
            </a:extLst>
          </p:cNvPr>
          <p:cNvSpPr/>
          <p:nvPr/>
        </p:nvSpPr>
        <p:spPr>
          <a:xfrm rot="16200000" flipH="1">
            <a:off x="10358437" y="2505076"/>
            <a:ext cx="1768475" cy="1028700"/>
          </a:xfrm>
          <a:prstGeom prst="homePlate">
            <a:avLst>
              <a:gd name="adj" fmla="val 37734"/>
            </a:avLst>
          </a:prstGeom>
          <a:solidFill>
            <a:srgbClr val="F0837A"/>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82" name="矩形 81">
            <a:extLst>
              <a:ext uri="{FF2B5EF4-FFF2-40B4-BE49-F238E27FC236}">
                <a16:creationId xmlns:a16="http://schemas.microsoft.com/office/drawing/2014/main" id="{047EC686-6C71-447D-AE5C-AFE97A76262B}"/>
              </a:ext>
            </a:extLst>
          </p:cNvPr>
          <p:cNvSpPr>
            <a:spLocks noChangeArrowheads="1"/>
          </p:cNvSpPr>
          <p:nvPr/>
        </p:nvSpPr>
        <p:spPr bwMode="auto">
          <a:xfrm>
            <a:off x="8134350" y="1744663"/>
            <a:ext cx="2719388" cy="107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實踐面</a:t>
            </a:r>
            <a:r>
              <a:rPr kumimoji="0" lang="zh-TW"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TW" altLang="en-US" sz="2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彈性活力的課程與教學</a:t>
            </a:r>
          </a:p>
        </p:txBody>
      </p:sp>
      <p:sp>
        <p:nvSpPr>
          <p:cNvPr id="83" name="矩形 82">
            <a:extLst>
              <a:ext uri="{FF2B5EF4-FFF2-40B4-BE49-F238E27FC236}">
                <a16:creationId xmlns:a16="http://schemas.microsoft.com/office/drawing/2014/main" id="{8AD7691F-1F00-4A73-9442-E34EA170222D}"/>
              </a:ext>
            </a:extLst>
          </p:cNvPr>
          <p:cNvSpPr>
            <a:spLocks noChangeArrowheads="1"/>
          </p:cNvSpPr>
          <p:nvPr/>
        </p:nvSpPr>
        <p:spPr bwMode="auto">
          <a:xfrm>
            <a:off x="10828338" y="1816100"/>
            <a:ext cx="711200" cy="708025"/>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0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自主</a:t>
            </a:r>
            <a:endParaRPr kumimoji="0" lang="en-US" altLang="zh-TW" sz="20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0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學習</a:t>
            </a:r>
            <a:endParaRPr kumimoji="0" lang="zh-TW" altLang="en-US" sz="20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84" name="矩形 83">
            <a:extLst>
              <a:ext uri="{FF2B5EF4-FFF2-40B4-BE49-F238E27FC236}">
                <a16:creationId xmlns:a16="http://schemas.microsoft.com/office/drawing/2014/main" id="{F273C7C6-817E-417A-BBD2-B48094E3B2B4}"/>
              </a:ext>
            </a:extLst>
          </p:cNvPr>
          <p:cNvSpPr>
            <a:spLocks noChangeArrowheads="1"/>
          </p:cNvSpPr>
          <p:nvPr/>
        </p:nvSpPr>
        <p:spPr bwMode="auto">
          <a:xfrm>
            <a:off x="10839450" y="2627313"/>
            <a:ext cx="712788" cy="708025"/>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溝通</a:t>
            </a:r>
            <a:endParaRPr kumimoji="0" lang="en-US" altLang="zh-TW" sz="20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互動</a:t>
            </a:r>
            <a:endParaRPr kumimoji="0" lang="zh-TW" altLang="en-US" sz="20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85" name="矩形 84">
            <a:extLst>
              <a:ext uri="{FF2B5EF4-FFF2-40B4-BE49-F238E27FC236}">
                <a16:creationId xmlns:a16="http://schemas.microsoft.com/office/drawing/2014/main" id="{DF57D2F7-1C9D-4E7C-B7FC-8E0678C31EC7}"/>
              </a:ext>
            </a:extLst>
          </p:cNvPr>
          <p:cNvSpPr>
            <a:spLocks noChangeArrowheads="1"/>
          </p:cNvSpPr>
          <p:nvPr/>
        </p:nvSpPr>
        <p:spPr bwMode="auto">
          <a:xfrm>
            <a:off x="10845800" y="3427413"/>
            <a:ext cx="712788" cy="706437"/>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社會參與</a:t>
            </a:r>
            <a:endParaRPr kumimoji="0" lang="zh-TW" altLang="en-US" sz="20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grpSp>
        <p:nvGrpSpPr>
          <p:cNvPr id="10" name="群組 9">
            <a:extLst>
              <a:ext uri="{FF2B5EF4-FFF2-40B4-BE49-F238E27FC236}">
                <a16:creationId xmlns:a16="http://schemas.microsoft.com/office/drawing/2014/main" id="{0877DE46-3F1E-4D21-9BDB-CF9530665B67}"/>
              </a:ext>
            </a:extLst>
          </p:cNvPr>
          <p:cNvGrpSpPr>
            <a:grpSpLocks/>
          </p:cNvGrpSpPr>
          <p:nvPr/>
        </p:nvGrpSpPr>
        <p:grpSpPr bwMode="auto">
          <a:xfrm>
            <a:off x="534988" y="1841500"/>
            <a:ext cx="3736975" cy="1233488"/>
            <a:chOff x="535776" y="1842038"/>
            <a:chExt cx="3736504" cy="1233321"/>
          </a:xfrm>
        </p:grpSpPr>
        <p:sp>
          <p:nvSpPr>
            <p:cNvPr id="86" name="五边形 10">
              <a:extLst>
                <a:ext uri="{FF2B5EF4-FFF2-40B4-BE49-F238E27FC236}">
                  <a16:creationId xmlns:a16="http://schemas.microsoft.com/office/drawing/2014/main" id="{3F7151F1-6AAF-4AB4-BA28-CDD08FF3AA69}"/>
                </a:ext>
              </a:extLst>
            </p:cNvPr>
            <p:cNvSpPr>
              <a:spLocks noChangeArrowheads="1"/>
            </p:cNvSpPr>
            <p:nvPr/>
          </p:nvSpPr>
          <p:spPr bwMode="auto">
            <a:xfrm flipH="1">
              <a:off x="1464176" y="1842039"/>
              <a:ext cx="2777690" cy="1233320"/>
            </a:xfrm>
            <a:prstGeom prst="roundRect">
              <a:avLst>
                <a:gd name="adj" fmla="val 0"/>
              </a:avLst>
            </a:prstGeom>
            <a:solidFill>
              <a:srgbClr val="FFA00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87" name="五边形 10">
              <a:extLst>
                <a:ext uri="{FF2B5EF4-FFF2-40B4-BE49-F238E27FC236}">
                  <a16:creationId xmlns:a16="http://schemas.microsoft.com/office/drawing/2014/main" id="{D7CB657A-59BB-4D0E-968D-AC1F31AA0656}"/>
                </a:ext>
              </a:extLst>
            </p:cNvPr>
            <p:cNvSpPr/>
            <p:nvPr/>
          </p:nvSpPr>
          <p:spPr>
            <a:xfrm flipH="1">
              <a:off x="535776" y="1842038"/>
              <a:ext cx="3736504" cy="1233321"/>
            </a:xfrm>
            <a:prstGeom prst="roundRect">
              <a:avLst>
                <a:gd name="adj" fmla="val 43339"/>
              </a:avLst>
            </a:prstGeom>
            <a:solidFill>
              <a:srgbClr val="FFA004"/>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grpSp>
      <p:sp>
        <p:nvSpPr>
          <p:cNvPr id="88" name="平行四边形 11">
            <a:extLst>
              <a:ext uri="{FF2B5EF4-FFF2-40B4-BE49-F238E27FC236}">
                <a16:creationId xmlns:a16="http://schemas.microsoft.com/office/drawing/2014/main" id="{7D06B339-C714-421A-A953-D3C73E81F6F8}"/>
              </a:ext>
            </a:extLst>
          </p:cNvPr>
          <p:cNvSpPr/>
          <p:nvPr/>
        </p:nvSpPr>
        <p:spPr>
          <a:xfrm rot="5400000" flipH="1">
            <a:off x="3081338" y="2192338"/>
            <a:ext cx="1554162" cy="836612"/>
          </a:xfrm>
          <a:prstGeom prst="parallelogram">
            <a:avLst>
              <a:gd name="adj" fmla="val 55547"/>
            </a:avLst>
          </a:prstGeom>
          <a:solidFill>
            <a:srgbClr val="FC9400">
              <a:lumMod val="50000"/>
            </a:srgbClr>
          </a:solidFill>
          <a:ln w="25400"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89" name="矩形 88">
            <a:extLst>
              <a:ext uri="{FF2B5EF4-FFF2-40B4-BE49-F238E27FC236}">
                <a16:creationId xmlns:a16="http://schemas.microsoft.com/office/drawing/2014/main" id="{09653B98-F297-4087-947D-726780B9F445}"/>
              </a:ext>
            </a:extLst>
          </p:cNvPr>
          <p:cNvSpPr>
            <a:spLocks noChangeArrowheads="1"/>
          </p:cNvSpPr>
          <p:nvPr/>
        </p:nvSpPr>
        <p:spPr bwMode="auto">
          <a:xfrm flipH="1">
            <a:off x="3440113" y="2282825"/>
            <a:ext cx="960437" cy="1233488"/>
          </a:xfrm>
          <a:prstGeom prst="rect">
            <a:avLst/>
          </a:prstGeom>
          <a:solidFill>
            <a:srgbClr val="FFA00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90" name="五边形 10">
            <a:extLst>
              <a:ext uri="{FF2B5EF4-FFF2-40B4-BE49-F238E27FC236}">
                <a16:creationId xmlns:a16="http://schemas.microsoft.com/office/drawing/2014/main" id="{D58B04C5-B7CE-48EE-8115-5CAA0C78AF13}"/>
              </a:ext>
            </a:extLst>
          </p:cNvPr>
          <p:cNvSpPr/>
          <p:nvPr/>
        </p:nvSpPr>
        <p:spPr>
          <a:xfrm rot="10800000" flipH="1">
            <a:off x="1220788" y="4765675"/>
            <a:ext cx="3021012" cy="1028700"/>
          </a:xfrm>
          <a:prstGeom prst="homePlate">
            <a:avLst>
              <a:gd name="adj" fmla="val 37734"/>
            </a:avLst>
          </a:prstGeom>
          <a:solidFill>
            <a:srgbClr val="FFA004"/>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91" name="五边形 10">
            <a:extLst>
              <a:ext uri="{FF2B5EF4-FFF2-40B4-BE49-F238E27FC236}">
                <a16:creationId xmlns:a16="http://schemas.microsoft.com/office/drawing/2014/main" id="{9E2F6C7B-2A72-4607-BEB7-4BE0E4A89FE4}"/>
              </a:ext>
            </a:extLst>
          </p:cNvPr>
          <p:cNvSpPr/>
          <p:nvPr/>
        </p:nvSpPr>
        <p:spPr>
          <a:xfrm rot="16200000" flipH="1">
            <a:off x="-724693" y="3326606"/>
            <a:ext cx="3727450" cy="1208087"/>
          </a:xfrm>
          <a:prstGeom prst="roundRect">
            <a:avLst>
              <a:gd name="adj" fmla="val 43339"/>
            </a:avLst>
          </a:prstGeom>
          <a:solidFill>
            <a:srgbClr val="FFA004"/>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92" name="矩形 91">
            <a:extLst>
              <a:ext uri="{FF2B5EF4-FFF2-40B4-BE49-F238E27FC236}">
                <a16:creationId xmlns:a16="http://schemas.microsoft.com/office/drawing/2014/main" id="{5A15AC29-84E6-4A47-B167-783E1E9B1489}"/>
              </a:ext>
            </a:extLst>
          </p:cNvPr>
          <p:cNvSpPr>
            <a:spLocks noChangeArrowheads="1"/>
          </p:cNvSpPr>
          <p:nvPr/>
        </p:nvSpPr>
        <p:spPr bwMode="auto">
          <a:xfrm>
            <a:off x="947737" y="1939925"/>
            <a:ext cx="2715931" cy="107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實踐面</a:t>
            </a:r>
            <a:r>
              <a:rPr kumimoji="0" lang="zh-TW"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TW" altLang="en-US" sz="2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多元適性</a:t>
            </a:r>
            <a:endParaRPr kumimoji="0" lang="en-US" altLang="zh-TW" sz="2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的教材與教學</a:t>
            </a:r>
          </a:p>
        </p:txBody>
      </p:sp>
      <p:sp>
        <p:nvSpPr>
          <p:cNvPr id="96" name="矩形 95">
            <a:extLst>
              <a:ext uri="{FF2B5EF4-FFF2-40B4-BE49-F238E27FC236}">
                <a16:creationId xmlns:a16="http://schemas.microsoft.com/office/drawing/2014/main" id="{0DF425DE-1D4C-4864-81F0-1E2763552E58}"/>
              </a:ext>
            </a:extLst>
          </p:cNvPr>
          <p:cNvSpPr>
            <a:spLocks noChangeArrowheads="1"/>
          </p:cNvSpPr>
          <p:nvPr/>
        </p:nvSpPr>
        <p:spPr bwMode="auto">
          <a:xfrm>
            <a:off x="755650" y="3856038"/>
            <a:ext cx="836613" cy="831850"/>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自主</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學習</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97" name="矩形 96">
            <a:extLst>
              <a:ext uri="{FF2B5EF4-FFF2-40B4-BE49-F238E27FC236}">
                <a16:creationId xmlns:a16="http://schemas.microsoft.com/office/drawing/2014/main" id="{EF2542F5-EED2-415B-B270-FCC7F834333C}"/>
              </a:ext>
            </a:extLst>
          </p:cNvPr>
          <p:cNvSpPr>
            <a:spLocks noChangeArrowheads="1"/>
          </p:cNvSpPr>
          <p:nvPr/>
        </p:nvSpPr>
        <p:spPr bwMode="auto">
          <a:xfrm>
            <a:off x="755650" y="4808538"/>
            <a:ext cx="836613" cy="831850"/>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溝通</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互動</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98" name="矩形 97">
            <a:extLst>
              <a:ext uri="{FF2B5EF4-FFF2-40B4-BE49-F238E27FC236}">
                <a16:creationId xmlns:a16="http://schemas.microsoft.com/office/drawing/2014/main" id="{6179B27C-1844-4A4B-9101-59D8205275B8}"/>
              </a:ext>
            </a:extLst>
          </p:cNvPr>
          <p:cNvSpPr>
            <a:spLocks noChangeArrowheads="1"/>
          </p:cNvSpPr>
          <p:nvPr/>
        </p:nvSpPr>
        <p:spPr bwMode="auto">
          <a:xfrm>
            <a:off x="1760538" y="4838700"/>
            <a:ext cx="836612" cy="831850"/>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社會</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參與</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Tree>
    <p:extLst>
      <p:ext uri="{BB962C8B-B14F-4D97-AF65-F5344CB8AC3E}">
        <p14:creationId xmlns:p14="http://schemas.microsoft.com/office/powerpoint/2010/main" val="38178838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250"/>
                                        <p:tgtEl>
                                          <p:spTgt spid="89"/>
                                        </p:tgtEl>
                                      </p:cBhvr>
                                    </p:animEffect>
                                  </p:childTnLst>
                                </p:cTn>
                              </p:par>
                            </p:childTnLst>
                          </p:cTn>
                        </p:par>
                        <p:par>
                          <p:cTn id="8" fill="hold" nodeType="after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250"/>
                                        <p:tgtEl>
                                          <p:spTgt spid="88"/>
                                        </p:tgtEl>
                                      </p:cBhvr>
                                    </p:animEffect>
                                  </p:childTnLst>
                                </p:cTn>
                              </p:par>
                            </p:childTnLst>
                          </p:cTn>
                        </p:par>
                        <p:par>
                          <p:cTn id="12" fill="hold" nodeType="afterGroup">
                            <p:stCondLst>
                              <p:cond delay="5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250"/>
                                        <p:tgtEl>
                                          <p:spTgt spid="10"/>
                                        </p:tgtEl>
                                      </p:cBhvr>
                                    </p:animEffect>
                                  </p:childTnLst>
                                </p:cTn>
                              </p:par>
                              <p:par>
                                <p:cTn id="16" presetID="22" presetClass="entr" presetSubtype="1" fill="hold" grpId="0" nodeType="withEffect">
                                  <p:stCondLst>
                                    <p:cond delay="200"/>
                                  </p:stCondLst>
                                  <p:childTnLst>
                                    <p:set>
                                      <p:cBhvr>
                                        <p:cTn id="17" dur="1" fill="hold">
                                          <p:stCondLst>
                                            <p:cond delay="0"/>
                                          </p:stCondLst>
                                        </p:cTn>
                                        <p:tgtEl>
                                          <p:spTgt spid="91"/>
                                        </p:tgtEl>
                                        <p:attrNameLst>
                                          <p:attrName>style.visibility</p:attrName>
                                        </p:attrNameLst>
                                      </p:cBhvr>
                                      <p:to>
                                        <p:strVal val="visible"/>
                                      </p:to>
                                    </p:set>
                                    <p:animEffect transition="in" filter="wipe(up)">
                                      <p:cBhvr>
                                        <p:cTn id="18" dur="500"/>
                                        <p:tgtEl>
                                          <p:spTgt spid="91"/>
                                        </p:tgtEl>
                                      </p:cBhvr>
                                    </p:animEffect>
                                  </p:childTnLst>
                                </p:cTn>
                              </p:par>
                            </p:childTnLst>
                          </p:cTn>
                        </p:par>
                        <p:par>
                          <p:cTn id="19" fill="hold" nodeType="afterGroup">
                            <p:stCondLst>
                              <p:cond delay="1200"/>
                            </p:stCondLst>
                            <p:childTnLst>
                              <p:par>
                                <p:cTn id="20" presetID="22" presetClass="entr" presetSubtype="8"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50"/>
                                        <p:tgtEl>
                                          <p:spTgt spid="90"/>
                                        </p:tgtEl>
                                      </p:cBhvr>
                                    </p:animEffect>
                                  </p:childTnLst>
                                </p:cTn>
                              </p:par>
                            </p:childTnLst>
                          </p:cTn>
                        </p:par>
                        <p:par>
                          <p:cTn id="23" fill="hold" nodeType="afterGroup">
                            <p:stCondLst>
                              <p:cond delay="1450"/>
                            </p:stCondLst>
                            <p:childTnLst>
                              <p:par>
                                <p:cTn id="24" presetID="16" presetClass="entr" presetSubtype="21" fill="hold" grpId="0" nodeType="after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barn(inVertical)">
                                      <p:cBhvr>
                                        <p:cTn id="26" dur="500"/>
                                        <p:tgtEl>
                                          <p:spTgt spid="92"/>
                                        </p:tgtEl>
                                      </p:cBhvr>
                                    </p:animEffect>
                                  </p:childTnLst>
                                </p:cTn>
                              </p:par>
                            </p:childTnLst>
                          </p:cTn>
                        </p:par>
                        <p:par>
                          <p:cTn id="27" fill="hold" nodeType="afterGroup">
                            <p:stCondLst>
                              <p:cond delay="1950"/>
                            </p:stCondLst>
                            <p:childTnLst>
                              <p:par>
                                <p:cTn id="28" presetID="53" presetClass="entr" presetSubtype="16"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p:cTn id="30" dur="250" fill="hold"/>
                                        <p:tgtEl>
                                          <p:spTgt spid="96"/>
                                        </p:tgtEl>
                                        <p:attrNameLst>
                                          <p:attrName>ppt_w</p:attrName>
                                        </p:attrNameLst>
                                      </p:cBhvr>
                                      <p:tavLst>
                                        <p:tav tm="0">
                                          <p:val>
                                            <p:fltVal val="0"/>
                                          </p:val>
                                        </p:tav>
                                        <p:tav tm="100000">
                                          <p:val>
                                            <p:strVal val="#ppt_w"/>
                                          </p:val>
                                        </p:tav>
                                      </p:tavLst>
                                    </p:anim>
                                    <p:anim calcmode="lin" valueType="num">
                                      <p:cBhvr>
                                        <p:cTn id="31" dur="250" fill="hold"/>
                                        <p:tgtEl>
                                          <p:spTgt spid="96"/>
                                        </p:tgtEl>
                                        <p:attrNameLst>
                                          <p:attrName>ppt_h</p:attrName>
                                        </p:attrNameLst>
                                      </p:cBhvr>
                                      <p:tavLst>
                                        <p:tav tm="0">
                                          <p:val>
                                            <p:fltVal val="0"/>
                                          </p:val>
                                        </p:tav>
                                        <p:tav tm="100000">
                                          <p:val>
                                            <p:strVal val="#ppt_h"/>
                                          </p:val>
                                        </p:tav>
                                      </p:tavLst>
                                    </p:anim>
                                    <p:animEffect transition="in" filter="fade">
                                      <p:cBhvr>
                                        <p:cTn id="32" dur="250"/>
                                        <p:tgtEl>
                                          <p:spTgt spid="96"/>
                                        </p:tgtEl>
                                      </p:cBhvr>
                                    </p:animEffect>
                                  </p:childTnLst>
                                </p:cTn>
                              </p:par>
                            </p:childTnLst>
                          </p:cTn>
                        </p:par>
                        <p:par>
                          <p:cTn id="33" fill="hold" nodeType="afterGroup">
                            <p:stCondLst>
                              <p:cond delay="2200"/>
                            </p:stCondLst>
                            <p:childTnLst>
                              <p:par>
                                <p:cTn id="34" presetID="53" presetClass="entr" presetSubtype="16"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250" fill="hold"/>
                                        <p:tgtEl>
                                          <p:spTgt spid="97"/>
                                        </p:tgtEl>
                                        <p:attrNameLst>
                                          <p:attrName>ppt_w</p:attrName>
                                        </p:attrNameLst>
                                      </p:cBhvr>
                                      <p:tavLst>
                                        <p:tav tm="0">
                                          <p:val>
                                            <p:fltVal val="0"/>
                                          </p:val>
                                        </p:tav>
                                        <p:tav tm="100000">
                                          <p:val>
                                            <p:strVal val="#ppt_w"/>
                                          </p:val>
                                        </p:tav>
                                      </p:tavLst>
                                    </p:anim>
                                    <p:anim calcmode="lin" valueType="num">
                                      <p:cBhvr>
                                        <p:cTn id="37" dur="250" fill="hold"/>
                                        <p:tgtEl>
                                          <p:spTgt spid="97"/>
                                        </p:tgtEl>
                                        <p:attrNameLst>
                                          <p:attrName>ppt_h</p:attrName>
                                        </p:attrNameLst>
                                      </p:cBhvr>
                                      <p:tavLst>
                                        <p:tav tm="0">
                                          <p:val>
                                            <p:fltVal val="0"/>
                                          </p:val>
                                        </p:tav>
                                        <p:tav tm="100000">
                                          <p:val>
                                            <p:strVal val="#ppt_h"/>
                                          </p:val>
                                        </p:tav>
                                      </p:tavLst>
                                    </p:anim>
                                    <p:animEffect transition="in" filter="fade">
                                      <p:cBhvr>
                                        <p:cTn id="38" dur="250"/>
                                        <p:tgtEl>
                                          <p:spTgt spid="97"/>
                                        </p:tgtEl>
                                      </p:cBhvr>
                                    </p:animEffect>
                                  </p:childTnLst>
                                </p:cTn>
                              </p:par>
                            </p:childTnLst>
                          </p:cTn>
                        </p:par>
                        <p:par>
                          <p:cTn id="39" fill="hold" nodeType="afterGroup">
                            <p:stCondLst>
                              <p:cond delay="2450"/>
                            </p:stCondLst>
                            <p:childTnLst>
                              <p:par>
                                <p:cTn id="40" presetID="53" presetClass="entr" presetSubtype="16"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p:cTn id="42" dur="250" fill="hold"/>
                                        <p:tgtEl>
                                          <p:spTgt spid="98"/>
                                        </p:tgtEl>
                                        <p:attrNameLst>
                                          <p:attrName>ppt_w</p:attrName>
                                        </p:attrNameLst>
                                      </p:cBhvr>
                                      <p:tavLst>
                                        <p:tav tm="0">
                                          <p:val>
                                            <p:fltVal val="0"/>
                                          </p:val>
                                        </p:tav>
                                        <p:tav tm="100000">
                                          <p:val>
                                            <p:strVal val="#ppt_w"/>
                                          </p:val>
                                        </p:tav>
                                      </p:tavLst>
                                    </p:anim>
                                    <p:anim calcmode="lin" valueType="num">
                                      <p:cBhvr>
                                        <p:cTn id="43" dur="250" fill="hold"/>
                                        <p:tgtEl>
                                          <p:spTgt spid="98"/>
                                        </p:tgtEl>
                                        <p:attrNameLst>
                                          <p:attrName>ppt_h</p:attrName>
                                        </p:attrNameLst>
                                      </p:cBhvr>
                                      <p:tavLst>
                                        <p:tav tm="0">
                                          <p:val>
                                            <p:fltVal val="0"/>
                                          </p:val>
                                        </p:tav>
                                        <p:tav tm="100000">
                                          <p:val>
                                            <p:strVal val="#ppt_h"/>
                                          </p:val>
                                        </p:tav>
                                      </p:tavLst>
                                    </p:anim>
                                    <p:animEffect transition="in" filter="fade">
                                      <p:cBhvr>
                                        <p:cTn id="44" dur="250"/>
                                        <p:tgtEl>
                                          <p:spTgt spid="98"/>
                                        </p:tgtEl>
                                      </p:cBhvr>
                                    </p:animEffect>
                                  </p:childTnLst>
                                </p:cTn>
                              </p:par>
                            </p:childTnLst>
                          </p:cTn>
                        </p:par>
                        <p:par>
                          <p:cTn id="45" fill="hold" nodeType="afterGroup">
                            <p:stCondLst>
                              <p:cond delay="2700"/>
                            </p:stCondLst>
                            <p:childTnLst>
                              <p:par>
                                <p:cTn id="46" presetID="22" presetClass="entr" presetSubtype="8"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wipe(left)">
                                      <p:cBhvr>
                                        <p:cTn id="48" dur="250"/>
                                        <p:tgtEl>
                                          <p:spTgt spid="77"/>
                                        </p:tgtEl>
                                      </p:cBhvr>
                                    </p:animEffect>
                                  </p:childTnLst>
                                </p:cTn>
                              </p:par>
                            </p:childTnLst>
                          </p:cTn>
                        </p:par>
                        <p:par>
                          <p:cTn id="49" fill="hold" nodeType="afterGroup">
                            <p:stCondLst>
                              <p:cond delay="2950"/>
                            </p:stCondLst>
                            <p:childTnLst>
                              <p:par>
                                <p:cTn id="50" presetID="22" presetClass="entr" presetSubtype="2"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right)">
                                      <p:cBhvr>
                                        <p:cTn id="52" dur="250"/>
                                        <p:tgtEl>
                                          <p:spTgt spid="76"/>
                                        </p:tgtEl>
                                      </p:cBhvr>
                                    </p:animEffect>
                                  </p:childTnLst>
                                </p:cTn>
                              </p:par>
                            </p:childTnLst>
                          </p:cTn>
                        </p:par>
                        <p:par>
                          <p:cTn id="53" fill="hold" nodeType="afterGroup">
                            <p:stCondLst>
                              <p:cond delay="32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250"/>
                                        <p:tgtEl>
                                          <p:spTgt spid="11"/>
                                        </p:tgtEl>
                                      </p:cBhvr>
                                    </p:animEffect>
                                  </p:childTnLst>
                                </p:cTn>
                              </p:par>
                              <p:par>
                                <p:cTn id="57" presetID="22" presetClass="entr" presetSubtype="1" fill="hold" grpId="0" nodeType="withEffect">
                                  <p:stCondLst>
                                    <p:cond delay="200"/>
                                  </p:stCondLst>
                                  <p:childTnLst>
                                    <p:set>
                                      <p:cBhvr>
                                        <p:cTn id="58" dur="1" fill="hold">
                                          <p:stCondLst>
                                            <p:cond delay="0"/>
                                          </p:stCondLst>
                                        </p:cTn>
                                        <p:tgtEl>
                                          <p:spTgt spid="81"/>
                                        </p:tgtEl>
                                        <p:attrNameLst>
                                          <p:attrName>style.visibility</p:attrName>
                                        </p:attrNameLst>
                                      </p:cBhvr>
                                      <p:to>
                                        <p:strVal val="visible"/>
                                      </p:to>
                                    </p:set>
                                    <p:animEffect transition="in" filter="wipe(up)">
                                      <p:cBhvr>
                                        <p:cTn id="59" dur="500"/>
                                        <p:tgtEl>
                                          <p:spTgt spid="81"/>
                                        </p:tgtEl>
                                      </p:cBhvr>
                                    </p:animEffect>
                                  </p:childTnLst>
                                </p:cTn>
                              </p:par>
                            </p:childTnLst>
                          </p:cTn>
                        </p:par>
                        <p:par>
                          <p:cTn id="60" fill="hold" nodeType="afterGroup">
                            <p:stCondLst>
                              <p:cond delay="3900"/>
                            </p:stCondLst>
                            <p:childTnLst>
                              <p:par>
                                <p:cTn id="61" presetID="16" presetClass="entr" presetSubtype="21"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arn(inVertical)">
                                      <p:cBhvr>
                                        <p:cTn id="63" dur="500"/>
                                        <p:tgtEl>
                                          <p:spTgt spid="82"/>
                                        </p:tgtEl>
                                      </p:cBhvr>
                                    </p:animEffect>
                                  </p:childTnLst>
                                </p:cTn>
                              </p:par>
                            </p:childTnLst>
                          </p:cTn>
                        </p:par>
                        <p:par>
                          <p:cTn id="64" fill="hold" nodeType="afterGroup">
                            <p:stCondLst>
                              <p:cond delay="4400"/>
                            </p:stCondLst>
                            <p:childTnLst>
                              <p:par>
                                <p:cTn id="65" presetID="53" presetClass="entr" presetSubtype="16"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250" fill="hold"/>
                                        <p:tgtEl>
                                          <p:spTgt spid="83"/>
                                        </p:tgtEl>
                                        <p:attrNameLst>
                                          <p:attrName>ppt_w</p:attrName>
                                        </p:attrNameLst>
                                      </p:cBhvr>
                                      <p:tavLst>
                                        <p:tav tm="0">
                                          <p:val>
                                            <p:fltVal val="0"/>
                                          </p:val>
                                        </p:tav>
                                        <p:tav tm="100000">
                                          <p:val>
                                            <p:strVal val="#ppt_w"/>
                                          </p:val>
                                        </p:tav>
                                      </p:tavLst>
                                    </p:anim>
                                    <p:anim calcmode="lin" valueType="num">
                                      <p:cBhvr>
                                        <p:cTn id="68" dur="250" fill="hold"/>
                                        <p:tgtEl>
                                          <p:spTgt spid="83"/>
                                        </p:tgtEl>
                                        <p:attrNameLst>
                                          <p:attrName>ppt_h</p:attrName>
                                        </p:attrNameLst>
                                      </p:cBhvr>
                                      <p:tavLst>
                                        <p:tav tm="0">
                                          <p:val>
                                            <p:fltVal val="0"/>
                                          </p:val>
                                        </p:tav>
                                        <p:tav tm="100000">
                                          <p:val>
                                            <p:strVal val="#ppt_h"/>
                                          </p:val>
                                        </p:tav>
                                      </p:tavLst>
                                    </p:anim>
                                    <p:animEffect transition="in" filter="fade">
                                      <p:cBhvr>
                                        <p:cTn id="69" dur="250"/>
                                        <p:tgtEl>
                                          <p:spTgt spid="83"/>
                                        </p:tgtEl>
                                      </p:cBhvr>
                                    </p:animEffect>
                                  </p:childTnLst>
                                </p:cTn>
                              </p:par>
                            </p:childTnLst>
                          </p:cTn>
                        </p:par>
                        <p:par>
                          <p:cTn id="70" fill="hold" nodeType="afterGroup">
                            <p:stCondLst>
                              <p:cond delay="465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250" fill="hold"/>
                                        <p:tgtEl>
                                          <p:spTgt spid="84"/>
                                        </p:tgtEl>
                                        <p:attrNameLst>
                                          <p:attrName>ppt_w</p:attrName>
                                        </p:attrNameLst>
                                      </p:cBhvr>
                                      <p:tavLst>
                                        <p:tav tm="0">
                                          <p:val>
                                            <p:fltVal val="0"/>
                                          </p:val>
                                        </p:tav>
                                        <p:tav tm="100000">
                                          <p:val>
                                            <p:strVal val="#ppt_w"/>
                                          </p:val>
                                        </p:tav>
                                      </p:tavLst>
                                    </p:anim>
                                    <p:anim calcmode="lin" valueType="num">
                                      <p:cBhvr>
                                        <p:cTn id="74" dur="250" fill="hold"/>
                                        <p:tgtEl>
                                          <p:spTgt spid="84"/>
                                        </p:tgtEl>
                                        <p:attrNameLst>
                                          <p:attrName>ppt_h</p:attrName>
                                        </p:attrNameLst>
                                      </p:cBhvr>
                                      <p:tavLst>
                                        <p:tav tm="0">
                                          <p:val>
                                            <p:fltVal val="0"/>
                                          </p:val>
                                        </p:tav>
                                        <p:tav tm="100000">
                                          <p:val>
                                            <p:strVal val="#ppt_h"/>
                                          </p:val>
                                        </p:tav>
                                      </p:tavLst>
                                    </p:anim>
                                    <p:animEffect transition="in" filter="fade">
                                      <p:cBhvr>
                                        <p:cTn id="75" dur="250"/>
                                        <p:tgtEl>
                                          <p:spTgt spid="84"/>
                                        </p:tgtEl>
                                      </p:cBhvr>
                                    </p:animEffect>
                                  </p:childTnLst>
                                </p:cTn>
                              </p:par>
                            </p:childTnLst>
                          </p:cTn>
                        </p:par>
                        <p:par>
                          <p:cTn id="76" fill="hold" nodeType="afterGroup">
                            <p:stCondLst>
                              <p:cond delay="4900"/>
                            </p:stCondLst>
                            <p:childTnLst>
                              <p:par>
                                <p:cTn id="77" presetID="53" presetClass="entr" presetSubtype="16"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250" fill="hold"/>
                                        <p:tgtEl>
                                          <p:spTgt spid="85"/>
                                        </p:tgtEl>
                                        <p:attrNameLst>
                                          <p:attrName>ppt_w</p:attrName>
                                        </p:attrNameLst>
                                      </p:cBhvr>
                                      <p:tavLst>
                                        <p:tav tm="0">
                                          <p:val>
                                            <p:fltVal val="0"/>
                                          </p:val>
                                        </p:tav>
                                        <p:tav tm="100000">
                                          <p:val>
                                            <p:strVal val="#ppt_w"/>
                                          </p:val>
                                        </p:tav>
                                      </p:tavLst>
                                    </p:anim>
                                    <p:anim calcmode="lin" valueType="num">
                                      <p:cBhvr>
                                        <p:cTn id="80" dur="250" fill="hold"/>
                                        <p:tgtEl>
                                          <p:spTgt spid="85"/>
                                        </p:tgtEl>
                                        <p:attrNameLst>
                                          <p:attrName>ppt_h</p:attrName>
                                        </p:attrNameLst>
                                      </p:cBhvr>
                                      <p:tavLst>
                                        <p:tav tm="0">
                                          <p:val>
                                            <p:fltVal val="0"/>
                                          </p:val>
                                        </p:tav>
                                        <p:tav tm="100000">
                                          <p:val>
                                            <p:strVal val="#ppt_h"/>
                                          </p:val>
                                        </p:tav>
                                      </p:tavLst>
                                    </p:anim>
                                    <p:animEffect transition="in" filter="fade">
                                      <p:cBhvr>
                                        <p:cTn id="81" dur="2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81" grpId="0" animBg="1"/>
      <p:bldP spid="82" grpId="0"/>
      <p:bldP spid="83" grpId="0" animBg="1"/>
      <p:bldP spid="84" grpId="0" animBg="1"/>
      <p:bldP spid="85" grpId="0" animBg="1"/>
      <p:bldP spid="88" grpId="0" animBg="1"/>
      <p:bldP spid="89" grpId="0" animBg="1"/>
      <p:bldP spid="90" grpId="0" animBg="1"/>
      <p:bldP spid="91" grpId="0" animBg="1"/>
      <p:bldP spid="92" grpId="0"/>
      <p:bldP spid="96" grpId="0" animBg="1"/>
      <p:bldP spid="97" grpId="0" animBg="1"/>
      <p:bldP spid="9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五边形 10">
            <a:extLst>
              <a:ext uri="{FF2B5EF4-FFF2-40B4-BE49-F238E27FC236}">
                <a16:creationId xmlns:a16="http://schemas.microsoft.com/office/drawing/2014/main" id="{5A5B46DA-AB9C-4BD0-BACF-2EE16CEE1DE1}"/>
              </a:ext>
            </a:extLst>
          </p:cNvPr>
          <p:cNvSpPr>
            <a:spLocks noChangeArrowheads="1"/>
          </p:cNvSpPr>
          <p:nvPr/>
        </p:nvSpPr>
        <p:spPr bwMode="auto">
          <a:xfrm flipH="1">
            <a:off x="7935913" y="1736725"/>
            <a:ext cx="2921000" cy="1079500"/>
          </a:xfrm>
          <a:prstGeom prst="roundRect">
            <a:avLst>
              <a:gd name="adj" fmla="val 0"/>
            </a:avLst>
          </a:prstGeom>
          <a:solidFill>
            <a:srgbClr val="F0837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65" name="五边形 10">
            <a:extLst>
              <a:ext uri="{FF2B5EF4-FFF2-40B4-BE49-F238E27FC236}">
                <a16:creationId xmlns:a16="http://schemas.microsoft.com/office/drawing/2014/main" id="{F5294284-AC61-49CC-9AF2-72662A042075}"/>
              </a:ext>
            </a:extLst>
          </p:cNvPr>
          <p:cNvSpPr>
            <a:spLocks noChangeArrowheads="1"/>
          </p:cNvSpPr>
          <p:nvPr/>
        </p:nvSpPr>
        <p:spPr bwMode="auto">
          <a:xfrm flipH="1">
            <a:off x="1463675" y="1841500"/>
            <a:ext cx="2778125" cy="1233488"/>
          </a:xfrm>
          <a:prstGeom prst="roundRect">
            <a:avLst>
              <a:gd name="adj" fmla="val 0"/>
            </a:avLst>
          </a:prstGeom>
          <a:solidFill>
            <a:srgbClr val="FFA00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130" name="矩形 129">
            <a:extLst>
              <a:ext uri="{FF2B5EF4-FFF2-40B4-BE49-F238E27FC236}">
                <a16:creationId xmlns:a16="http://schemas.microsoft.com/office/drawing/2014/main" id="{97CD125D-4995-4CE6-B3DD-3055FDF794BF}"/>
              </a:ext>
            </a:extLst>
          </p:cNvPr>
          <p:cNvSpPr/>
          <p:nvPr/>
        </p:nvSpPr>
        <p:spPr>
          <a:xfrm>
            <a:off x="333375" y="311150"/>
            <a:ext cx="11536363"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1" name="剪去單一角落矩形 130">
            <a:extLst>
              <a:ext uri="{FF2B5EF4-FFF2-40B4-BE49-F238E27FC236}">
                <a16:creationId xmlns:a16="http://schemas.microsoft.com/office/drawing/2014/main" id="{C2F0CB2E-F5BE-493F-9825-09C175F92381}"/>
              </a:ext>
            </a:extLst>
          </p:cNvPr>
          <p:cNvSpPr/>
          <p:nvPr/>
        </p:nvSpPr>
        <p:spPr>
          <a:xfrm flipV="1">
            <a:off x="333375" y="311150"/>
            <a:ext cx="8564563"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2" name="文本框 7">
            <a:extLst>
              <a:ext uri="{FF2B5EF4-FFF2-40B4-BE49-F238E27FC236}">
                <a16:creationId xmlns:a16="http://schemas.microsoft.com/office/drawing/2014/main" id="{7267323C-7294-49C6-8138-CECEE38607D1}"/>
              </a:ext>
            </a:extLst>
          </p:cNvPr>
          <p:cNvSpPr txBox="1"/>
          <p:nvPr/>
        </p:nvSpPr>
        <p:spPr>
          <a:xfrm>
            <a:off x="385763" y="428625"/>
            <a:ext cx="92583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課綱主要內容：六項主要發展方向 聚焦素養導向學習</a:t>
            </a:r>
          </a:p>
        </p:txBody>
      </p:sp>
      <p:sp>
        <p:nvSpPr>
          <p:cNvPr id="12" name="圓角矩形 11">
            <a:extLst>
              <a:ext uri="{FF2B5EF4-FFF2-40B4-BE49-F238E27FC236}">
                <a16:creationId xmlns:a16="http://schemas.microsoft.com/office/drawing/2014/main" id="{64E54526-4753-4BA4-8A73-CD5630BD6523}"/>
              </a:ext>
            </a:extLst>
          </p:cNvPr>
          <p:cNvSpPr/>
          <p:nvPr/>
        </p:nvSpPr>
        <p:spPr>
          <a:xfrm>
            <a:off x="4418013" y="1527175"/>
            <a:ext cx="3355975" cy="2384425"/>
          </a:xfrm>
          <a:prstGeom prst="roundRect">
            <a:avLst>
              <a:gd name="adj" fmla="val 14726"/>
            </a:avLst>
          </a:prstGeom>
          <a:solidFill>
            <a:srgbClr val="6E6E6E"/>
          </a:solidFill>
          <a:ln w="38100">
            <a:solidFill>
              <a:srgbClr val="FFA004"/>
            </a:solidFill>
          </a:ln>
        </p:spPr>
        <p:style>
          <a:lnRef idx="1">
            <a:schemeClr val="accent3"/>
          </a:lnRef>
          <a:fillRef idx="2">
            <a:schemeClr val="accent3"/>
          </a:fillRef>
          <a:effectRef idx="1">
            <a:schemeClr val="accent3"/>
          </a:effectRef>
          <a:fontRef idx="minor">
            <a:schemeClr val="dk1"/>
          </a:fontRef>
        </p:style>
        <p:txBody>
          <a:bodyPr anchor="ctr">
            <a:scene3d>
              <a:camera prst="perspective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13" name="圓角化同側角落矩形 12">
            <a:extLst>
              <a:ext uri="{FF2B5EF4-FFF2-40B4-BE49-F238E27FC236}">
                <a16:creationId xmlns:a16="http://schemas.microsoft.com/office/drawing/2014/main" id="{0BFFD907-E2D6-495D-8822-8A4DCB07EA50}"/>
              </a:ext>
            </a:extLst>
          </p:cNvPr>
          <p:cNvSpPr/>
          <p:nvPr/>
        </p:nvSpPr>
        <p:spPr>
          <a:xfrm>
            <a:off x="4418013" y="1543050"/>
            <a:ext cx="3355975" cy="579438"/>
          </a:xfrm>
          <a:prstGeom prst="round2SameRect">
            <a:avLst>
              <a:gd name="adj1" fmla="val 50000"/>
              <a:gd name="adj2" fmla="val 0"/>
            </a:avLst>
          </a:prstGeom>
          <a:solidFill>
            <a:srgbClr val="FEA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4" name="矩形 13">
            <a:extLst>
              <a:ext uri="{FF2B5EF4-FFF2-40B4-BE49-F238E27FC236}">
                <a16:creationId xmlns:a16="http://schemas.microsoft.com/office/drawing/2014/main" id="{6564BCE7-4678-4318-BD9D-497B286170E4}"/>
              </a:ext>
            </a:extLst>
          </p:cNvPr>
          <p:cNvSpPr/>
          <p:nvPr/>
        </p:nvSpPr>
        <p:spPr>
          <a:xfrm>
            <a:off x="4622800" y="1543050"/>
            <a:ext cx="2957513"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Microsoft YaHei" charset="-122"/>
                <a:ea typeface="Microsoft YaHei" charset="-122"/>
                <a:cs typeface="Microsoft YaHei" charset="-122"/>
              </a:rPr>
              <a:t>素養導向</a:t>
            </a:r>
          </a:p>
        </p:txBody>
      </p:sp>
      <p:sp>
        <p:nvSpPr>
          <p:cNvPr id="33801" name="矩形 2">
            <a:extLst>
              <a:ext uri="{FF2B5EF4-FFF2-40B4-BE49-F238E27FC236}">
                <a16:creationId xmlns:a16="http://schemas.microsoft.com/office/drawing/2014/main" id="{A8826CEE-7A2A-47BF-A253-E2E180F5B6B1}"/>
              </a:ext>
            </a:extLst>
          </p:cNvPr>
          <p:cNvSpPr>
            <a:spLocks noChangeArrowheads="1"/>
          </p:cNvSpPr>
          <p:nvPr/>
        </p:nvSpPr>
        <p:spPr bwMode="auto">
          <a:xfrm>
            <a:off x="4616450" y="2182813"/>
            <a:ext cx="310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核心素養</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三面九項</a:t>
            </a: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endPar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2.</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素養導向的教學與評量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3.</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學習與生活情境結合，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應用所學於不同情境</a:t>
            </a:r>
          </a:p>
        </p:txBody>
      </p:sp>
      <p:sp>
        <p:nvSpPr>
          <p:cNvPr id="33802" name="矩形 37">
            <a:extLst>
              <a:ext uri="{FF2B5EF4-FFF2-40B4-BE49-F238E27FC236}">
                <a16:creationId xmlns:a16="http://schemas.microsoft.com/office/drawing/2014/main" id="{B3D4BF95-1CB7-441A-86B4-DDC587597264}"/>
              </a:ext>
            </a:extLst>
          </p:cNvPr>
          <p:cNvSpPr>
            <a:spLocks noChangeArrowheads="1"/>
          </p:cNvSpPr>
          <p:nvPr/>
        </p:nvSpPr>
        <p:spPr bwMode="auto">
          <a:xfrm>
            <a:off x="2379663" y="969963"/>
            <a:ext cx="7310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rPr>
              <a:t>十二年國民基本教育國民中小學課綱發展方向</a:t>
            </a:r>
            <a:endParaRPr kumimoji="0" lang="zh-TW" altLang="zh-TW" sz="2400" b="0" i="0" u="none" strike="noStrike" kern="1200" cap="none" spc="0" normalizeH="0" baseline="0" noProof="0">
              <a:ln>
                <a:noFill/>
              </a:ln>
              <a:solidFill>
                <a:srgbClr val="0D4569"/>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id="{8A20B8B5-D213-4239-B2BB-D486631F69E8}"/>
              </a:ext>
            </a:extLst>
          </p:cNvPr>
          <p:cNvSpPr/>
          <p:nvPr/>
        </p:nvSpPr>
        <p:spPr>
          <a:xfrm>
            <a:off x="4916874" y="3456327"/>
            <a:ext cx="2236510"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rPr>
              <a:t>課程、教材、教學</a:t>
            </a:r>
            <a:endParaRPr kumimoji="0" lang="zh-TW" altLang="zh-TW" sz="2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Microsoft YaHei" charset="-122"/>
              <a:ea typeface="Microsoft YaHei" charset="-122"/>
              <a:cs typeface="Microsoft YaHei" charset="-122"/>
            </a:endParaRPr>
          </a:p>
        </p:txBody>
      </p:sp>
      <p:sp>
        <p:nvSpPr>
          <p:cNvPr id="59" name="五边形 10">
            <a:extLst>
              <a:ext uri="{FF2B5EF4-FFF2-40B4-BE49-F238E27FC236}">
                <a16:creationId xmlns:a16="http://schemas.microsoft.com/office/drawing/2014/main" id="{58644716-3F40-4188-A0DD-68F2E6A69643}"/>
              </a:ext>
            </a:extLst>
          </p:cNvPr>
          <p:cNvSpPr/>
          <p:nvPr/>
        </p:nvSpPr>
        <p:spPr>
          <a:xfrm flipH="1">
            <a:off x="534988" y="1841500"/>
            <a:ext cx="3736975" cy="1233488"/>
          </a:xfrm>
          <a:prstGeom prst="roundRect">
            <a:avLst>
              <a:gd name="adj" fmla="val 43339"/>
            </a:avLst>
          </a:prstGeom>
          <a:solidFill>
            <a:srgbClr val="FFA004"/>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60" name="平行四边形 11">
            <a:extLst>
              <a:ext uri="{FF2B5EF4-FFF2-40B4-BE49-F238E27FC236}">
                <a16:creationId xmlns:a16="http://schemas.microsoft.com/office/drawing/2014/main" id="{6CCE1197-0930-4642-9938-7B371B15C44E}"/>
              </a:ext>
            </a:extLst>
          </p:cNvPr>
          <p:cNvSpPr/>
          <p:nvPr/>
        </p:nvSpPr>
        <p:spPr>
          <a:xfrm rot="5400000" flipH="1">
            <a:off x="3081338" y="2192338"/>
            <a:ext cx="1554162" cy="836612"/>
          </a:xfrm>
          <a:prstGeom prst="parallelogram">
            <a:avLst>
              <a:gd name="adj" fmla="val 55547"/>
            </a:avLst>
          </a:prstGeom>
          <a:solidFill>
            <a:srgbClr val="FC9400">
              <a:lumMod val="50000"/>
            </a:srgbClr>
          </a:solidFill>
          <a:ln w="25400"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61" name="矩形 60">
            <a:extLst>
              <a:ext uri="{FF2B5EF4-FFF2-40B4-BE49-F238E27FC236}">
                <a16:creationId xmlns:a16="http://schemas.microsoft.com/office/drawing/2014/main" id="{F6010AD8-EF45-4C7C-BABD-5D36A74C20BF}"/>
              </a:ext>
            </a:extLst>
          </p:cNvPr>
          <p:cNvSpPr>
            <a:spLocks noChangeArrowheads="1"/>
          </p:cNvSpPr>
          <p:nvPr/>
        </p:nvSpPr>
        <p:spPr bwMode="auto">
          <a:xfrm flipH="1">
            <a:off x="3440113" y="2282825"/>
            <a:ext cx="960437" cy="1233488"/>
          </a:xfrm>
          <a:prstGeom prst="rect">
            <a:avLst/>
          </a:prstGeom>
          <a:solidFill>
            <a:srgbClr val="FFA00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66" name="五边形 10">
            <a:extLst>
              <a:ext uri="{FF2B5EF4-FFF2-40B4-BE49-F238E27FC236}">
                <a16:creationId xmlns:a16="http://schemas.microsoft.com/office/drawing/2014/main" id="{716E6872-3D28-4CB9-B688-C217A6ACB354}"/>
              </a:ext>
            </a:extLst>
          </p:cNvPr>
          <p:cNvSpPr/>
          <p:nvPr/>
        </p:nvSpPr>
        <p:spPr>
          <a:xfrm rot="10800000" flipH="1">
            <a:off x="1220788" y="4765675"/>
            <a:ext cx="3021012" cy="1028700"/>
          </a:xfrm>
          <a:prstGeom prst="homePlate">
            <a:avLst>
              <a:gd name="adj" fmla="val 37734"/>
            </a:avLst>
          </a:prstGeom>
          <a:solidFill>
            <a:srgbClr val="FFA004"/>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67" name="五边形 10">
            <a:extLst>
              <a:ext uri="{FF2B5EF4-FFF2-40B4-BE49-F238E27FC236}">
                <a16:creationId xmlns:a16="http://schemas.microsoft.com/office/drawing/2014/main" id="{0FA6E013-B016-4177-9E6D-1EF33CA23E4A}"/>
              </a:ext>
            </a:extLst>
          </p:cNvPr>
          <p:cNvSpPr/>
          <p:nvPr/>
        </p:nvSpPr>
        <p:spPr>
          <a:xfrm rot="16200000" flipH="1">
            <a:off x="-724693" y="3326606"/>
            <a:ext cx="3727450" cy="1208087"/>
          </a:xfrm>
          <a:prstGeom prst="roundRect">
            <a:avLst>
              <a:gd name="adj" fmla="val 43339"/>
            </a:avLst>
          </a:prstGeom>
          <a:solidFill>
            <a:srgbClr val="FFA004"/>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33809" name="矩形 33">
            <a:extLst>
              <a:ext uri="{FF2B5EF4-FFF2-40B4-BE49-F238E27FC236}">
                <a16:creationId xmlns:a16="http://schemas.microsoft.com/office/drawing/2014/main" id="{64468676-F316-461A-AFBA-E339C994C896}"/>
              </a:ext>
            </a:extLst>
          </p:cNvPr>
          <p:cNvSpPr>
            <a:spLocks noChangeArrowheads="1"/>
          </p:cNvSpPr>
          <p:nvPr/>
        </p:nvSpPr>
        <p:spPr bwMode="auto">
          <a:xfrm>
            <a:off x="947738" y="1939925"/>
            <a:ext cx="2514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zh-TW" altLang="en-US" sz="20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實踐面 </a:t>
            </a:r>
            <a:r>
              <a:rPr kumimoji="0"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多元適性</a:t>
            </a:r>
            <a:endParaRPr kumimoji="0" lang="en-US" altLang="zh-TW"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的教材與教學</a:t>
            </a:r>
          </a:p>
        </p:txBody>
      </p:sp>
      <p:sp>
        <p:nvSpPr>
          <p:cNvPr id="9" name="矩形 8">
            <a:extLst>
              <a:ext uri="{FF2B5EF4-FFF2-40B4-BE49-F238E27FC236}">
                <a16:creationId xmlns:a16="http://schemas.microsoft.com/office/drawing/2014/main" id="{946378D8-C7A5-4593-9E9C-B594D0B8253B}"/>
              </a:ext>
            </a:extLst>
          </p:cNvPr>
          <p:cNvSpPr>
            <a:spLocks noChangeArrowheads="1"/>
          </p:cNvSpPr>
          <p:nvPr/>
        </p:nvSpPr>
        <p:spPr bwMode="auto">
          <a:xfrm>
            <a:off x="755650" y="3856038"/>
            <a:ext cx="836613" cy="831850"/>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自主</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學習</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74" name="矩形 73">
            <a:extLst>
              <a:ext uri="{FF2B5EF4-FFF2-40B4-BE49-F238E27FC236}">
                <a16:creationId xmlns:a16="http://schemas.microsoft.com/office/drawing/2014/main" id="{98F31295-54FC-435B-B770-A66F6184B5DF}"/>
              </a:ext>
            </a:extLst>
          </p:cNvPr>
          <p:cNvSpPr>
            <a:spLocks noChangeArrowheads="1"/>
          </p:cNvSpPr>
          <p:nvPr/>
        </p:nvSpPr>
        <p:spPr bwMode="auto">
          <a:xfrm>
            <a:off x="755650" y="4808538"/>
            <a:ext cx="836613" cy="831850"/>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溝通</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互動</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75" name="矩形 74">
            <a:extLst>
              <a:ext uri="{FF2B5EF4-FFF2-40B4-BE49-F238E27FC236}">
                <a16:creationId xmlns:a16="http://schemas.microsoft.com/office/drawing/2014/main" id="{BB32C283-8039-4BDE-97BE-8478ED8F1595}"/>
              </a:ext>
            </a:extLst>
          </p:cNvPr>
          <p:cNvSpPr>
            <a:spLocks noChangeArrowheads="1"/>
          </p:cNvSpPr>
          <p:nvPr/>
        </p:nvSpPr>
        <p:spPr bwMode="auto">
          <a:xfrm>
            <a:off x="1760538" y="4838700"/>
            <a:ext cx="836612" cy="831850"/>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社會</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參與</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76" name="平行四边形 11">
            <a:extLst>
              <a:ext uri="{FF2B5EF4-FFF2-40B4-BE49-F238E27FC236}">
                <a16:creationId xmlns:a16="http://schemas.microsoft.com/office/drawing/2014/main" id="{2FE64237-7EE0-4582-AA58-4A2947CCE5C7}"/>
              </a:ext>
            </a:extLst>
          </p:cNvPr>
          <p:cNvSpPr/>
          <p:nvPr/>
        </p:nvSpPr>
        <p:spPr>
          <a:xfrm rot="16200000">
            <a:off x="7450931" y="2229645"/>
            <a:ext cx="1330325" cy="360362"/>
          </a:xfrm>
          <a:prstGeom prst="parallelogram">
            <a:avLst>
              <a:gd name="adj" fmla="val 121562"/>
            </a:avLst>
          </a:prstGeom>
          <a:solidFill>
            <a:srgbClr val="8F4E4A"/>
          </a:solidFill>
          <a:ln w="25400"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77" name="矩形 76">
            <a:extLst>
              <a:ext uri="{FF2B5EF4-FFF2-40B4-BE49-F238E27FC236}">
                <a16:creationId xmlns:a16="http://schemas.microsoft.com/office/drawing/2014/main" id="{B026C737-9C0B-4CC5-B4DA-C568123DCC2B}"/>
              </a:ext>
            </a:extLst>
          </p:cNvPr>
          <p:cNvSpPr>
            <a:spLocks noChangeArrowheads="1"/>
          </p:cNvSpPr>
          <p:nvPr/>
        </p:nvSpPr>
        <p:spPr bwMode="auto">
          <a:xfrm>
            <a:off x="7797800" y="2130425"/>
            <a:ext cx="498475" cy="1233488"/>
          </a:xfrm>
          <a:prstGeom prst="rect">
            <a:avLst/>
          </a:prstGeom>
          <a:solidFill>
            <a:srgbClr val="F0837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78" name="五边形 10">
            <a:extLst>
              <a:ext uri="{FF2B5EF4-FFF2-40B4-BE49-F238E27FC236}">
                <a16:creationId xmlns:a16="http://schemas.microsoft.com/office/drawing/2014/main" id="{29BC9528-A13D-4984-AD37-4F9A52EC5B6A}"/>
              </a:ext>
            </a:extLst>
          </p:cNvPr>
          <p:cNvSpPr/>
          <p:nvPr/>
        </p:nvSpPr>
        <p:spPr>
          <a:xfrm flipH="1">
            <a:off x="9612313" y="1735138"/>
            <a:ext cx="2144712" cy="1092200"/>
          </a:xfrm>
          <a:prstGeom prst="roundRect">
            <a:avLst>
              <a:gd name="adj" fmla="val 43339"/>
            </a:avLst>
          </a:prstGeom>
          <a:solidFill>
            <a:srgbClr val="F0837A"/>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81" name="五边形 10">
            <a:extLst>
              <a:ext uri="{FF2B5EF4-FFF2-40B4-BE49-F238E27FC236}">
                <a16:creationId xmlns:a16="http://schemas.microsoft.com/office/drawing/2014/main" id="{EB36CEC6-B004-4E26-90A2-85BF74D33B2B}"/>
              </a:ext>
            </a:extLst>
          </p:cNvPr>
          <p:cNvSpPr/>
          <p:nvPr/>
        </p:nvSpPr>
        <p:spPr>
          <a:xfrm rot="16200000" flipH="1">
            <a:off x="9697244" y="3166269"/>
            <a:ext cx="3090862" cy="1028700"/>
          </a:xfrm>
          <a:prstGeom prst="homePlate">
            <a:avLst>
              <a:gd name="adj" fmla="val 0"/>
            </a:avLst>
          </a:prstGeom>
          <a:solidFill>
            <a:srgbClr val="F0837A"/>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33817" name="矩形 81">
            <a:extLst>
              <a:ext uri="{FF2B5EF4-FFF2-40B4-BE49-F238E27FC236}">
                <a16:creationId xmlns:a16="http://schemas.microsoft.com/office/drawing/2014/main" id="{778DB5EF-573B-4055-829D-B3EDEBAAA0CE}"/>
              </a:ext>
            </a:extLst>
          </p:cNvPr>
          <p:cNvSpPr>
            <a:spLocks noChangeArrowheads="1"/>
          </p:cNvSpPr>
          <p:nvPr/>
        </p:nvSpPr>
        <p:spPr bwMode="auto">
          <a:xfrm>
            <a:off x="8337550" y="1744663"/>
            <a:ext cx="251618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zh-TW" altLang="en-US" sz="20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實踐面 </a:t>
            </a:r>
            <a:r>
              <a:rPr kumimoji="0"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彈性活力的課程與教學</a:t>
            </a:r>
          </a:p>
        </p:txBody>
      </p:sp>
      <p:sp>
        <p:nvSpPr>
          <p:cNvPr id="83" name="矩形 82">
            <a:extLst>
              <a:ext uri="{FF2B5EF4-FFF2-40B4-BE49-F238E27FC236}">
                <a16:creationId xmlns:a16="http://schemas.microsoft.com/office/drawing/2014/main" id="{75F82162-2A35-4BF4-9C97-BDBE12FC37BF}"/>
              </a:ext>
            </a:extLst>
          </p:cNvPr>
          <p:cNvSpPr>
            <a:spLocks noChangeArrowheads="1"/>
          </p:cNvSpPr>
          <p:nvPr/>
        </p:nvSpPr>
        <p:spPr bwMode="auto">
          <a:xfrm>
            <a:off x="10809288" y="2347913"/>
            <a:ext cx="841375" cy="831850"/>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自主</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學習</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84" name="矩形 83">
            <a:extLst>
              <a:ext uri="{FF2B5EF4-FFF2-40B4-BE49-F238E27FC236}">
                <a16:creationId xmlns:a16="http://schemas.microsoft.com/office/drawing/2014/main" id="{EB890AC2-BE7A-4E03-8634-CE6FF54A149B}"/>
              </a:ext>
            </a:extLst>
          </p:cNvPr>
          <p:cNvSpPr>
            <a:spLocks noChangeArrowheads="1"/>
          </p:cNvSpPr>
          <p:nvPr/>
        </p:nvSpPr>
        <p:spPr bwMode="auto">
          <a:xfrm>
            <a:off x="10820400" y="3300413"/>
            <a:ext cx="842963" cy="830262"/>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溝通</a:t>
            </a:r>
            <a:endParaRPr kumimoji="0" lang="en-US" altLang="zh-TW"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互動</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
        <p:nvSpPr>
          <p:cNvPr id="40" name="矩形 43">
            <a:extLst>
              <a:ext uri="{FF2B5EF4-FFF2-40B4-BE49-F238E27FC236}">
                <a16:creationId xmlns:a16="http://schemas.microsoft.com/office/drawing/2014/main" id="{8D5D80E9-5546-4079-B57C-9EDC229D0051}"/>
              </a:ext>
            </a:extLst>
          </p:cNvPr>
          <p:cNvSpPr/>
          <p:nvPr/>
        </p:nvSpPr>
        <p:spPr>
          <a:xfrm>
            <a:off x="4183077" y="4330016"/>
            <a:ext cx="5246149" cy="1797050"/>
          </a:xfrm>
          <a:prstGeom prst="roundRect">
            <a:avLst/>
          </a:prstGeom>
          <a:gradFill flip="none" rotWithShape="1">
            <a:gsLst>
              <a:gs pos="50000">
                <a:srgbClr val="14826D">
                  <a:lumMod val="90000"/>
                  <a:lumOff val="10000"/>
                </a:srgbClr>
              </a:gs>
              <a:gs pos="0">
                <a:srgbClr val="14826D"/>
              </a:gs>
              <a:gs pos="100000">
                <a:srgbClr val="14826D"/>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落實素養課程與教學</a:t>
            </a:r>
            <a:r>
              <a:rPr kumimoji="0" lang="zh-CN" altLang="en-US" sz="24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強化學生本位</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為每個學生</a:t>
            </a:r>
            <a:r>
              <a:rPr kumimoji="0" lang="en-US" altLang="zh-CN"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量身打造</a:t>
            </a:r>
            <a:r>
              <a:rPr kumimoji="0" lang="zh-CN" altLang="en-US" sz="2400" b="1"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rPr>
              <a:t>」</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活化的學習</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讓每個孩子都得到成就</a:t>
            </a:r>
          </a:p>
        </p:txBody>
      </p:sp>
      <p:sp>
        <p:nvSpPr>
          <p:cNvPr id="41" name="五边形 10">
            <a:extLst>
              <a:ext uri="{FF2B5EF4-FFF2-40B4-BE49-F238E27FC236}">
                <a16:creationId xmlns:a16="http://schemas.microsoft.com/office/drawing/2014/main" id="{2C32558F-BA86-4E89-9FBE-87EEAC26F83D}"/>
              </a:ext>
            </a:extLst>
          </p:cNvPr>
          <p:cNvSpPr/>
          <p:nvPr/>
        </p:nvSpPr>
        <p:spPr>
          <a:xfrm flipH="1">
            <a:off x="10318750" y="4687888"/>
            <a:ext cx="1438275" cy="1009650"/>
          </a:xfrm>
          <a:prstGeom prst="roundRect">
            <a:avLst>
              <a:gd name="adj" fmla="val 43339"/>
            </a:avLst>
          </a:prstGeom>
          <a:solidFill>
            <a:srgbClr val="F0837A"/>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42" name="五边形 10">
            <a:extLst>
              <a:ext uri="{FF2B5EF4-FFF2-40B4-BE49-F238E27FC236}">
                <a16:creationId xmlns:a16="http://schemas.microsoft.com/office/drawing/2014/main" id="{6705A761-AA10-4F2D-9A79-3DE9813E6FF6}"/>
              </a:ext>
            </a:extLst>
          </p:cNvPr>
          <p:cNvSpPr/>
          <p:nvPr/>
        </p:nvSpPr>
        <p:spPr>
          <a:xfrm flipH="1">
            <a:off x="9394825" y="4667250"/>
            <a:ext cx="1701800" cy="1030288"/>
          </a:xfrm>
          <a:prstGeom prst="homePlate">
            <a:avLst>
              <a:gd name="adj" fmla="val 37734"/>
            </a:avLst>
          </a:prstGeom>
          <a:solidFill>
            <a:srgbClr val="F0837A"/>
          </a:solidFill>
          <a:ln w="9525" cap="flat" cmpd="sng" algn="ctr">
            <a:noFill/>
            <a:prstDash val="solid"/>
          </a:ln>
          <a:effectLst/>
        </p:spPr>
        <p:txBody>
          <a:bodyPr anchor="ctr"/>
          <a:lstStyle>
            <a:lvl1pPr defTabSz="608013">
              <a:defRPr>
                <a:solidFill>
                  <a:schemeClr val="tx1"/>
                </a:solidFill>
                <a:latin typeface="等线" panose="02010600030101010101" pitchFamily="2" charset="-122"/>
                <a:ea typeface="等线" panose="02010600030101010101" pitchFamily="2" charset="-122"/>
              </a:defRPr>
            </a:lvl1pPr>
            <a:lvl2pPr marL="742950" indent="-285750" defTabSz="608013">
              <a:defRPr>
                <a:solidFill>
                  <a:schemeClr val="tx1"/>
                </a:solidFill>
                <a:latin typeface="等线" panose="02010600030101010101" pitchFamily="2" charset="-122"/>
                <a:ea typeface="等线" panose="02010600030101010101" pitchFamily="2" charset="-122"/>
              </a:defRPr>
            </a:lvl2pPr>
            <a:lvl3pPr marL="1143000" indent="-228600" defTabSz="608013">
              <a:defRPr>
                <a:solidFill>
                  <a:schemeClr val="tx1"/>
                </a:solidFill>
                <a:latin typeface="等线" panose="02010600030101010101" pitchFamily="2" charset="-122"/>
                <a:ea typeface="等线" panose="02010600030101010101" pitchFamily="2" charset="-122"/>
              </a:defRPr>
            </a:lvl3pPr>
            <a:lvl4pPr marL="1600200" indent="-228600" defTabSz="608013">
              <a:defRPr>
                <a:solidFill>
                  <a:schemeClr val="tx1"/>
                </a:solidFill>
                <a:latin typeface="等线" panose="02010600030101010101" pitchFamily="2" charset="-122"/>
                <a:ea typeface="等线" panose="02010600030101010101" pitchFamily="2" charset="-122"/>
              </a:defRPr>
            </a:lvl4pPr>
            <a:lvl5pPr marL="2057400" indent="-228600" defTabSz="608013">
              <a:defRPr>
                <a:solidFill>
                  <a:schemeClr val="tx1"/>
                </a:solidFill>
                <a:latin typeface="等线" panose="02010600030101010101" pitchFamily="2" charset="-122"/>
                <a:ea typeface="等线" panose="02010600030101010101" pitchFamily="2" charset="-122"/>
              </a:defRPr>
            </a:lvl5pPr>
            <a:lvl6pPr marL="25146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6080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08013"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srgbClr val="404040"/>
              </a:solidFill>
              <a:effectLst/>
              <a:uLnTx/>
              <a:uFillTx/>
              <a:latin typeface="Century Gothic" panose="020B0502020202020204" pitchFamily="34" charset="0"/>
              <a:ea typeface="Microsoft YaHei" panose="020B0503020204020204" pitchFamily="34" charset="-122"/>
              <a:cs typeface="+mn-cs"/>
            </a:endParaRPr>
          </a:p>
        </p:txBody>
      </p:sp>
      <p:sp>
        <p:nvSpPr>
          <p:cNvPr id="85" name="矩形 84">
            <a:extLst>
              <a:ext uri="{FF2B5EF4-FFF2-40B4-BE49-F238E27FC236}">
                <a16:creationId xmlns:a16="http://schemas.microsoft.com/office/drawing/2014/main" id="{DEACCFF2-A718-4144-B765-9A0F3E549611}"/>
              </a:ext>
            </a:extLst>
          </p:cNvPr>
          <p:cNvSpPr>
            <a:spLocks noChangeArrowheads="1"/>
          </p:cNvSpPr>
          <p:nvPr/>
        </p:nvSpPr>
        <p:spPr bwMode="auto">
          <a:xfrm>
            <a:off x="10828338" y="4241800"/>
            <a:ext cx="841375" cy="830263"/>
          </a:xfrm>
          <a:prstGeom prst="rect">
            <a:avLst/>
          </a:prstGeom>
          <a:solidFill>
            <a:schemeClr val="bg1"/>
          </a:solidFill>
          <a:ln>
            <a:noFill/>
          </a:ln>
          <a:effectLst>
            <a:outerShdw blurRad="50800" dist="76201"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6E6E6E"/>
                </a:solidFill>
                <a:effectLst/>
                <a:uLnTx/>
                <a:uFillTx/>
                <a:latin typeface="Microsoft YaHei" charset="-122"/>
                <a:ea typeface="Microsoft YaHei" charset="-122"/>
                <a:cs typeface="Microsoft YaHei" charset="-122"/>
              </a:rPr>
              <a:t>社會參與</a:t>
            </a:r>
            <a:endParaRPr kumimoji="0" lang="zh-TW" altLang="en-US" sz="2400" b="0" i="0" u="none" strike="noStrike" kern="1200" cap="none" spc="0" normalizeH="0" baseline="0" noProof="0" dirty="0">
              <a:ln>
                <a:noFill/>
              </a:ln>
              <a:solidFill>
                <a:srgbClr val="6E6E6E"/>
              </a:solidFill>
              <a:effectLst/>
              <a:uLnTx/>
              <a:uFillTx/>
              <a:latin typeface="Microsoft YaHei" charset="-122"/>
              <a:ea typeface="Microsoft YaHei" charset="-122"/>
              <a:cs typeface="Microsoft YaHei" charset="-122"/>
            </a:endParaRPr>
          </a:p>
        </p:txBody>
      </p:sp>
    </p:spTree>
    <p:extLst>
      <p:ext uri="{BB962C8B-B14F-4D97-AF65-F5344CB8AC3E}">
        <p14:creationId xmlns:p14="http://schemas.microsoft.com/office/powerpoint/2010/main" val="180319353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群組 7">
            <a:extLst>
              <a:ext uri="{FF2B5EF4-FFF2-40B4-BE49-F238E27FC236}">
                <a16:creationId xmlns:a16="http://schemas.microsoft.com/office/drawing/2014/main" id="{459521F2-A95B-4B0B-BCD5-BA8A8112038B}"/>
              </a:ext>
            </a:extLst>
          </p:cNvPr>
          <p:cNvGrpSpPr>
            <a:grpSpLocks/>
          </p:cNvGrpSpPr>
          <p:nvPr/>
        </p:nvGrpSpPr>
        <p:grpSpPr bwMode="auto">
          <a:xfrm>
            <a:off x="341499" y="1746126"/>
            <a:ext cx="6258668" cy="4195763"/>
            <a:chOff x="330677" y="1197975"/>
            <a:chExt cx="7105770" cy="4763207"/>
          </a:xfrm>
        </p:grpSpPr>
        <p:sp>
          <p:nvSpPr>
            <p:cNvPr id="35853" name="Freeform 14">
              <a:extLst>
                <a:ext uri="{FF2B5EF4-FFF2-40B4-BE49-F238E27FC236}">
                  <a16:creationId xmlns:a16="http://schemas.microsoft.com/office/drawing/2014/main" id="{EFA114AC-B3E7-4A12-8952-77202276CE7F}"/>
                </a:ext>
              </a:extLst>
            </p:cNvPr>
            <p:cNvSpPr>
              <a:spLocks/>
            </p:cNvSpPr>
            <p:nvPr/>
          </p:nvSpPr>
          <p:spPr bwMode="auto">
            <a:xfrm>
              <a:off x="330677" y="1197975"/>
              <a:ext cx="892481" cy="1749104"/>
            </a:xfrm>
            <a:custGeom>
              <a:avLst/>
              <a:gdLst>
                <a:gd name="T0" fmla="*/ 892481 w 819"/>
                <a:gd name="T1" fmla="*/ 1749104 h 902"/>
                <a:gd name="T2" fmla="*/ 0 w 819"/>
                <a:gd name="T3" fmla="*/ 1518346 h 902"/>
                <a:gd name="T4" fmla="*/ 0 w 819"/>
                <a:gd name="T5" fmla="*/ 0 h 902"/>
                <a:gd name="T6" fmla="*/ 892481 w 819"/>
                <a:gd name="T7" fmla="*/ 459576 h 902"/>
                <a:gd name="T8" fmla="*/ 892481 w 819"/>
                <a:gd name="T9" fmla="*/ 1749104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50" name="Pentagon 21">
              <a:extLst>
                <a:ext uri="{FF2B5EF4-FFF2-40B4-BE49-F238E27FC236}">
                  <a16:creationId xmlns:a16="http://schemas.microsoft.com/office/drawing/2014/main" id="{971CD19C-EF87-460D-924D-AA582ADDF8A5}"/>
                </a:ext>
              </a:extLst>
            </p:cNvPr>
            <p:cNvSpPr/>
            <p:nvPr/>
          </p:nvSpPr>
          <p:spPr>
            <a:xfrm>
              <a:off x="1222849" y="1657536"/>
              <a:ext cx="3226235"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ea typeface="+mn-ea"/>
                <a:cs typeface="+mn-cs"/>
              </a:endParaRPr>
            </a:p>
          </p:txBody>
        </p:sp>
        <p:sp>
          <p:nvSpPr>
            <p:cNvPr id="35855" name="Freeform 15">
              <a:extLst>
                <a:ext uri="{FF2B5EF4-FFF2-40B4-BE49-F238E27FC236}">
                  <a16:creationId xmlns:a16="http://schemas.microsoft.com/office/drawing/2014/main" id="{6E967431-D751-47F3-BC07-9E6CBF69CE06}"/>
                </a:ext>
              </a:extLst>
            </p:cNvPr>
            <p:cNvSpPr>
              <a:spLocks/>
            </p:cNvSpPr>
            <p:nvPr/>
          </p:nvSpPr>
          <p:spPr bwMode="auto">
            <a:xfrm>
              <a:off x="330678" y="2703879"/>
              <a:ext cx="892481" cy="1749104"/>
            </a:xfrm>
            <a:custGeom>
              <a:avLst/>
              <a:gdLst>
                <a:gd name="T0" fmla="*/ 892481 w 819"/>
                <a:gd name="T1" fmla="*/ 1518346 h 902"/>
                <a:gd name="T2" fmla="*/ 0 w 819"/>
                <a:gd name="T3" fmla="*/ 1749104 h 902"/>
                <a:gd name="T4" fmla="*/ 0 w 819"/>
                <a:gd name="T5" fmla="*/ 0 h 902"/>
                <a:gd name="T6" fmla="*/ 892481 w 819"/>
                <a:gd name="T7" fmla="*/ 230758 h 902"/>
                <a:gd name="T8" fmla="*/ 892481 w 819"/>
                <a:gd name="T9" fmla="*/ 1518346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56" name="Pentagon 1161">
              <a:extLst>
                <a:ext uri="{FF2B5EF4-FFF2-40B4-BE49-F238E27FC236}">
                  <a16:creationId xmlns:a16="http://schemas.microsoft.com/office/drawing/2014/main" id="{CF0CB289-9BA4-4BAD-BA47-D664DA9C9C89}"/>
                </a:ext>
              </a:extLst>
            </p:cNvPr>
            <p:cNvSpPr/>
            <p:nvPr/>
          </p:nvSpPr>
          <p:spPr>
            <a:xfrm>
              <a:off x="1222849" y="2933491"/>
              <a:ext cx="3566882"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ea typeface="+mn-ea"/>
                <a:cs typeface="+mn-cs"/>
              </a:endParaRPr>
            </a:p>
          </p:txBody>
        </p:sp>
        <p:sp>
          <p:nvSpPr>
            <p:cNvPr id="35857" name="Freeform 16">
              <a:extLst>
                <a:ext uri="{FF2B5EF4-FFF2-40B4-BE49-F238E27FC236}">
                  <a16:creationId xmlns:a16="http://schemas.microsoft.com/office/drawing/2014/main" id="{886BA3DC-F1D5-4380-A083-83C0E22BDC3C}"/>
                </a:ext>
              </a:extLst>
            </p:cNvPr>
            <p:cNvSpPr>
              <a:spLocks/>
            </p:cNvSpPr>
            <p:nvPr/>
          </p:nvSpPr>
          <p:spPr bwMode="auto">
            <a:xfrm>
              <a:off x="330677" y="4212078"/>
              <a:ext cx="892481" cy="1749104"/>
            </a:xfrm>
            <a:custGeom>
              <a:avLst/>
              <a:gdLst>
                <a:gd name="T0" fmla="*/ 892481 w 819"/>
                <a:gd name="T1" fmla="*/ 1289528 h 902"/>
                <a:gd name="T2" fmla="*/ 0 w 819"/>
                <a:gd name="T3" fmla="*/ 1749104 h 902"/>
                <a:gd name="T4" fmla="*/ 0 w 819"/>
                <a:gd name="T5" fmla="*/ 230758 h 902"/>
                <a:gd name="T6" fmla="*/ 892481 w 819"/>
                <a:gd name="T7" fmla="*/ 0 h 902"/>
                <a:gd name="T8" fmla="*/ 892481 w 819"/>
                <a:gd name="T9" fmla="*/ 1289528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ea typeface="新細明體" panose="02020500000000000000" pitchFamily="18" charset="-120"/>
                <a:cs typeface="+mn-cs"/>
              </a:endParaRPr>
            </a:p>
          </p:txBody>
        </p:sp>
        <p:sp>
          <p:nvSpPr>
            <p:cNvPr id="59" name="Pentagon 1162">
              <a:extLst>
                <a:ext uri="{FF2B5EF4-FFF2-40B4-BE49-F238E27FC236}">
                  <a16:creationId xmlns:a16="http://schemas.microsoft.com/office/drawing/2014/main" id="{9DA7D521-2742-4B25-A2C9-CFA1A24503F1}"/>
                </a:ext>
              </a:extLst>
            </p:cNvPr>
            <p:cNvSpPr/>
            <p:nvPr/>
          </p:nvSpPr>
          <p:spPr>
            <a:xfrm>
              <a:off x="1222849" y="4211248"/>
              <a:ext cx="3226235"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ea typeface="+mn-ea"/>
                <a:cs typeface="+mn-cs"/>
              </a:endParaRPr>
            </a:p>
          </p:txBody>
        </p:sp>
        <p:sp>
          <p:nvSpPr>
            <p:cNvPr id="35859" name="Text Placeholder 33">
              <a:extLst>
                <a:ext uri="{FF2B5EF4-FFF2-40B4-BE49-F238E27FC236}">
                  <a16:creationId xmlns:a16="http://schemas.microsoft.com/office/drawing/2014/main" id="{AE3D6058-FFE8-4CCB-96B1-618329AECCD8}"/>
                </a:ext>
              </a:extLst>
            </p:cNvPr>
            <p:cNvSpPr txBox="1">
              <a:spLocks/>
            </p:cNvSpPr>
            <p:nvPr/>
          </p:nvSpPr>
          <p:spPr bwMode="auto">
            <a:xfrm>
              <a:off x="1475307" y="188839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400" b="1"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rPr>
                <a:t>因知識半衰期短</a:t>
              </a:r>
              <a:endParaRPr kumimoji="0" lang="en-AU" altLang="zh-TW" sz="2400" b="1"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5860" name="矩形 2">
              <a:extLst>
                <a:ext uri="{FF2B5EF4-FFF2-40B4-BE49-F238E27FC236}">
                  <a16:creationId xmlns:a16="http://schemas.microsoft.com/office/drawing/2014/main" id="{219A28E8-219E-4D23-955F-6D73815066F4}"/>
                </a:ext>
              </a:extLst>
            </p:cNvPr>
            <p:cNvSpPr>
              <a:spLocks noChangeArrowheads="1"/>
            </p:cNvSpPr>
            <p:nvPr/>
          </p:nvSpPr>
          <p:spPr bwMode="auto">
            <a:xfrm>
              <a:off x="1815069" y="2302314"/>
              <a:ext cx="2068913" cy="524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需終身學習 </a:t>
              </a:r>
              <a:endParaRPr kumimoji="0" lang="zh-TW" altLang="en-US" sz="2400" b="0"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endParaRPr>
            </a:p>
          </p:txBody>
        </p:sp>
        <p:sp>
          <p:nvSpPr>
            <p:cNvPr id="5" name="矩形 4">
              <a:extLst>
                <a:ext uri="{FF2B5EF4-FFF2-40B4-BE49-F238E27FC236}">
                  <a16:creationId xmlns:a16="http://schemas.microsoft.com/office/drawing/2014/main" id="{5EC5BB5C-BA08-4E45-8287-846BAE515241}"/>
                </a:ext>
              </a:extLst>
            </p:cNvPr>
            <p:cNvSpPr/>
            <p:nvPr/>
          </p:nvSpPr>
          <p:spPr>
            <a:xfrm>
              <a:off x="4449084" y="2057623"/>
              <a:ext cx="2811691" cy="593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lumMod val="50000"/>
                      <a:lumOff val="50000"/>
                    </a:prstClr>
                  </a:solidFill>
                  <a:effectLst/>
                  <a:uLnTx/>
                  <a:uFillTx/>
                  <a:latin typeface="Microsoft YaHei" charset="-122"/>
                  <a:ea typeface="Microsoft YaHei" charset="-122"/>
                  <a:cs typeface="Microsoft YaHei" charset="-122"/>
                </a:rPr>
                <a:t>就要</a:t>
              </a:r>
              <a:r>
                <a:rPr kumimoji="0" lang="zh-TW" altLang="en-US" sz="2800" b="1" i="0" u="none" strike="noStrike" kern="1200" cap="none" spc="0" normalizeH="0" baseline="0" noProof="0" dirty="0">
                  <a:ln>
                    <a:noFill/>
                  </a:ln>
                  <a:solidFill>
                    <a:srgbClr val="12826D"/>
                  </a:solidFill>
                  <a:effectLst/>
                  <a:uLnTx/>
                  <a:uFillTx/>
                  <a:latin typeface="Microsoft YaHei" charset="-122"/>
                  <a:ea typeface="Microsoft YaHei" charset="-122"/>
                  <a:cs typeface="Microsoft YaHei" charset="-122"/>
                </a:rPr>
                <a:t>自主行動</a:t>
              </a:r>
              <a:endParaRPr kumimoji="0" lang="zh-TW" altLang="en-US" sz="2800" b="0" i="0" u="none" strike="noStrike" kern="1200" cap="none" spc="0" normalizeH="0" baseline="0" noProof="0" dirty="0">
                <a:ln>
                  <a:noFill/>
                </a:ln>
                <a:solidFill>
                  <a:srgbClr val="12826D"/>
                </a:solidFill>
                <a:effectLst/>
                <a:uLnTx/>
                <a:uFillTx/>
                <a:latin typeface="Microsoft YaHei" charset="-122"/>
                <a:ea typeface="Microsoft YaHei" charset="-122"/>
                <a:cs typeface="Microsoft YaHei" charset="-122"/>
              </a:endParaRPr>
            </a:p>
          </p:txBody>
        </p:sp>
        <p:sp>
          <p:nvSpPr>
            <p:cNvPr id="35862" name="Text Placeholder 33">
              <a:extLst>
                <a:ext uri="{FF2B5EF4-FFF2-40B4-BE49-F238E27FC236}">
                  <a16:creationId xmlns:a16="http://schemas.microsoft.com/office/drawing/2014/main" id="{22C8163F-1BCD-49AE-9CDD-9CA5E2F27822}"/>
                </a:ext>
              </a:extLst>
            </p:cNvPr>
            <p:cNvSpPr txBox="1">
              <a:spLocks/>
            </p:cNvSpPr>
            <p:nvPr/>
          </p:nvSpPr>
          <p:spPr bwMode="auto">
            <a:xfrm>
              <a:off x="1475307" y="3155633"/>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400" b="1"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rPr>
                <a:t>因資訊容易取得</a:t>
              </a:r>
              <a:endParaRPr kumimoji="0" lang="en-AU" altLang="zh-TW" sz="2400" b="1"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5863" name="矩形 69">
              <a:extLst>
                <a:ext uri="{FF2B5EF4-FFF2-40B4-BE49-F238E27FC236}">
                  <a16:creationId xmlns:a16="http://schemas.microsoft.com/office/drawing/2014/main" id="{D5A537CE-E18F-43A4-A9C0-F6360ACB5561}"/>
                </a:ext>
              </a:extLst>
            </p:cNvPr>
            <p:cNvSpPr>
              <a:spLocks noChangeArrowheads="1"/>
            </p:cNvSpPr>
            <p:nvPr/>
          </p:nvSpPr>
          <p:spPr bwMode="auto">
            <a:xfrm>
              <a:off x="1815069" y="3561806"/>
              <a:ext cx="2068913" cy="524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E2887E"/>
                  </a:solidFill>
                  <a:effectLst/>
                  <a:uLnTx/>
                  <a:uFillTx/>
                  <a:latin typeface="Microsoft YaHei" panose="020B0503020204020204" pitchFamily="34" charset="-122"/>
                  <a:ea typeface="Microsoft YaHei" panose="020B0503020204020204" pitchFamily="34" charset="-122"/>
                  <a:cs typeface="+mn-cs"/>
                </a:rPr>
                <a:t>需活用所學 </a:t>
              </a:r>
              <a:endParaRPr kumimoji="0" lang="zh-TW" altLang="en-US" sz="2400" b="0" i="0" u="none" strike="noStrike" kern="1200" cap="none" spc="0" normalizeH="0" baseline="0" noProof="0" dirty="0">
                <a:ln>
                  <a:noFill/>
                </a:ln>
                <a:solidFill>
                  <a:srgbClr val="E2887E"/>
                </a:solidFill>
                <a:effectLst/>
                <a:uLnTx/>
                <a:uFillTx/>
                <a:latin typeface="Microsoft YaHei" panose="020B0503020204020204" pitchFamily="34" charset="-122"/>
                <a:ea typeface="Microsoft YaHei" panose="020B0503020204020204" pitchFamily="34" charset="-122"/>
                <a:cs typeface="+mn-cs"/>
              </a:endParaRPr>
            </a:p>
          </p:txBody>
        </p:sp>
        <p:sp>
          <p:nvSpPr>
            <p:cNvPr id="71" name="矩形 70">
              <a:extLst>
                <a:ext uri="{FF2B5EF4-FFF2-40B4-BE49-F238E27FC236}">
                  <a16:creationId xmlns:a16="http://schemas.microsoft.com/office/drawing/2014/main" id="{213FB63B-7163-49A8-95AA-776BE7606328}"/>
                </a:ext>
              </a:extLst>
            </p:cNvPr>
            <p:cNvSpPr/>
            <p:nvPr/>
          </p:nvSpPr>
          <p:spPr>
            <a:xfrm>
              <a:off x="4789731" y="3331776"/>
              <a:ext cx="2646716" cy="593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lumMod val="50000"/>
                      <a:lumOff val="50000"/>
                    </a:prstClr>
                  </a:solidFill>
                  <a:effectLst/>
                  <a:uLnTx/>
                  <a:uFillTx/>
                  <a:latin typeface="Microsoft YaHei" charset="-122"/>
                  <a:ea typeface="Microsoft YaHei" charset="-122"/>
                  <a:cs typeface="Microsoft YaHei" charset="-122"/>
                </a:rPr>
                <a:t>就要</a:t>
              </a:r>
              <a:r>
                <a:rPr kumimoji="0" lang="zh-TW" altLang="en-US" sz="2800" b="1" i="0" u="none" strike="noStrike" kern="1200" cap="none" spc="0" normalizeH="0" baseline="0" noProof="0" dirty="0">
                  <a:ln>
                    <a:noFill/>
                  </a:ln>
                  <a:solidFill>
                    <a:srgbClr val="E2887E"/>
                  </a:solidFill>
                  <a:effectLst/>
                  <a:uLnTx/>
                  <a:uFillTx/>
                  <a:latin typeface="Microsoft YaHei" charset="-122"/>
                  <a:ea typeface="Microsoft YaHei" charset="-122"/>
                  <a:cs typeface="Microsoft YaHei" charset="-122"/>
                </a:rPr>
                <a:t>溝通互動</a:t>
              </a:r>
              <a:endParaRPr kumimoji="0" lang="zh-TW" altLang="en-US" sz="2800" b="0" i="0" u="none" strike="noStrike" kern="1200" cap="none" spc="0" normalizeH="0" baseline="0" noProof="0" dirty="0">
                <a:ln>
                  <a:noFill/>
                </a:ln>
                <a:solidFill>
                  <a:srgbClr val="E2887E"/>
                </a:solidFill>
                <a:effectLst/>
                <a:uLnTx/>
                <a:uFillTx/>
                <a:latin typeface="Microsoft YaHei" charset="-122"/>
                <a:ea typeface="Microsoft YaHei" charset="-122"/>
                <a:cs typeface="Microsoft YaHei" charset="-122"/>
              </a:endParaRPr>
            </a:p>
          </p:txBody>
        </p:sp>
        <p:sp>
          <p:nvSpPr>
            <p:cNvPr id="35865" name="Text Placeholder 33">
              <a:extLst>
                <a:ext uri="{FF2B5EF4-FFF2-40B4-BE49-F238E27FC236}">
                  <a16:creationId xmlns:a16="http://schemas.microsoft.com/office/drawing/2014/main" id="{9F294677-9D5D-4864-8834-F8457C9BDCFC}"/>
                </a:ext>
              </a:extLst>
            </p:cNvPr>
            <p:cNvSpPr txBox="1">
              <a:spLocks/>
            </p:cNvSpPr>
            <p:nvPr/>
          </p:nvSpPr>
          <p:spPr bwMode="auto">
            <a:xfrm>
              <a:off x="1475307" y="4422868"/>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400" b="1"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rPr>
                <a:t>因沒有英雄年代</a:t>
              </a:r>
              <a:endParaRPr kumimoji="0" lang="en-AU" altLang="zh-TW" sz="2400" b="1"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5866" name="矩形 72">
              <a:extLst>
                <a:ext uri="{FF2B5EF4-FFF2-40B4-BE49-F238E27FC236}">
                  <a16:creationId xmlns:a16="http://schemas.microsoft.com/office/drawing/2014/main" id="{930FAD24-09B1-4E91-AF24-D8E9B835B17B}"/>
                </a:ext>
              </a:extLst>
            </p:cNvPr>
            <p:cNvSpPr>
              <a:spLocks noChangeArrowheads="1"/>
            </p:cNvSpPr>
            <p:nvPr/>
          </p:nvSpPr>
          <p:spPr bwMode="auto">
            <a:xfrm>
              <a:off x="1815069" y="4823694"/>
              <a:ext cx="2068913" cy="524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a:ln>
                    <a:noFill/>
                  </a:ln>
                  <a:solidFill>
                    <a:srgbClr val="F1A33B"/>
                  </a:solidFill>
                  <a:effectLst/>
                  <a:uLnTx/>
                  <a:uFillTx/>
                  <a:latin typeface="Microsoft YaHei" panose="020B0503020204020204" pitchFamily="34" charset="-122"/>
                  <a:ea typeface="Microsoft YaHei" panose="020B0503020204020204" pitchFamily="34" charset="-122"/>
                  <a:cs typeface="+mn-cs"/>
                </a:rPr>
                <a:t>需團隊作業 </a:t>
              </a:r>
              <a:endParaRPr kumimoji="0" lang="zh-TW" altLang="en-US" sz="2400" b="0" i="0" u="none" strike="noStrike" kern="1200" cap="none" spc="0" normalizeH="0" baseline="0" noProof="0">
                <a:ln>
                  <a:noFill/>
                </a:ln>
                <a:solidFill>
                  <a:srgbClr val="F1A33B"/>
                </a:solidFill>
                <a:effectLst/>
                <a:uLnTx/>
                <a:uFillTx/>
                <a:latin typeface="Microsoft YaHei" panose="020B0503020204020204" pitchFamily="34" charset="-122"/>
                <a:ea typeface="Microsoft YaHei" panose="020B0503020204020204" pitchFamily="34" charset="-122"/>
                <a:cs typeface="+mn-cs"/>
              </a:endParaRPr>
            </a:p>
          </p:txBody>
        </p:sp>
        <p:sp>
          <p:nvSpPr>
            <p:cNvPr id="74" name="矩形 73">
              <a:extLst>
                <a:ext uri="{FF2B5EF4-FFF2-40B4-BE49-F238E27FC236}">
                  <a16:creationId xmlns:a16="http://schemas.microsoft.com/office/drawing/2014/main" id="{981327D6-BA5E-41A4-95F2-7BC54D46647B}"/>
                </a:ext>
              </a:extLst>
            </p:cNvPr>
            <p:cNvSpPr/>
            <p:nvPr/>
          </p:nvSpPr>
          <p:spPr>
            <a:xfrm>
              <a:off x="4449084" y="4638369"/>
              <a:ext cx="2769686" cy="593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lumMod val="50000"/>
                      <a:lumOff val="50000"/>
                    </a:prstClr>
                  </a:solidFill>
                  <a:effectLst/>
                  <a:uLnTx/>
                  <a:uFillTx/>
                  <a:latin typeface="Microsoft YaHei" charset="-122"/>
                  <a:ea typeface="Microsoft YaHei" charset="-122"/>
                  <a:cs typeface="Microsoft YaHei" charset="-122"/>
                </a:rPr>
                <a:t>就要</a:t>
              </a:r>
              <a:r>
                <a:rPr kumimoji="0" lang="zh-TW" altLang="en-US" sz="2800" b="1" i="0" u="none" strike="noStrike" kern="1200" cap="none" spc="0" normalizeH="0" baseline="0" noProof="0" dirty="0">
                  <a:ln>
                    <a:noFill/>
                  </a:ln>
                  <a:solidFill>
                    <a:srgbClr val="F1A33B"/>
                  </a:solidFill>
                  <a:effectLst/>
                  <a:uLnTx/>
                  <a:uFillTx/>
                  <a:latin typeface="Microsoft YaHei" charset="-122"/>
                  <a:ea typeface="Microsoft YaHei" charset="-122"/>
                  <a:cs typeface="Microsoft YaHei" charset="-122"/>
                </a:rPr>
                <a:t>社會參與</a:t>
              </a:r>
            </a:p>
          </p:txBody>
        </p:sp>
      </p:grpSp>
      <p:sp>
        <p:nvSpPr>
          <p:cNvPr id="35842" name="矩形 5">
            <a:extLst>
              <a:ext uri="{FF2B5EF4-FFF2-40B4-BE49-F238E27FC236}">
                <a16:creationId xmlns:a16="http://schemas.microsoft.com/office/drawing/2014/main" id="{F1FF249B-65F7-4CAD-91C5-841D225D1A80}"/>
              </a:ext>
            </a:extLst>
          </p:cNvPr>
          <p:cNvSpPr>
            <a:spLocks noChangeArrowheads="1"/>
          </p:cNvSpPr>
          <p:nvPr/>
        </p:nvSpPr>
        <p:spPr bwMode="auto">
          <a:xfrm>
            <a:off x="734541" y="743410"/>
            <a:ext cx="55845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12826D"/>
                </a:solidFill>
                <a:effectLst/>
                <a:uLnTx/>
                <a:uFillTx/>
                <a:latin typeface="Microsoft YaHei" panose="020B0503020204020204" pitchFamily="34" charset="-122"/>
                <a:ea typeface="Microsoft YaHei" panose="020B0503020204020204" pitchFamily="34" charset="-122"/>
                <a:cs typeface="+mn-cs"/>
              </a:rPr>
              <a:t>簡單說：</a:t>
            </a:r>
            <a:endParaRPr kumimoji="0" lang="en-US" altLang="zh-TW" sz="3200" b="1" i="0" u="none" strike="noStrike" kern="1200" cap="none" spc="0" normalizeH="0" baseline="0" noProof="0" dirty="0">
              <a:ln>
                <a:noFill/>
              </a:ln>
              <a:solidFill>
                <a:srgbClr val="12826D"/>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12826D"/>
                </a:solidFill>
                <a:effectLst/>
                <a:uLnTx/>
                <a:uFillTx/>
                <a:latin typeface="Microsoft YaHei" panose="020B0503020204020204" pitchFamily="34" charset="-122"/>
                <a:ea typeface="Microsoft YaHei" panose="020B0503020204020204" pitchFamily="34" charset="-122"/>
                <a:cs typeface="+mn-cs"/>
              </a:rPr>
              <a:t>素養</a:t>
            </a:r>
            <a:r>
              <a:rPr kumimoji="0" lang="en-US" altLang="zh-TW" sz="3200" b="1" i="0" u="none" strike="noStrike" kern="1200" cap="none" spc="0" normalizeH="0" baseline="0" noProof="0" dirty="0" smtClean="0">
                <a:ln>
                  <a:noFill/>
                </a:ln>
                <a:solidFill>
                  <a:srgbClr val="12826D"/>
                </a:solidFill>
                <a:effectLst/>
                <a:uLnTx/>
                <a:uFillTx/>
                <a:latin typeface="Microsoft YaHei" panose="020B0503020204020204" pitchFamily="34" charset="-122"/>
                <a:ea typeface="Microsoft YaHei" panose="020B0503020204020204" pitchFamily="34" charset="-122"/>
                <a:cs typeface="+mn-cs"/>
              </a:rPr>
              <a:t>=</a:t>
            </a:r>
            <a:r>
              <a:rPr kumimoji="0" lang="zh-TW" altLang="en-US" sz="3200" b="1" i="0" u="none" strike="noStrike" kern="1200" cap="none" spc="0" normalizeH="0" baseline="0" noProof="0" dirty="0" smtClean="0">
                <a:ln>
                  <a:noFill/>
                </a:ln>
                <a:solidFill>
                  <a:srgbClr val="12826D"/>
                </a:solidFill>
                <a:effectLst/>
                <a:uLnTx/>
                <a:uFillTx/>
                <a:latin typeface="Microsoft YaHei" panose="020B0503020204020204" pitchFamily="34" charset="-122"/>
                <a:ea typeface="Microsoft YaHei" panose="020B0503020204020204" pitchFamily="34" charset="-122"/>
                <a:cs typeface="+mn-cs"/>
              </a:rPr>
              <a:t>知識＋能力</a:t>
            </a:r>
            <a:r>
              <a:rPr kumimoji="0" lang="en-US" altLang="zh-TW" sz="3200" b="1" i="0" u="none" strike="noStrike" kern="1200" cap="none" spc="0" normalizeH="0" baseline="0" noProof="0" dirty="0">
                <a:ln>
                  <a:noFill/>
                </a:ln>
                <a:solidFill>
                  <a:srgbClr val="12826D"/>
                </a:solidFill>
                <a:effectLst/>
                <a:uLnTx/>
                <a:uFillTx/>
                <a:latin typeface="Microsoft YaHei" panose="020B0503020204020204" pitchFamily="34" charset="-122"/>
                <a:ea typeface="Microsoft YaHei" panose="020B0503020204020204" pitchFamily="34" charset="-122"/>
                <a:cs typeface="+mn-cs"/>
              </a:rPr>
              <a:t>+</a:t>
            </a:r>
            <a:r>
              <a:rPr kumimoji="0" lang="zh-TW" altLang="en-US" sz="3200" b="1" i="0" u="none" strike="noStrike" kern="1200" cap="none" spc="0" normalizeH="0" baseline="0" noProof="0" dirty="0">
                <a:ln>
                  <a:noFill/>
                </a:ln>
                <a:solidFill>
                  <a:srgbClr val="12826D"/>
                </a:solidFill>
                <a:effectLst/>
                <a:uLnTx/>
                <a:uFillTx/>
                <a:latin typeface="Microsoft YaHei" panose="020B0503020204020204" pitchFamily="34" charset="-122"/>
                <a:ea typeface="Microsoft YaHei" panose="020B0503020204020204" pitchFamily="34" charset="-122"/>
                <a:cs typeface="+mn-cs"/>
              </a:rPr>
              <a:t>動機</a:t>
            </a:r>
            <a:r>
              <a:rPr kumimoji="0" lang="en-US" altLang="zh-TW" sz="3200" b="1" i="0" u="none" strike="noStrike" kern="1200" cap="none" spc="0" normalizeH="0" baseline="0" noProof="0" dirty="0">
                <a:ln>
                  <a:noFill/>
                </a:ln>
                <a:solidFill>
                  <a:srgbClr val="12826D"/>
                </a:solidFill>
                <a:effectLst/>
                <a:uLnTx/>
                <a:uFillTx/>
                <a:latin typeface="Microsoft YaHei" panose="020B0503020204020204" pitchFamily="34" charset="-122"/>
                <a:ea typeface="Microsoft YaHei" panose="020B0503020204020204" pitchFamily="34" charset="-122"/>
                <a:cs typeface="+mn-cs"/>
              </a:rPr>
              <a:t>+</a:t>
            </a:r>
            <a:r>
              <a:rPr kumimoji="0" lang="zh-TW" altLang="en-US" sz="3200" b="1" i="0" u="none" strike="noStrike" kern="1200" cap="none" spc="0" normalizeH="0" baseline="0" noProof="0" dirty="0">
                <a:ln>
                  <a:noFill/>
                </a:ln>
                <a:solidFill>
                  <a:srgbClr val="12826D"/>
                </a:solidFill>
                <a:effectLst/>
                <a:uLnTx/>
                <a:uFillTx/>
                <a:latin typeface="Microsoft YaHei" panose="020B0503020204020204" pitchFamily="34" charset="-122"/>
                <a:ea typeface="Microsoft YaHei" panose="020B0503020204020204" pitchFamily="34" charset="-122"/>
                <a:cs typeface="+mn-cs"/>
              </a:rPr>
              <a:t>態度</a:t>
            </a:r>
          </a:p>
        </p:txBody>
      </p:sp>
      <p:grpSp>
        <p:nvGrpSpPr>
          <p:cNvPr id="95" name="组合 151">
            <a:extLst>
              <a:ext uri="{FF2B5EF4-FFF2-40B4-BE49-F238E27FC236}">
                <a16:creationId xmlns:a16="http://schemas.microsoft.com/office/drawing/2014/main" id="{05CB167A-1EC1-4893-AFCF-156B2FAEC9CC}"/>
              </a:ext>
            </a:extLst>
          </p:cNvPr>
          <p:cNvGrpSpPr/>
          <p:nvPr/>
        </p:nvGrpSpPr>
        <p:grpSpPr>
          <a:xfrm>
            <a:off x="8546465" y="3437936"/>
            <a:ext cx="1879430" cy="1852232"/>
            <a:chOff x="6026151" y="3973513"/>
            <a:chExt cx="2193925" cy="2162176"/>
          </a:xfrm>
          <a:scene3d>
            <a:camera prst="orthographicFront">
              <a:rot lat="0" lon="20099989" rev="0"/>
            </a:camera>
            <a:lightRig rig="threePt" dir="t"/>
          </a:scene3d>
        </p:grpSpPr>
        <p:sp>
          <p:nvSpPr>
            <p:cNvPr id="96" name="任意多边形 135">
              <a:extLst>
                <a:ext uri="{FF2B5EF4-FFF2-40B4-BE49-F238E27FC236}">
                  <a16:creationId xmlns:a16="http://schemas.microsoft.com/office/drawing/2014/main" id="{EBF924D6-83F0-419D-84A4-7676B888E784}"/>
                </a:ext>
              </a:extLst>
            </p:cNvPr>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612000" tIns="288000" rIns="612000" bIns="28800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lumMod val="50000"/>
                  </a:prstClr>
                </a:solidFill>
                <a:effectLst/>
                <a:uLnTx/>
                <a:uFillTx/>
                <a:latin typeface="幼圆" panose="02010509060101010101" pitchFamily="49" charset="-122"/>
                <a:ea typeface="幼圆" panose="02010509060101010101" pitchFamily="49" charset="-122"/>
                <a:cs typeface="+mn-cs"/>
              </a:endParaRPr>
            </a:p>
          </p:txBody>
        </p:sp>
        <p:sp>
          <p:nvSpPr>
            <p:cNvPr id="97" name="任意多边形 142">
              <a:extLst>
                <a:ext uri="{FF2B5EF4-FFF2-40B4-BE49-F238E27FC236}">
                  <a16:creationId xmlns:a16="http://schemas.microsoft.com/office/drawing/2014/main" id="{6F8A7C66-A714-4468-B2A4-7FC9599F58B5}"/>
                </a:ext>
              </a:extLst>
            </p:cNvPr>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Broadway" panose="04040905080B02020502" pitchFamily="82" charset="0"/>
                <a:ea typeface="等线" panose="02010600030101010101"/>
                <a:cs typeface="+mn-cs"/>
              </a:endParaRPr>
            </a:p>
          </p:txBody>
        </p:sp>
        <p:sp>
          <p:nvSpPr>
            <p:cNvPr id="98" name="文本框 146">
              <a:extLst>
                <a:ext uri="{FF2B5EF4-FFF2-40B4-BE49-F238E27FC236}">
                  <a16:creationId xmlns:a16="http://schemas.microsoft.com/office/drawing/2014/main" id="{401F5648-AF3D-4ACA-A8E1-029D7786D147}"/>
                </a:ext>
              </a:extLst>
            </p:cNvPr>
            <p:cNvSpPr txBox="1"/>
            <p:nvPr/>
          </p:nvSpPr>
          <p:spPr>
            <a:xfrm rot="18000000">
              <a:off x="6494361" y="4780648"/>
              <a:ext cx="1413162" cy="467063"/>
            </a:xfrm>
            <a:prstGeom prst="rect">
              <a:avLst/>
            </a:prstGeom>
            <a:noFill/>
            <a:sp3d extrusionH="50800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Microsoft YaHei" charset="-122"/>
                  <a:ea typeface="Microsoft YaHei" charset="-122"/>
                  <a:cs typeface="Microsoft YaHei" charset="-122"/>
                </a:rPr>
                <a:t>溝通互動</a:t>
              </a:r>
              <a:endParaRPr kumimoji="0" lang="zh-CN" altLang="en-US" sz="2000" b="1" i="0" u="none" strike="noStrike" kern="1200" cap="none" spc="0" normalizeH="0" baseline="0" noProof="0" dirty="0">
                <a:ln>
                  <a:noFill/>
                </a:ln>
                <a:solidFill>
                  <a:prstClr val="black">
                    <a:lumMod val="75000"/>
                    <a:lumOff val="25000"/>
                  </a:prstClr>
                </a:solidFill>
                <a:effectLst/>
                <a:uLnTx/>
                <a:uFillTx/>
                <a:latin typeface="Microsoft YaHei" charset="-122"/>
                <a:ea typeface="Microsoft YaHei" charset="-122"/>
                <a:cs typeface="Microsoft YaHei" charset="-122"/>
              </a:endParaRPr>
            </a:p>
          </p:txBody>
        </p:sp>
        <p:sp>
          <p:nvSpPr>
            <p:cNvPr id="99" name="文本框 147">
              <a:extLst>
                <a:ext uri="{FF2B5EF4-FFF2-40B4-BE49-F238E27FC236}">
                  <a16:creationId xmlns:a16="http://schemas.microsoft.com/office/drawing/2014/main" id="{ABC990C4-BA71-4C17-9C76-8ED9B6147013}"/>
                </a:ext>
              </a:extLst>
            </p:cNvPr>
            <p:cNvSpPr txBox="1"/>
            <p:nvPr/>
          </p:nvSpPr>
          <p:spPr>
            <a:xfrm rot="18000000">
              <a:off x="7445745" y="4995075"/>
              <a:ext cx="535550" cy="682629"/>
            </a:xfrm>
            <a:prstGeom prst="rect">
              <a:avLst/>
            </a:prstGeom>
            <a:noFill/>
            <a:sp3d extrusionH="50800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charset="0"/>
                  <a:ea typeface="Arial" charset="0"/>
                  <a:cs typeface="Arial" charset="0"/>
                </a:rPr>
                <a:t>B</a:t>
              </a:r>
              <a:endParaRPr kumimoji="0" lang="zh-CN" altLang="en-US" sz="32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grpSp>
        <p:nvGrpSpPr>
          <p:cNvPr id="100" name="组合 150">
            <a:extLst>
              <a:ext uri="{FF2B5EF4-FFF2-40B4-BE49-F238E27FC236}">
                <a16:creationId xmlns:a16="http://schemas.microsoft.com/office/drawing/2014/main" id="{623787B7-265F-4D4D-95F9-ED95585A0C0E}"/>
              </a:ext>
            </a:extLst>
          </p:cNvPr>
          <p:cNvGrpSpPr/>
          <p:nvPr/>
        </p:nvGrpSpPr>
        <p:grpSpPr>
          <a:xfrm>
            <a:off x="7814819" y="1792415"/>
            <a:ext cx="1626482" cy="1868551"/>
            <a:chOff x="5133975" y="2033589"/>
            <a:chExt cx="1898650" cy="2181225"/>
          </a:xfrm>
          <a:scene3d>
            <a:camera prst="orthographicFront">
              <a:rot lat="0" lon="20099993" rev="0"/>
            </a:camera>
            <a:lightRig rig="threePt" dir="t"/>
          </a:scene3d>
        </p:grpSpPr>
        <p:sp>
          <p:nvSpPr>
            <p:cNvPr id="108" name="任意多边形 137">
              <a:extLst>
                <a:ext uri="{FF2B5EF4-FFF2-40B4-BE49-F238E27FC236}">
                  <a16:creationId xmlns:a16="http://schemas.microsoft.com/office/drawing/2014/main" id="{98EF6544-5BE1-4F3D-9C7B-2B63A93AB107}"/>
                </a:ext>
              </a:extLst>
            </p:cNvPr>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72000" tIns="612000" rIns="72000" bIns="72000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lumMod val="50000"/>
                  </a:prstClr>
                </a:solidFill>
                <a:effectLst/>
                <a:uLnTx/>
                <a:uFillTx/>
                <a:latin typeface="幼圆" panose="02010509060101010101" pitchFamily="49" charset="-122"/>
                <a:ea typeface="幼圆" panose="02010509060101010101" pitchFamily="49" charset="-122"/>
                <a:cs typeface="+mn-cs"/>
              </a:endParaRPr>
            </a:p>
          </p:txBody>
        </p:sp>
        <p:sp>
          <p:nvSpPr>
            <p:cNvPr id="109" name="等腰三角形 143">
              <a:extLst>
                <a:ext uri="{FF2B5EF4-FFF2-40B4-BE49-F238E27FC236}">
                  <a16:creationId xmlns:a16="http://schemas.microsoft.com/office/drawing/2014/main" id="{B4DDB7C9-D89C-4132-91BF-14DAEB3C5BE2}"/>
                </a:ext>
              </a:extLst>
            </p:cNvPr>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44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Broadway" panose="04040905080B02020502" pitchFamily="82" charset="0"/>
                <a:ea typeface="等线" panose="02010600030101010101"/>
                <a:cs typeface="+mn-cs"/>
              </a:endParaRPr>
            </a:p>
          </p:txBody>
        </p:sp>
        <p:sp>
          <p:nvSpPr>
            <p:cNvPr id="110" name="文本框 144">
              <a:extLst>
                <a:ext uri="{FF2B5EF4-FFF2-40B4-BE49-F238E27FC236}">
                  <a16:creationId xmlns:a16="http://schemas.microsoft.com/office/drawing/2014/main" id="{E13E63CB-8DA6-4FF9-B88C-344EFA14346C}"/>
                </a:ext>
              </a:extLst>
            </p:cNvPr>
            <p:cNvSpPr txBox="1"/>
            <p:nvPr/>
          </p:nvSpPr>
          <p:spPr>
            <a:xfrm>
              <a:off x="5388114" y="2738771"/>
              <a:ext cx="1413162" cy="467062"/>
            </a:xfrm>
            <a:prstGeom prst="rect">
              <a:avLst/>
            </a:prstGeom>
            <a:noFill/>
            <a:sp3d extrusionH="50800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Microsoft YaHei" charset="-122"/>
                  <a:ea typeface="Microsoft YaHei" charset="-122"/>
                  <a:cs typeface="Microsoft YaHei" charset="-122"/>
                </a:rPr>
                <a:t>自主行動</a:t>
              </a:r>
            </a:p>
          </p:txBody>
        </p:sp>
        <p:sp>
          <p:nvSpPr>
            <p:cNvPr id="111" name="文本框 145">
              <a:extLst>
                <a:ext uri="{FF2B5EF4-FFF2-40B4-BE49-F238E27FC236}">
                  <a16:creationId xmlns:a16="http://schemas.microsoft.com/office/drawing/2014/main" id="{43E610AA-7686-474E-B18E-DA686F5EF824}"/>
                </a:ext>
              </a:extLst>
            </p:cNvPr>
            <p:cNvSpPr txBox="1"/>
            <p:nvPr/>
          </p:nvSpPr>
          <p:spPr>
            <a:xfrm>
              <a:off x="5757831" y="2080644"/>
              <a:ext cx="535550" cy="682628"/>
            </a:xfrm>
            <a:prstGeom prst="rect">
              <a:avLst/>
            </a:prstGeom>
            <a:noFill/>
            <a:sp3d extrusionH="50800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charset="0"/>
                  <a:ea typeface="Arial" charset="0"/>
                  <a:cs typeface="Arial" charset="0"/>
                </a:rPr>
                <a:t>A</a:t>
              </a:r>
              <a:endParaRPr kumimoji="0" lang="zh-CN" altLang="en-US" sz="32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grpSp>
        <p:nvGrpSpPr>
          <p:cNvPr id="112" name="组合 1">
            <a:extLst>
              <a:ext uri="{FF2B5EF4-FFF2-40B4-BE49-F238E27FC236}">
                <a16:creationId xmlns:a16="http://schemas.microsoft.com/office/drawing/2014/main" id="{FCA208D8-AC18-4128-9109-10457BD0E5A3}"/>
              </a:ext>
            </a:extLst>
          </p:cNvPr>
          <p:cNvGrpSpPr/>
          <p:nvPr/>
        </p:nvGrpSpPr>
        <p:grpSpPr>
          <a:xfrm>
            <a:off x="6921343" y="3435216"/>
            <a:ext cx="1879430" cy="1853592"/>
            <a:chOff x="3938589" y="3989388"/>
            <a:chExt cx="2193925" cy="2163763"/>
          </a:xfrm>
          <a:scene3d>
            <a:camera prst="orthographicFront">
              <a:rot lat="0" lon="20099986" rev="0"/>
            </a:camera>
            <a:lightRig rig="threePt" dir="t"/>
          </a:scene3d>
        </p:grpSpPr>
        <p:sp>
          <p:nvSpPr>
            <p:cNvPr id="113" name="任意多边形 136">
              <a:extLst>
                <a:ext uri="{FF2B5EF4-FFF2-40B4-BE49-F238E27FC236}">
                  <a16:creationId xmlns:a16="http://schemas.microsoft.com/office/drawing/2014/main" id="{B3004E42-71F5-49B9-9DF6-6F7ED4DC4B6C}"/>
                </a:ext>
              </a:extLst>
            </p:cNvPr>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612000" tIns="288000" rIns="612000" bIns="28800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lumMod val="50000"/>
                  </a:prstClr>
                </a:solidFill>
                <a:effectLst/>
                <a:uLnTx/>
                <a:uFillTx/>
                <a:latin typeface="幼圆" panose="02010509060101010101" pitchFamily="49" charset="-122"/>
                <a:ea typeface="幼圆" panose="02010509060101010101" pitchFamily="49" charset="-122"/>
                <a:cs typeface="+mn-cs"/>
              </a:endParaRPr>
            </a:p>
          </p:txBody>
        </p:sp>
        <p:sp>
          <p:nvSpPr>
            <p:cNvPr id="114" name="任意多边形 141">
              <a:extLst>
                <a:ext uri="{FF2B5EF4-FFF2-40B4-BE49-F238E27FC236}">
                  <a16:creationId xmlns:a16="http://schemas.microsoft.com/office/drawing/2014/main" id="{61860386-F059-4ADF-A495-0D87C576B518}"/>
                </a:ext>
              </a:extLst>
            </p:cNvPr>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72000" tIns="0" rIns="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Broadway" panose="04040905080B02020502" pitchFamily="82" charset="0"/>
                <a:ea typeface="等线" panose="02010600030101010101"/>
                <a:cs typeface="+mn-cs"/>
              </a:endParaRPr>
            </a:p>
          </p:txBody>
        </p:sp>
        <p:sp>
          <p:nvSpPr>
            <p:cNvPr id="115" name="文本框 148">
              <a:extLst>
                <a:ext uri="{FF2B5EF4-FFF2-40B4-BE49-F238E27FC236}">
                  <a16:creationId xmlns:a16="http://schemas.microsoft.com/office/drawing/2014/main" id="{5242E2D0-282B-4B51-8E41-805E360ED7F4}"/>
                </a:ext>
              </a:extLst>
            </p:cNvPr>
            <p:cNvSpPr txBox="1"/>
            <p:nvPr/>
          </p:nvSpPr>
          <p:spPr>
            <a:xfrm rot="3600000">
              <a:off x="4242917" y="4743274"/>
              <a:ext cx="1413162" cy="467063"/>
            </a:xfrm>
            <a:prstGeom prst="rect">
              <a:avLst/>
            </a:prstGeom>
            <a:noFill/>
            <a:sp3d extrusionH="50800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lumMod val="75000"/>
                      <a:lumOff val="25000"/>
                    </a:prstClr>
                  </a:solidFill>
                  <a:effectLst/>
                  <a:uLnTx/>
                  <a:uFillTx/>
                  <a:latin typeface="Microsoft YaHei" charset="-122"/>
                  <a:ea typeface="Microsoft YaHei" charset="-122"/>
                  <a:cs typeface="Microsoft YaHei" charset="-122"/>
                </a:rPr>
                <a:t>社會參與</a:t>
              </a:r>
              <a:endParaRPr kumimoji="0" lang="zh-CN" altLang="en-US" sz="2000" b="1" i="0" u="none" strike="noStrike" kern="1200" cap="none" spc="0" normalizeH="0" baseline="0" noProof="0" dirty="0">
                <a:ln>
                  <a:noFill/>
                </a:ln>
                <a:solidFill>
                  <a:prstClr val="black">
                    <a:lumMod val="75000"/>
                    <a:lumOff val="25000"/>
                  </a:prstClr>
                </a:solidFill>
                <a:effectLst/>
                <a:uLnTx/>
                <a:uFillTx/>
                <a:latin typeface="Microsoft YaHei" charset="-122"/>
                <a:ea typeface="Microsoft YaHei" charset="-122"/>
                <a:cs typeface="Microsoft YaHei" charset="-122"/>
              </a:endParaRPr>
            </a:p>
          </p:txBody>
        </p:sp>
        <p:sp>
          <p:nvSpPr>
            <p:cNvPr id="116" name="文本框 149">
              <a:extLst>
                <a:ext uri="{FF2B5EF4-FFF2-40B4-BE49-F238E27FC236}">
                  <a16:creationId xmlns:a16="http://schemas.microsoft.com/office/drawing/2014/main" id="{7EC0B75C-41ED-4414-A1EB-37BC3FE9423A}"/>
                </a:ext>
              </a:extLst>
            </p:cNvPr>
            <p:cNvSpPr txBox="1"/>
            <p:nvPr/>
          </p:nvSpPr>
          <p:spPr>
            <a:xfrm rot="3600000">
              <a:off x="4122359" y="4921567"/>
              <a:ext cx="561747" cy="682629"/>
            </a:xfrm>
            <a:prstGeom prst="rect">
              <a:avLst/>
            </a:prstGeom>
            <a:noFill/>
            <a:sp3d extrusionH="50800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rial" charset="0"/>
                  <a:ea typeface="Arial" charset="0"/>
                  <a:cs typeface="Arial" charset="0"/>
                </a:rPr>
                <a:t>C</a:t>
              </a:r>
              <a:endParaRPr kumimoji="0" lang="zh-CN" altLang="en-US" sz="32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grpSp>
        <p:nvGrpSpPr>
          <p:cNvPr id="4" name="群組 3">
            <a:extLst>
              <a:ext uri="{FF2B5EF4-FFF2-40B4-BE49-F238E27FC236}">
                <a16:creationId xmlns:a16="http://schemas.microsoft.com/office/drawing/2014/main" id="{35FDB6C2-543C-45F3-8F23-51BAE81A0FBA}"/>
              </a:ext>
            </a:extLst>
          </p:cNvPr>
          <p:cNvGrpSpPr>
            <a:grpSpLocks/>
          </p:cNvGrpSpPr>
          <p:nvPr/>
        </p:nvGrpSpPr>
        <p:grpSpPr bwMode="auto">
          <a:xfrm>
            <a:off x="7786688" y="2752725"/>
            <a:ext cx="1541462" cy="1577975"/>
            <a:chOff x="7787340" y="2752984"/>
            <a:chExt cx="1541088" cy="1577070"/>
          </a:xfrm>
        </p:grpSpPr>
        <p:grpSp>
          <p:nvGrpSpPr>
            <p:cNvPr id="118" name="组合 153">
              <a:extLst>
                <a:ext uri="{FF2B5EF4-FFF2-40B4-BE49-F238E27FC236}">
                  <a16:creationId xmlns:a16="http://schemas.microsoft.com/office/drawing/2014/main" id="{074E7707-DA46-4FA0-97DC-48B42093D6E6}"/>
                </a:ext>
              </a:extLst>
            </p:cNvPr>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a:extLst>
                  <a:ext uri="{FF2B5EF4-FFF2-40B4-BE49-F238E27FC236}">
                    <a16:creationId xmlns:a16="http://schemas.microsoft.com/office/drawing/2014/main" id="{7635FD17-60C5-4B2E-998E-163E5439F382}"/>
                  </a:ext>
                </a:extLst>
              </p:cNvPr>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mn-lt"/>
                  <a:ea typeface="+mn-ea"/>
                  <a:cs typeface="+mn-cs"/>
                </a:endParaRPr>
              </a:p>
            </p:txBody>
          </p:sp>
          <p:sp>
            <p:nvSpPr>
              <p:cNvPr id="120" name="椭圆 140">
                <a:extLst>
                  <a:ext uri="{FF2B5EF4-FFF2-40B4-BE49-F238E27FC236}">
                    <a16:creationId xmlns:a16="http://schemas.microsoft.com/office/drawing/2014/main" id="{78A17EEE-5663-4569-A063-1D33C5A25BAE}"/>
                  </a:ext>
                </a:extLst>
              </p:cNvPr>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E84C22">
                      <a:lumMod val="75000"/>
                    </a:srgbClr>
                  </a:solidFill>
                  <a:effectLst/>
                  <a:uLnTx/>
                  <a:uFillTx/>
                  <a:latin typeface="微软雅黑" pitchFamily="34" charset="-122"/>
                  <a:ea typeface="微软雅黑" pitchFamily="34" charset="-122"/>
                  <a:cs typeface="+mn-cs"/>
                </a:endParaRPr>
              </a:p>
            </p:txBody>
          </p:sp>
          <p:sp>
            <p:nvSpPr>
              <p:cNvPr id="121" name="文本框 152">
                <a:extLst>
                  <a:ext uri="{FF2B5EF4-FFF2-40B4-BE49-F238E27FC236}">
                    <a16:creationId xmlns:a16="http://schemas.microsoft.com/office/drawing/2014/main" id="{66F59E65-D455-451A-AC2D-E9493061B28D}"/>
                  </a:ext>
                </a:extLst>
              </p:cNvPr>
              <p:cNvSpPr txBox="1"/>
              <p:nvPr/>
            </p:nvSpPr>
            <p:spPr>
              <a:xfrm>
                <a:off x="5633854" y="3889139"/>
                <a:ext cx="215643" cy="538918"/>
              </a:xfrm>
              <a:prstGeom prst="rect">
                <a:avLst/>
              </a:prstGeom>
              <a:noFill/>
              <a:sp3d extrusionH="25400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Microsoft YaHei" charset="-122"/>
                  <a:ea typeface="Microsoft YaHei" charset="-122"/>
                  <a:cs typeface="Microsoft YaHei" charset="-122"/>
                </a:endParaRPr>
              </a:p>
            </p:txBody>
          </p:sp>
        </p:grpSp>
        <p:grpSp>
          <p:nvGrpSpPr>
            <p:cNvPr id="122" name="组合 153">
              <a:extLst>
                <a:ext uri="{FF2B5EF4-FFF2-40B4-BE49-F238E27FC236}">
                  <a16:creationId xmlns:a16="http://schemas.microsoft.com/office/drawing/2014/main" id="{1B0DCEFB-A0DA-4514-86A9-43A262A0EA37}"/>
                </a:ext>
              </a:extLst>
            </p:cNvPr>
            <p:cNvGrpSpPr/>
            <p:nvPr/>
          </p:nvGrpSpPr>
          <p:grpSpPr>
            <a:xfrm>
              <a:off x="7787340" y="2752984"/>
              <a:ext cx="1409842" cy="1400733"/>
              <a:chOff x="5265739" y="3360739"/>
              <a:chExt cx="1645758" cy="1635125"/>
            </a:xfrm>
            <a:noFill/>
            <a:scene3d>
              <a:camera prst="orthographicFront">
                <a:rot lat="0" lon="20099993" rev="0"/>
              </a:camera>
              <a:lightRig rig="threePt" dir="t"/>
            </a:scene3d>
          </p:grpSpPr>
          <p:sp>
            <p:nvSpPr>
              <p:cNvPr id="123" name="椭圆 138">
                <a:extLst>
                  <a:ext uri="{FF2B5EF4-FFF2-40B4-BE49-F238E27FC236}">
                    <a16:creationId xmlns:a16="http://schemas.microsoft.com/office/drawing/2014/main" id="{F64CA7E0-8A09-4124-A325-D1A8B3DAA133}"/>
                  </a:ext>
                </a:extLst>
              </p:cNvPr>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mn-lt"/>
                  <a:ea typeface="+mn-ea"/>
                  <a:cs typeface="+mn-cs"/>
                </a:endParaRPr>
              </a:p>
            </p:txBody>
          </p:sp>
          <p:sp>
            <p:nvSpPr>
              <p:cNvPr id="124" name="椭圆 140">
                <a:extLst>
                  <a:ext uri="{FF2B5EF4-FFF2-40B4-BE49-F238E27FC236}">
                    <a16:creationId xmlns:a16="http://schemas.microsoft.com/office/drawing/2014/main" id="{CBAC108D-52F2-4B0C-A354-90F971065A0E}"/>
                  </a:ext>
                </a:extLst>
              </p:cNvPr>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E84C22">
                      <a:lumMod val="75000"/>
                    </a:srgbClr>
                  </a:solidFill>
                  <a:effectLst/>
                  <a:uLnTx/>
                  <a:uFillTx/>
                  <a:latin typeface="微软雅黑" pitchFamily="34" charset="-122"/>
                  <a:ea typeface="微软雅黑" pitchFamily="34" charset="-122"/>
                  <a:cs typeface="+mn-cs"/>
                </a:endParaRPr>
              </a:p>
            </p:txBody>
          </p:sp>
          <p:sp>
            <p:nvSpPr>
              <p:cNvPr id="125" name="文本框 152">
                <a:extLst>
                  <a:ext uri="{FF2B5EF4-FFF2-40B4-BE49-F238E27FC236}">
                    <a16:creationId xmlns:a16="http://schemas.microsoft.com/office/drawing/2014/main" id="{B3547E4F-62A4-42E9-B466-930D320DBB3A}"/>
                  </a:ext>
                </a:extLst>
              </p:cNvPr>
              <p:cNvSpPr txBox="1"/>
              <p:nvPr/>
            </p:nvSpPr>
            <p:spPr>
              <a:xfrm>
                <a:off x="5618093" y="3889139"/>
                <a:ext cx="1293404" cy="970052"/>
              </a:xfrm>
              <a:prstGeom prst="rect">
                <a:avLst/>
              </a:prstGeom>
              <a:grpFill/>
              <a:ln>
                <a:noFill/>
              </a:ln>
              <a:sp3d extrusionH="254000"/>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icrosoft YaHei" charset="-122"/>
                    <a:ea typeface="Microsoft YaHei" charset="-122"/>
                    <a:cs typeface="Microsoft YaHei" charset="-122"/>
                  </a:rPr>
                  <a:t>終身</a:t>
                </a:r>
                <a:endParaRPr kumimoji="0" lang="en-US" altLang="zh-TW" sz="2400" b="1" i="0" u="none" strike="noStrike" kern="1200" cap="none" spc="0" normalizeH="0" baseline="0" noProof="0" dirty="0">
                  <a:ln>
                    <a:noFill/>
                  </a:ln>
                  <a:solidFill>
                    <a:prstClr val="black"/>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icrosoft YaHei" charset="-122"/>
                    <a:ea typeface="Microsoft YaHei" charset="-122"/>
                    <a:cs typeface="Microsoft YaHei" charset="-122"/>
                  </a:rPr>
                  <a:t>學習者</a:t>
                </a:r>
                <a:endParaRPr kumimoji="0" lang="zh-CN" altLang="en-US" sz="2400" b="1" i="0" u="none" strike="noStrike" kern="1200" cap="none" spc="0" normalizeH="0" baseline="0" noProof="0" dirty="0">
                  <a:ln>
                    <a:noFill/>
                  </a:ln>
                  <a:solidFill>
                    <a:prstClr val="black"/>
                  </a:solidFill>
                  <a:effectLst/>
                  <a:uLnTx/>
                  <a:uFillTx/>
                  <a:latin typeface="Microsoft YaHei" charset="-122"/>
                  <a:ea typeface="Microsoft YaHei" charset="-122"/>
                  <a:cs typeface="Microsoft YaHei" charset="-122"/>
                </a:endParaRPr>
              </a:p>
            </p:txBody>
          </p:sp>
        </p:grpSp>
      </p:grpSp>
      <p:sp>
        <p:nvSpPr>
          <p:cNvPr id="10" name="矩形 9">
            <a:extLst>
              <a:ext uri="{FF2B5EF4-FFF2-40B4-BE49-F238E27FC236}">
                <a16:creationId xmlns:a16="http://schemas.microsoft.com/office/drawing/2014/main" id="{7EF985BC-5A68-44D0-A38D-591DC8829B52}"/>
              </a:ext>
            </a:extLst>
          </p:cNvPr>
          <p:cNvSpPr>
            <a:spLocks noChangeArrowheads="1"/>
          </p:cNvSpPr>
          <p:nvPr/>
        </p:nvSpPr>
        <p:spPr bwMode="auto">
          <a:xfrm>
            <a:off x="8631544" y="5349815"/>
            <a:ext cx="33172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能活用符號 </a:t>
            </a:r>
            <a:r>
              <a:rPr kumimoji="0" lang="en-US" altLang="zh-TW" sz="2000" b="1" i="0" u="none" strike="noStrike" kern="1200" cap="none" spc="0" normalizeH="0" baseline="0" noProof="0" dirty="0" err="1">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活用學習</a:t>
            </a:r>
            <a:endParaRPr kumimoji="0" lang="en-US" altLang="zh-TW"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能與別人、社會、環境互動，</a:t>
            </a:r>
            <a:endParaRPr kumimoji="0" lang="en-US" altLang="zh-TW"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才能強化溝通互動</a:t>
            </a:r>
            <a:endParaRPr kumimoji="0" lang="en-US" altLang="zh-TW"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p:txBody>
      </p:sp>
      <p:sp>
        <p:nvSpPr>
          <p:cNvPr id="11" name="矩形 10">
            <a:extLst>
              <a:ext uri="{FF2B5EF4-FFF2-40B4-BE49-F238E27FC236}">
                <a16:creationId xmlns:a16="http://schemas.microsoft.com/office/drawing/2014/main" id="{BE480CC3-82EE-4BEC-9355-150DF3789528}"/>
              </a:ext>
            </a:extLst>
          </p:cNvPr>
          <p:cNvSpPr>
            <a:spLocks noChangeArrowheads="1"/>
          </p:cNvSpPr>
          <p:nvPr/>
        </p:nvSpPr>
        <p:spPr bwMode="auto">
          <a:xfrm>
            <a:off x="6856340" y="611344"/>
            <a:ext cx="32617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能提高</a:t>
            </a:r>
            <a:r>
              <a:rPr kumimoji="0" lang="en-US" altLang="zh-TW" sz="2000" b="1" i="0" u="none" strike="noStrike" kern="1200" cap="none" spc="0" normalizeH="0" baseline="0" noProof="0" dirty="0" err="1">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學習意願</a:t>
            </a:r>
            <a:r>
              <a:rPr kumimoji="0" lang="zh-TW" altLang="en-US"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與自信</a:t>
            </a:r>
            <a:endParaRPr kumimoji="0" lang="en-US" altLang="zh-TW"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能強化學習方法</a:t>
            </a:r>
            <a:endParaRPr kumimoji="0" lang="en-US" altLang="zh-TW"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才能自主學習</a:t>
            </a:r>
            <a:endParaRPr kumimoji="0" lang="en-US" altLang="zh-TW" sz="20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rial" panose="020B0604020202020204" pitchFamily="34" charset="0"/>
              <a:sym typeface="Arial" panose="020B0604020202020204" pitchFamily="34" charset="0"/>
            </a:endParaRPr>
          </a:p>
        </p:txBody>
      </p:sp>
      <p:sp>
        <p:nvSpPr>
          <p:cNvPr id="13" name="矩形 12">
            <a:extLst>
              <a:ext uri="{FF2B5EF4-FFF2-40B4-BE49-F238E27FC236}">
                <a16:creationId xmlns:a16="http://schemas.microsoft.com/office/drawing/2014/main" id="{A1C544E8-DA9A-4697-8C17-E0A526444F9D}"/>
              </a:ext>
            </a:extLst>
          </p:cNvPr>
          <p:cNvSpPr>
            <a:spLocks noChangeArrowheads="1"/>
          </p:cNvSpPr>
          <p:nvPr/>
        </p:nvSpPr>
        <p:spPr bwMode="auto">
          <a:xfrm>
            <a:off x="5197701" y="5359647"/>
            <a:ext cx="33172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能積極分享表達、有品德</a:t>
            </a:r>
            <a:endParaRPr kumimoji="0" lang="en-US" altLang="zh-TW"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能經營團隊</a:t>
            </a:r>
            <a:endParaRPr kumimoji="0" lang="en-US" altLang="zh-TW" sz="2000" b="1" i="0" u="none" strike="noStrike" kern="1200" cap="none" spc="0" normalizeH="0" baseline="0" noProof="0" dirty="0">
              <a:ln>
                <a:noFill/>
              </a:ln>
              <a:solidFill>
                <a:srgbClr val="F33B48"/>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zh-TW" altLang="en-US"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rPr>
              <a:t>才能社會參與，發展未來</a:t>
            </a:r>
            <a:endParaRPr kumimoji="0" lang="en-US" altLang="zh-TW" sz="2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Arial" panose="020B0604020202020204" pitchFamily="34" charset="0"/>
            </a:endParaRPr>
          </a:p>
        </p:txBody>
      </p:sp>
      <p:sp>
        <p:nvSpPr>
          <p:cNvPr id="35850" name="投影片編號版面配置區 1">
            <a:extLst>
              <a:ext uri="{FF2B5EF4-FFF2-40B4-BE49-F238E27FC236}">
                <a16:creationId xmlns:a16="http://schemas.microsoft.com/office/drawing/2014/main" id="{5AA30307-5DEB-4702-B8A8-16A4F26A43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689152-60C1-447F-9B99-E618FE991131}"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39243328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9" descr="p3905745a753462243.jpg"/>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3167042" y="928670"/>
            <a:ext cx="5715040" cy="34425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標題 1"/>
          <p:cNvSpPr>
            <a:spLocks noGrp="1"/>
          </p:cNvSpPr>
          <p:nvPr>
            <p:ph type="title"/>
          </p:nvPr>
        </p:nvSpPr>
        <p:spPr>
          <a:xfrm>
            <a:off x="1381125" y="4572001"/>
            <a:ext cx="9429750" cy="1362075"/>
          </a:xfrm>
          <a:solidFill>
            <a:srgbClr val="920049"/>
          </a:solidFill>
          <a:ln>
            <a:solidFill>
              <a:schemeClr val="accent6">
                <a:lumMod val="40000"/>
                <a:lumOff val="60000"/>
              </a:schemeClr>
            </a:solidFill>
          </a:ln>
        </p:spPr>
        <p:txBody>
          <a:bodyPr rtlCol="0" anchor="ctr">
            <a:noAutofit/>
          </a:bodyPr>
          <a:lstStyle/>
          <a:p>
            <a:pPr marL="90488" algn="ctr" eaLnBrk="1" fontAlgn="auto" hangingPunct="1">
              <a:spcAft>
                <a:spcPts val="0"/>
              </a:spcAft>
              <a:defRPr/>
            </a:pPr>
            <a:r>
              <a:rPr lang="zh-TW" altLang="en-US" sz="4400" dirty="0">
                <a:solidFill>
                  <a:schemeClr val="bg1"/>
                </a:solidFill>
                <a:effectLst>
                  <a:outerShdw blurRad="38100" dist="38100" dir="2700000" algn="tl">
                    <a:srgbClr val="000000">
                      <a:alpha val="43137"/>
                    </a:srgbClr>
                  </a:outerShdw>
                </a:effectLst>
                <a:cs typeface="Times New Roman" panose="02020603050405020304" pitchFamily="18" charset="0"/>
              </a:rPr>
              <a:t>壹、新課綱的研修背景</a:t>
            </a:r>
          </a:p>
        </p:txBody>
      </p:sp>
      <p:sp>
        <p:nvSpPr>
          <p:cNvPr id="13317"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B15417D6-F86B-41DC-AD9E-D569A07680B6}" type="slidenum">
              <a:rPr lang="zh-TW" altLang="en-US" sz="1200">
                <a:solidFill>
                  <a:srgbClr val="898989"/>
                </a:solidFill>
                <a:latin typeface="Arial" pitchFamily="34" charset="0"/>
              </a:rPr>
              <a:pPr>
                <a:spcBef>
                  <a:spcPct val="0"/>
                </a:spcBef>
                <a:buFontTx/>
                <a:buNone/>
              </a:pPr>
              <a:t>3</a:t>
            </a:fld>
            <a:endParaRPr lang="en-US" altLang="zh-TW" sz="1200">
              <a:solidFill>
                <a:srgbClr val="898989"/>
              </a:solidFill>
              <a:latin typeface="Arial" pitchFamily="34" charset="0"/>
            </a:endParaRPr>
          </a:p>
        </p:txBody>
      </p:sp>
      <p:sp>
        <p:nvSpPr>
          <p:cNvPr id="13318" name="矩形 6"/>
          <p:cNvSpPr>
            <a:spLocks noChangeArrowheads="1"/>
          </p:cNvSpPr>
          <p:nvPr/>
        </p:nvSpPr>
        <p:spPr bwMode="auto">
          <a:xfrm>
            <a:off x="3309938" y="857251"/>
            <a:ext cx="5357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1200" b="1">
                <a:latin typeface="Times New Roman" pitchFamily="18" charset="0"/>
                <a:ea typeface="標楷體" pitchFamily="65" charset="-120"/>
                <a:cs typeface="Times New Roman" pitchFamily="18" charset="0"/>
              </a:rPr>
              <a:t>圖片來源：</a:t>
            </a:r>
            <a:r>
              <a:rPr lang="en-US" altLang="zh-TW" sz="1200" b="1">
                <a:latin typeface="Times New Roman" pitchFamily="18" charset="0"/>
                <a:ea typeface="標楷體" pitchFamily="65" charset="-120"/>
                <a:cs typeface="Times New Roman" pitchFamily="18" charset="0"/>
              </a:rPr>
              <a:t>http://www.ntdtv.com/xtr/b5/2013/09/28/a974649.html</a:t>
            </a:r>
            <a:endParaRPr lang="zh-TW" altLang="en-US" sz="1200" b="1">
              <a:latin typeface="Times New Roman" pitchFamily="18" charset="0"/>
              <a:ea typeface="標楷體" pitchFamily="65" charset="-120"/>
              <a:cs typeface="Times New Roman" pitchFamily="18" charset="0"/>
            </a:endParaRPr>
          </a:p>
        </p:txBody>
      </p:sp>
      <p:sp>
        <p:nvSpPr>
          <p:cNvPr id="9" name="文字版面配置區 7"/>
          <p:cNvSpPr>
            <a:spLocks noGrp="1"/>
          </p:cNvSpPr>
          <p:nvPr>
            <p:ph type="body" idx="1"/>
          </p:nvPr>
        </p:nvSpPr>
        <p:spPr>
          <a:xfrm>
            <a:off x="3024189" y="2714625"/>
            <a:ext cx="5843587" cy="1500188"/>
          </a:xfrm>
        </p:spPr>
        <p:txBody>
          <a:bodyPr rtlCol="0">
            <a:normAutofit/>
          </a:bodyPr>
          <a:lstStyle/>
          <a:p>
            <a:pPr algn="r" eaLnBrk="1" fontAlgn="auto" hangingPunct="1">
              <a:spcAft>
                <a:spcPts val="0"/>
              </a:spcAft>
              <a:defRPr/>
            </a:pP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做一件事，了解</a:t>
            </a:r>
            <a:r>
              <a:rPr lang="zh-TW" altLang="en-US" dirty="0">
                <a:ln>
                  <a:solidFill>
                    <a:schemeClr val="bg1"/>
                  </a:solidFill>
                </a:ln>
                <a:solidFill>
                  <a:schemeClr val="bg1"/>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cs typeface="Times New Roman" pitchFamily="18" charset="0"/>
              </a:rPr>
              <a:t>「</a:t>
            </a: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為什麼</a:t>
            </a:r>
            <a:r>
              <a:rPr lang="zh-TW" altLang="en-US" dirty="0">
                <a:ln>
                  <a:solidFill>
                    <a:schemeClr val="bg1"/>
                  </a:solidFill>
                </a:ln>
                <a:solidFill>
                  <a:schemeClr val="bg1"/>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cs typeface="Times New Roman" pitchFamily="18" charset="0"/>
              </a:rPr>
              <a:t>」</a:t>
            </a: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是重要的。</a:t>
            </a:r>
            <a:endParaRPr lang="en-US" altLang="zh-TW"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lgn="r" eaLnBrk="1" fontAlgn="auto" hangingPunct="1">
              <a:spcAft>
                <a:spcPts val="0"/>
              </a:spcAft>
              <a:defRPr/>
            </a:pP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如果不知道為何而做，就無法掌握我們該做什麼</a:t>
            </a:r>
          </a:p>
        </p:txBody>
      </p:sp>
      <p:pic>
        <p:nvPicPr>
          <p:cNvPr id="7" name="圖片 6" descr="1三级&lt;strong&gt;影片&lt;/strong&gt;电影播放_性感充气娃娃_美女诱惑动态_良家少妇 - 新雨新闻网">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6866" y="3492846"/>
            <a:ext cx="868017" cy="868017"/>
          </a:xfrm>
          <a:prstGeom prst="rect">
            <a:avLst/>
          </a:prstGeom>
        </p:spPr>
      </p:pic>
    </p:spTree>
    <p:extLst>
      <p:ext uri="{BB962C8B-B14F-4D97-AF65-F5344CB8AC3E}">
        <p14:creationId xmlns:p14="http://schemas.microsoft.com/office/powerpoint/2010/main" val="38849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4">
            <a:extLst>
              <a:ext uri="{FF2B5EF4-FFF2-40B4-BE49-F238E27FC236}">
                <a16:creationId xmlns:a16="http://schemas.microsoft.com/office/drawing/2014/main" id="{22DCADA3-9F7E-4AA3-96C0-C6AE1F0E9CF4}"/>
              </a:ext>
            </a:extLst>
          </p:cNvPr>
          <p:cNvSpPr>
            <a:spLocks noChangeArrowheads="1"/>
          </p:cNvSpPr>
          <p:nvPr/>
        </p:nvSpPr>
        <p:spPr bwMode="auto">
          <a:xfrm>
            <a:off x="4672013" y="1490663"/>
            <a:ext cx="2835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TW" altLang="en-US" sz="2400" b="1" i="0" u="none" strike="noStrike" kern="1200" cap="none" spc="0" normalizeH="0" baseline="0" noProof="0">
                <a:ln>
                  <a:noFill/>
                </a:ln>
                <a:solidFill>
                  <a:srgbClr val="0B0099"/>
                </a:solidFill>
                <a:effectLst/>
                <a:uLnTx/>
                <a:uFillTx/>
                <a:latin typeface="Microsoft YaHei" panose="020B0503020204020204" pitchFamily="34" charset="-122"/>
                <a:ea typeface="Microsoft YaHei" panose="020B0503020204020204" pitchFamily="34" charset="-122"/>
                <a:cs typeface="+mn-cs"/>
              </a:rPr>
              <a:t>核心素養的</a:t>
            </a:r>
            <a:r>
              <a:rPr kumimoji="0" lang="en-US" altLang="zh-TW" sz="2400" b="1" i="0" u="none" strike="noStrike" kern="1200" cap="none" spc="0" normalizeH="0" baseline="0" noProof="0">
                <a:ln>
                  <a:noFill/>
                </a:ln>
                <a:solidFill>
                  <a:srgbClr val="0B0099"/>
                </a:solidFill>
                <a:effectLst/>
                <a:uLnTx/>
                <a:uFillTx/>
                <a:latin typeface="Microsoft YaHei" panose="020B0503020204020204" pitchFamily="34" charset="-122"/>
                <a:ea typeface="Microsoft YaHei" panose="020B0503020204020204" pitchFamily="34" charset="-122"/>
                <a:cs typeface="+mn-cs"/>
              </a:rPr>
              <a:t>3</a:t>
            </a:r>
            <a:r>
              <a:rPr kumimoji="0" lang="zh-TW" altLang="en-US" sz="2400" b="1" i="0" u="none" strike="noStrike" kern="1200" cap="none" spc="0" normalizeH="0" baseline="0" noProof="0">
                <a:ln>
                  <a:noFill/>
                </a:ln>
                <a:solidFill>
                  <a:srgbClr val="0B0099"/>
                </a:solidFill>
                <a:effectLst/>
                <a:uLnTx/>
                <a:uFillTx/>
                <a:latin typeface="Microsoft YaHei" panose="020B0503020204020204" pitchFamily="34" charset="-122"/>
                <a:ea typeface="Microsoft YaHei" panose="020B0503020204020204" pitchFamily="34" charset="-122"/>
                <a:cs typeface="+mn-cs"/>
              </a:rPr>
              <a:t>個面向</a:t>
            </a:r>
            <a:endParaRPr kumimoji="0" lang="en-US" altLang="zh-TW" sz="2400" b="1" i="0" u="none" strike="noStrike" kern="1200" cap="none" spc="0" normalizeH="0" baseline="0" noProof="0">
              <a:ln>
                <a:noFill/>
              </a:ln>
              <a:solidFill>
                <a:srgbClr val="0B0099"/>
              </a:solidFill>
              <a:effectLst/>
              <a:uLnTx/>
              <a:uFillTx/>
              <a:latin typeface="Microsoft YaHei" panose="020B0503020204020204" pitchFamily="34" charset="-122"/>
              <a:ea typeface="Microsoft YaHei" panose="020B0503020204020204" pitchFamily="34" charset="-122"/>
              <a:cs typeface="+mn-cs"/>
            </a:endParaRPr>
          </a:p>
        </p:txBody>
      </p:sp>
      <p:sp>
        <p:nvSpPr>
          <p:cNvPr id="130" name="矩形 129">
            <a:extLst>
              <a:ext uri="{FF2B5EF4-FFF2-40B4-BE49-F238E27FC236}">
                <a16:creationId xmlns:a16="http://schemas.microsoft.com/office/drawing/2014/main" id="{DA52F302-09B2-40CC-88F6-99ECE531126C}"/>
              </a:ext>
            </a:extLst>
          </p:cNvPr>
          <p:cNvSpPr/>
          <p:nvPr/>
        </p:nvSpPr>
        <p:spPr>
          <a:xfrm>
            <a:off x="333375" y="311150"/>
            <a:ext cx="11536363"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1" name="剪去單一角落矩形 130">
            <a:extLst>
              <a:ext uri="{FF2B5EF4-FFF2-40B4-BE49-F238E27FC236}">
                <a16:creationId xmlns:a16="http://schemas.microsoft.com/office/drawing/2014/main" id="{55603209-8706-4961-8C08-58E9589F1363}"/>
              </a:ext>
            </a:extLst>
          </p:cNvPr>
          <p:cNvSpPr/>
          <p:nvPr/>
        </p:nvSpPr>
        <p:spPr>
          <a:xfrm flipV="1">
            <a:off x="333375" y="311150"/>
            <a:ext cx="6992938"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32" name="文本框 7">
            <a:extLst>
              <a:ext uri="{FF2B5EF4-FFF2-40B4-BE49-F238E27FC236}">
                <a16:creationId xmlns:a16="http://schemas.microsoft.com/office/drawing/2014/main" id="{69A031B2-DD96-4C57-8CD3-252CD5765B53}"/>
              </a:ext>
            </a:extLst>
          </p:cNvPr>
          <p:cNvSpPr txBox="1"/>
          <p:nvPr/>
        </p:nvSpPr>
        <p:spPr>
          <a:xfrm>
            <a:off x="385763" y="428625"/>
            <a:ext cx="92583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素養學習：家長和老師都需改變</a:t>
            </a:r>
            <a:r>
              <a:rPr kumimoji="0" lang="zh-TW"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的</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觀念與做法</a:t>
            </a:r>
          </a:p>
        </p:txBody>
      </p:sp>
      <p:sp>
        <p:nvSpPr>
          <p:cNvPr id="3" name="矩形 2">
            <a:extLst>
              <a:ext uri="{FF2B5EF4-FFF2-40B4-BE49-F238E27FC236}">
                <a16:creationId xmlns:a16="http://schemas.microsoft.com/office/drawing/2014/main" id="{F1EB7BE8-1802-40CF-9C1F-F0D90A83CEA9}"/>
              </a:ext>
            </a:extLst>
          </p:cNvPr>
          <p:cNvSpPr/>
          <p:nvPr/>
        </p:nvSpPr>
        <p:spPr>
          <a:xfrm>
            <a:off x="385763" y="969963"/>
            <a:ext cx="11483975" cy="46196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lumMod val="50000"/>
                    <a:lumOff val="50000"/>
                  </a:prstClr>
                </a:solidFill>
                <a:effectLst/>
                <a:uLnTx/>
                <a:uFillTx/>
                <a:latin typeface="Microsoft YaHei" charset="-122"/>
                <a:ea typeface="Microsoft YaHei" charset="-122"/>
                <a:cs typeface="Microsoft YaHei" charset="-122"/>
              </a:rPr>
              <a:t>引進社區學習資源、營造親子共學，創造孩子的</a:t>
            </a:r>
            <a:r>
              <a:rPr kumimoji="0" lang="zh-TW" altLang="en-US" sz="2400" b="1" i="0" u="none" strike="noStrike" kern="1200" cap="none" spc="0" normalizeH="0" baseline="0" noProof="0" dirty="0">
                <a:ln>
                  <a:noFill/>
                </a:ln>
                <a:solidFill>
                  <a:srgbClr val="C00000"/>
                </a:solidFill>
                <a:effectLst/>
                <a:uLnTx/>
                <a:uFillTx/>
                <a:latin typeface="Microsoft YaHei" charset="-122"/>
                <a:ea typeface="Microsoft YaHei" charset="-122"/>
                <a:cs typeface="Microsoft YaHei" charset="-122"/>
              </a:rPr>
              <a:t>學習成就感</a:t>
            </a:r>
            <a:r>
              <a:rPr kumimoji="0" lang="zh-TW" altLang="en-US" sz="2400" b="1" i="0" u="none" strike="noStrike" kern="1200" cap="none" spc="0" normalizeH="0" baseline="0" noProof="0" dirty="0">
                <a:ln>
                  <a:noFill/>
                </a:ln>
                <a:solidFill>
                  <a:prstClr val="black">
                    <a:lumMod val="50000"/>
                    <a:lumOff val="50000"/>
                  </a:prstClr>
                </a:solidFill>
                <a:effectLst/>
                <a:uLnTx/>
                <a:uFillTx/>
                <a:latin typeface="Microsoft YaHei" charset="-122"/>
                <a:ea typeface="Microsoft YaHei" charset="-122"/>
                <a:cs typeface="Microsoft YaHei" charset="-122"/>
              </a:rPr>
              <a:t>；</a:t>
            </a:r>
            <a:r>
              <a:rPr kumimoji="0" lang="zh-TW" altLang="en-US" sz="2400" b="1" i="0" u="none" strike="noStrike" kern="1200" cap="none" spc="0" normalizeH="0" baseline="0" noProof="0" dirty="0">
                <a:ln>
                  <a:noFill/>
                </a:ln>
                <a:solidFill>
                  <a:srgbClr val="C00000"/>
                </a:solidFill>
                <a:effectLst/>
                <a:uLnTx/>
                <a:uFillTx/>
                <a:latin typeface="Microsoft YaHei" charset="-122"/>
                <a:ea typeface="Microsoft YaHei" charset="-122"/>
                <a:cs typeface="Microsoft YaHei" charset="-122"/>
              </a:rPr>
              <a:t>精熟學習</a:t>
            </a:r>
            <a:r>
              <a:rPr kumimoji="0" lang="zh-TW" altLang="en-US" sz="2400" b="1" i="0" u="none" strike="noStrike" kern="1200" cap="none" spc="0" normalizeH="0" baseline="0" noProof="0" dirty="0">
                <a:ln>
                  <a:noFill/>
                </a:ln>
                <a:solidFill>
                  <a:prstClr val="black">
                    <a:lumMod val="50000"/>
                    <a:lumOff val="50000"/>
                  </a:prstClr>
                </a:solidFill>
                <a:effectLst/>
                <a:uLnTx/>
                <a:uFillTx/>
                <a:latin typeface="Microsoft YaHei" charset="-122"/>
                <a:ea typeface="Microsoft YaHei" charset="-122"/>
                <a:cs typeface="Microsoft YaHei" charset="-122"/>
              </a:rPr>
              <a:t>；</a:t>
            </a:r>
            <a:r>
              <a:rPr kumimoji="0" lang="zh-TW" altLang="en-US" sz="2400" b="1" i="0" u="none" strike="noStrike" kern="1200" cap="none" spc="0" normalizeH="0" baseline="0" noProof="0" dirty="0">
                <a:ln>
                  <a:noFill/>
                </a:ln>
                <a:solidFill>
                  <a:srgbClr val="C00000"/>
                </a:solidFill>
                <a:effectLst/>
                <a:uLnTx/>
                <a:uFillTx/>
                <a:latin typeface="Microsoft YaHei" charset="-122"/>
                <a:ea typeface="Microsoft YaHei" charset="-122"/>
                <a:cs typeface="Microsoft YaHei" charset="-122"/>
              </a:rPr>
              <a:t>互動合作</a:t>
            </a:r>
          </a:p>
        </p:txBody>
      </p:sp>
      <p:sp>
        <p:nvSpPr>
          <p:cNvPr id="45" name="文本框 588">
            <a:extLst>
              <a:ext uri="{FF2B5EF4-FFF2-40B4-BE49-F238E27FC236}">
                <a16:creationId xmlns:a16="http://schemas.microsoft.com/office/drawing/2014/main" id="{51863A87-6820-4A76-AA8D-A8D60246B92C}"/>
              </a:ext>
            </a:extLst>
          </p:cNvPr>
          <p:cNvSpPr txBox="1"/>
          <p:nvPr/>
        </p:nvSpPr>
        <p:spPr>
          <a:xfrm>
            <a:off x="1863725" y="1922463"/>
            <a:ext cx="8497888" cy="646112"/>
          </a:xfrm>
          <a:prstGeom prst="roundRect">
            <a:avLst/>
          </a:prstGeom>
          <a:solidFill>
            <a:schemeClr val="tx1">
              <a:lumMod val="50000"/>
              <a:lumOff val="50000"/>
            </a:schemeClr>
          </a:solid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終身學習者</a:t>
            </a:r>
            <a:endParaRPr kumimoji="0" lang="zh-CN" altLang="en-US" sz="32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48" name="矩形 47">
            <a:extLst>
              <a:ext uri="{FF2B5EF4-FFF2-40B4-BE49-F238E27FC236}">
                <a16:creationId xmlns:a16="http://schemas.microsoft.com/office/drawing/2014/main" id="{A6F4C94A-5174-4370-A8B1-D371A6097AF3}"/>
              </a:ext>
            </a:extLst>
          </p:cNvPr>
          <p:cNvSpPr/>
          <p:nvPr/>
        </p:nvSpPr>
        <p:spPr>
          <a:xfrm>
            <a:off x="1595438" y="1536700"/>
            <a:ext cx="2752725" cy="903288"/>
          </a:xfrm>
          <a:prstGeom prst="rect">
            <a:avLst/>
          </a:prstGeom>
          <a:solidFill>
            <a:schemeClr val="bg1"/>
          </a:solid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12826D"/>
                </a:solidFill>
                <a:effectLst/>
                <a:uLnTx/>
                <a:uFillTx/>
                <a:latin typeface="Microsoft YaHei" charset="-122"/>
                <a:ea typeface="Microsoft YaHei" charset="-122"/>
                <a:cs typeface="Microsoft YaHei" charset="-122"/>
              </a:rPr>
              <a:t>給學習方法、</a:t>
            </a:r>
            <a:endParaRPr kumimoji="0" lang="en-US" altLang="zh-TW" sz="2400" b="1" i="0" u="none" strike="noStrike" kern="1200" cap="none" spc="0" normalizeH="0" baseline="0" noProof="0" dirty="0">
              <a:ln>
                <a:noFill/>
              </a:ln>
              <a:solidFill>
                <a:srgbClr val="12826D"/>
              </a:solidFill>
              <a:effectLst/>
              <a:uLnTx/>
              <a:uFillTx/>
              <a:latin typeface="Microsoft YaHei" charset="-122"/>
              <a:ea typeface="Microsoft YaHei" charset="-122"/>
              <a:cs typeface="Microsoft YaHei" charset="-122"/>
            </a:endParaRP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12826D"/>
                </a:solidFill>
                <a:effectLst/>
                <a:uLnTx/>
                <a:uFillTx/>
                <a:latin typeface="Microsoft YaHei" charset="-122"/>
                <a:ea typeface="Microsoft YaHei" charset="-122"/>
                <a:cs typeface="Microsoft YaHei" charset="-122"/>
              </a:rPr>
              <a:t>思考、成就感</a:t>
            </a:r>
          </a:p>
        </p:txBody>
      </p:sp>
      <p:sp>
        <p:nvSpPr>
          <p:cNvPr id="50" name="矩形 49">
            <a:extLst>
              <a:ext uri="{FF2B5EF4-FFF2-40B4-BE49-F238E27FC236}">
                <a16:creationId xmlns:a16="http://schemas.microsoft.com/office/drawing/2014/main" id="{E7BCD682-EEE1-44D3-B558-2B0EEE7B2E35}"/>
              </a:ext>
            </a:extLst>
          </p:cNvPr>
          <p:cNvSpPr/>
          <p:nvPr/>
        </p:nvSpPr>
        <p:spPr>
          <a:xfrm>
            <a:off x="4713288" y="1536700"/>
            <a:ext cx="2752725" cy="903288"/>
          </a:xfrm>
          <a:prstGeom prst="rect">
            <a:avLst/>
          </a:prstGeom>
          <a:solidFill>
            <a:schemeClr val="bg1"/>
          </a:solidFill>
          <a:ln>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E2887E"/>
                </a:solidFill>
                <a:effectLst/>
                <a:uLnTx/>
                <a:uFillTx/>
                <a:latin typeface="Microsoft YaHei" charset="-122"/>
                <a:ea typeface="Microsoft YaHei" charset="-122"/>
                <a:cs typeface="Microsoft YaHei" charset="-122"/>
              </a:rPr>
              <a:t>給精熟的</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E2887E"/>
                </a:solidFill>
                <a:effectLst/>
                <a:uLnTx/>
                <a:uFillTx/>
                <a:latin typeface="Microsoft YaHei" charset="-122"/>
                <a:ea typeface="Microsoft YaHei" charset="-122"/>
                <a:cs typeface="Microsoft YaHei" charset="-122"/>
              </a:rPr>
              <a:t>系統性互動工具</a:t>
            </a:r>
          </a:p>
        </p:txBody>
      </p:sp>
      <p:sp>
        <p:nvSpPr>
          <p:cNvPr id="51" name="矩形 50">
            <a:extLst>
              <a:ext uri="{FF2B5EF4-FFF2-40B4-BE49-F238E27FC236}">
                <a16:creationId xmlns:a16="http://schemas.microsoft.com/office/drawing/2014/main" id="{2CF911B0-E7E3-4AC5-963C-29056951D347}"/>
              </a:ext>
            </a:extLst>
          </p:cNvPr>
          <p:cNvSpPr/>
          <p:nvPr/>
        </p:nvSpPr>
        <p:spPr>
          <a:xfrm>
            <a:off x="7860355" y="1518443"/>
            <a:ext cx="3271706" cy="903288"/>
          </a:xfrm>
          <a:prstGeom prst="rect">
            <a:avLst/>
          </a:prstGeom>
          <a:solidFill>
            <a:schemeClr val="bg1"/>
          </a:solidFill>
          <a:ln>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1A33B"/>
                </a:solidFill>
                <a:effectLst/>
                <a:uLnTx/>
                <a:uFillTx/>
                <a:latin typeface="Microsoft YaHei" panose="020B0503020204020204" pitchFamily="34" charset="-122"/>
                <a:ea typeface="Microsoft YaHei" panose="020B0503020204020204" pitchFamily="34" charset="-122"/>
                <a:cs typeface="+mn-cs"/>
              </a:rPr>
              <a:t>給分享</a:t>
            </a:r>
            <a:r>
              <a:rPr kumimoji="0" lang="zh-TW" altLang="en-US" sz="2400" b="1" i="0" u="none" strike="noStrike" kern="1200" cap="none" spc="0" normalizeH="0" baseline="0" noProof="0" dirty="0">
                <a:ln>
                  <a:noFill/>
                </a:ln>
                <a:solidFill>
                  <a:srgbClr val="F1A33B"/>
                </a:solidFill>
                <a:effectLst/>
                <a:uLnTx/>
                <a:uFillTx/>
                <a:latin typeface="標楷體" panose="03000509000000000000" pitchFamily="65" charset="-120"/>
                <a:ea typeface="標楷體" panose="03000509000000000000" pitchFamily="65" charset="-120"/>
                <a:cs typeface="+mn-cs"/>
              </a:rPr>
              <a:t>與</a:t>
            </a:r>
            <a:r>
              <a:rPr kumimoji="0" lang="zh-TW" altLang="en-US" sz="2400" b="1" i="0" u="none" strike="noStrike" kern="1200" cap="none" spc="0" normalizeH="0" baseline="0" noProof="0" dirty="0">
                <a:ln>
                  <a:noFill/>
                </a:ln>
                <a:solidFill>
                  <a:srgbClr val="F1A33B"/>
                </a:solidFill>
                <a:effectLst/>
                <a:uLnTx/>
                <a:uFillTx/>
                <a:latin typeface="Microsoft YaHei" panose="020B0503020204020204" pitchFamily="34" charset="-122"/>
                <a:ea typeface="Microsoft YaHei" panose="020B0503020204020204" pitchFamily="34" charset="-122"/>
                <a:cs typeface="+mn-cs"/>
              </a:rPr>
              <a:t>合作機會</a:t>
            </a:r>
            <a:endParaRPr kumimoji="0" lang="en-US" altLang="zh-TW" sz="2400" b="1" i="0" u="none" strike="noStrike" kern="1200" cap="none" spc="0" normalizeH="0" baseline="0" noProof="0" dirty="0">
              <a:ln>
                <a:noFill/>
              </a:ln>
              <a:solidFill>
                <a:srgbClr val="F1A33B"/>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1A33B"/>
                </a:solidFill>
                <a:effectLst/>
                <a:uLnTx/>
                <a:uFillTx/>
                <a:latin typeface="Microsoft YaHei" panose="020B0503020204020204" pitchFamily="34" charset="-122"/>
                <a:ea typeface="Microsoft YaHei" panose="020B0503020204020204" pitchFamily="34" charset="-122"/>
                <a:cs typeface="+mn-cs"/>
              </a:rPr>
              <a:t>能聽明白</a:t>
            </a:r>
            <a:r>
              <a:rPr kumimoji="0" lang="zh-TW" altLang="en-US" sz="2400" b="1" i="0" u="none" strike="noStrike" kern="1200" cap="none" spc="0" normalizeH="0" baseline="0" noProof="0" dirty="0">
                <a:ln>
                  <a:noFill/>
                </a:ln>
                <a:solidFill>
                  <a:srgbClr val="F1A33B"/>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rgbClr val="F1A33B"/>
                </a:solidFill>
                <a:effectLst/>
                <a:uLnTx/>
                <a:uFillTx/>
                <a:latin typeface="Microsoft YaHei" panose="020B0503020204020204" pitchFamily="34" charset="-122"/>
                <a:ea typeface="Microsoft YaHei" panose="020B0503020204020204" pitchFamily="34" charset="-122"/>
                <a:cs typeface="+mn-cs"/>
              </a:rPr>
              <a:t>能說清楚</a:t>
            </a:r>
          </a:p>
        </p:txBody>
      </p:sp>
      <p:sp>
        <p:nvSpPr>
          <p:cNvPr id="55" name="直角三角形 54">
            <a:extLst>
              <a:ext uri="{FF2B5EF4-FFF2-40B4-BE49-F238E27FC236}">
                <a16:creationId xmlns:a16="http://schemas.microsoft.com/office/drawing/2014/main" id="{4916543F-2C2A-456A-87CA-CE455B345030}"/>
              </a:ext>
            </a:extLst>
          </p:cNvPr>
          <p:cNvSpPr/>
          <p:nvPr/>
        </p:nvSpPr>
        <p:spPr>
          <a:xfrm rot="8100000" flipH="1" flipV="1">
            <a:off x="5957888" y="2265363"/>
            <a:ext cx="347662" cy="347662"/>
          </a:xfrm>
          <a:prstGeom prst="rtTriangle">
            <a:avLst/>
          </a:prstGeom>
          <a:solidFill>
            <a:srgbClr val="DB6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56" name="直角三角形 55">
            <a:extLst>
              <a:ext uri="{FF2B5EF4-FFF2-40B4-BE49-F238E27FC236}">
                <a16:creationId xmlns:a16="http://schemas.microsoft.com/office/drawing/2014/main" id="{CD495053-8D92-4FAE-B503-37703AD9F048}"/>
              </a:ext>
            </a:extLst>
          </p:cNvPr>
          <p:cNvSpPr/>
          <p:nvPr/>
        </p:nvSpPr>
        <p:spPr>
          <a:xfrm rot="8100000" flipH="1" flipV="1">
            <a:off x="2851150" y="2265363"/>
            <a:ext cx="347663" cy="347662"/>
          </a:xfrm>
          <a:prstGeom prst="rtTriangle">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57" name="直角三角形 56">
            <a:extLst>
              <a:ext uri="{FF2B5EF4-FFF2-40B4-BE49-F238E27FC236}">
                <a16:creationId xmlns:a16="http://schemas.microsoft.com/office/drawing/2014/main" id="{366E2694-ADCB-40FA-8FA4-699F28150616}"/>
              </a:ext>
            </a:extLst>
          </p:cNvPr>
          <p:cNvSpPr/>
          <p:nvPr/>
        </p:nvSpPr>
        <p:spPr>
          <a:xfrm rot="8100000" flipH="1" flipV="1">
            <a:off x="9078913" y="2265363"/>
            <a:ext cx="347662" cy="347662"/>
          </a:xfrm>
          <a:prstGeom prst="rtTriangle">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grpSp>
        <p:nvGrpSpPr>
          <p:cNvPr id="63" name="组合 118">
            <a:extLst>
              <a:ext uri="{FF2B5EF4-FFF2-40B4-BE49-F238E27FC236}">
                <a16:creationId xmlns:a16="http://schemas.microsoft.com/office/drawing/2014/main" id="{4B94AF57-0AD9-401D-95CF-A9571C7CDF5B}"/>
              </a:ext>
            </a:extLst>
          </p:cNvPr>
          <p:cNvGrpSpPr>
            <a:grpSpLocks/>
          </p:cNvGrpSpPr>
          <p:nvPr/>
        </p:nvGrpSpPr>
        <p:grpSpPr bwMode="auto">
          <a:xfrm>
            <a:off x="1525588" y="4527550"/>
            <a:ext cx="2992437" cy="1971675"/>
            <a:chOff x="486955" y="1876425"/>
            <a:chExt cx="2378307" cy="3694445"/>
          </a:xfrm>
        </p:grpSpPr>
        <p:sp>
          <p:nvSpPr>
            <p:cNvPr id="64" name="椭圆 58">
              <a:extLst>
                <a:ext uri="{FF2B5EF4-FFF2-40B4-BE49-F238E27FC236}">
                  <a16:creationId xmlns:a16="http://schemas.microsoft.com/office/drawing/2014/main" id="{2AAEE50E-996A-43B8-B58F-C91B2D68B395}"/>
                </a:ext>
              </a:extLst>
            </p:cNvPr>
            <p:cNvSpPr/>
            <p:nvPr/>
          </p:nvSpPr>
          <p:spPr>
            <a:xfrm rot="21144979">
              <a:off x="486955" y="5340274"/>
              <a:ext cx="999462" cy="190842"/>
            </a:xfrm>
            <a:prstGeom prst="ellipse">
              <a:avLst/>
            </a:prstGeom>
            <a:solidFill>
              <a:schemeClr val="tx1">
                <a:lumMod val="85000"/>
                <a:lumOff val="15000"/>
                <a:alpha val="24000"/>
              </a:schemeClr>
            </a:soli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65" name="椭圆 59">
              <a:extLst>
                <a:ext uri="{FF2B5EF4-FFF2-40B4-BE49-F238E27FC236}">
                  <a16:creationId xmlns:a16="http://schemas.microsoft.com/office/drawing/2014/main" id="{5E9FD989-C4CC-4EAB-8D87-BBB8912B7452}"/>
                </a:ext>
              </a:extLst>
            </p:cNvPr>
            <p:cNvSpPr/>
            <p:nvPr/>
          </p:nvSpPr>
          <p:spPr>
            <a:xfrm rot="546766">
              <a:off x="1865800" y="5327449"/>
              <a:ext cx="999462" cy="190842"/>
            </a:xfrm>
            <a:prstGeom prst="ellipse">
              <a:avLst/>
            </a:prstGeom>
            <a:solidFill>
              <a:schemeClr val="tx1">
                <a:lumMod val="85000"/>
                <a:lumOff val="15000"/>
                <a:alpha val="24000"/>
              </a:schemeClr>
            </a:soli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66" name="矩形 65">
              <a:extLst>
                <a:ext uri="{FF2B5EF4-FFF2-40B4-BE49-F238E27FC236}">
                  <a16:creationId xmlns:a16="http://schemas.microsoft.com/office/drawing/2014/main" id="{23AE5C59-9D4B-4ADB-99FD-4C5023577369}"/>
                </a:ext>
              </a:extLst>
            </p:cNvPr>
            <p:cNvSpPr/>
            <p:nvPr/>
          </p:nvSpPr>
          <p:spPr>
            <a:xfrm>
              <a:off x="571489" y="1876425"/>
              <a:ext cx="2209240" cy="3581410"/>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39992" name="文本框 98">
              <a:extLst>
                <a:ext uri="{FF2B5EF4-FFF2-40B4-BE49-F238E27FC236}">
                  <a16:creationId xmlns:a16="http://schemas.microsoft.com/office/drawing/2014/main" id="{7513144F-91A1-47D1-9A86-60A0419EBF41}"/>
                </a:ext>
              </a:extLst>
            </p:cNvPr>
            <p:cNvSpPr txBox="1">
              <a:spLocks noChangeArrowheads="1"/>
            </p:cNvSpPr>
            <p:nvPr/>
          </p:nvSpPr>
          <p:spPr bwMode="auto">
            <a:xfrm>
              <a:off x="686543" y="2324887"/>
              <a:ext cx="1998905"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教學</a:t>
              </a:r>
              <a:r>
                <a:rPr kumimoji="0"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CN"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學習</a:t>
              </a:r>
            </a:p>
          </p:txBody>
        </p:sp>
        <p:sp>
          <p:nvSpPr>
            <p:cNvPr id="39993" name="文本框 99">
              <a:extLst>
                <a:ext uri="{FF2B5EF4-FFF2-40B4-BE49-F238E27FC236}">
                  <a16:creationId xmlns:a16="http://schemas.microsoft.com/office/drawing/2014/main" id="{D9AA6EFE-9FAE-4F6C-B99E-E99FDAC204AB}"/>
                </a:ext>
              </a:extLst>
            </p:cNvPr>
            <p:cNvSpPr txBox="1">
              <a:spLocks noChangeArrowheads="1"/>
            </p:cNvSpPr>
            <p:nvPr/>
          </p:nvSpPr>
          <p:spPr bwMode="auto">
            <a:xfrm>
              <a:off x="731773" y="3475895"/>
              <a:ext cx="1886044" cy="209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學生本位學習</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給孩子自主空間</a:t>
              </a:r>
            </a:p>
          </p:txBody>
        </p:sp>
        <p:sp>
          <p:nvSpPr>
            <p:cNvPr id="72" name="矩形 71">
              <a:extLst>
                <a:ext uri="{FF2B5EF4-FFF2-40B4-BE49-F238E27FC236}">
                  <a16:creationId xmlns:a16="http://schemas.microsoft.com/office/drawing/2014/main" id="{13684DD7-4BD7-413B-926C-9A61312F780E}"/>
                </a:ext>
              </a:extLst>
            </p:cNvPr>
            <p:cNvSpPr/>
            <p:nvPr/>
          </p:nvSpPr>
          <p:spPr>
            <a:xfrm>
              <a:off x="663593" y="2114392"/>
              <a:ext cx="2021246" cy="30846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grpSp>
      <p:grpSp>
        <p:nvGrpSpPr>
          <p:cNvPr id="74" name="组合 119">
            <a:extLst>
              <a:ext uri="{FF2B5EF4-FFF2-40B4-BE49-F238E27FC236}">
                <a16:creationId xmlns:a16="http://schemas.microsoft.com/office/drawing/2014/main" id="{4E1BE9C9-60D4-4131-9F66-8FFA8893D85F}"/>
              </a:ext>
            </a:extLst>
          </p:cNvPr>
          <p:cNvGrpSpPr>
            <a:grpSpLocks/>
          </p:cNvGrpSpPr>
          <p:nvPr/>
        </p:nvGrpSpPr>
        <p:grpSpPr bwMode="auto">
          <a:xfrm>
            <a:off x="4662488" y="4548188"/>
            <a:ext cx="3003550" cy="1919496"/>
            <a:chOff x="3477805" y="1876425"/>
            <a:chExt cx="2387113" cy="3654691"/>
          </a:xfrm>
        </p:grpSpPr>
        <p:sp>
          <p:nvSpPr>
            <p:cNvPr id="75" name="椭圆 60">
              <a:extLst>
                <a:ext uri="{FF2B5EF4-FFF2-40B4-BE49-F238E27FC236}">
                  <a16:creationId xmlns:a16="http://schemas.microsoft.com/office/drawing/2014/main" id="{C7350877-D348-4ABF-8899-684DC3500DB9}"/>
                </a:ext>
              </a:extLst>
            </p:cNvPr>
            <p:cNvSpPr/>
            <p:nvPr/>
          </p:nvSpPr>
          <p:spPr>
            <a:xfrm rot="21144979">
              <a:off x="3477805" y="5340274"/>
              <a:ext cx="999462" cy="190842"/>
            </a:xfrm>
            <a:prstGeom prst="ellipse">
              <a:avLst/>
            </a:prstGeom>
            <a:solidFill>
              <a:schemeClr val="tx1">
                <a:lumMod val="85000"/>
                <a:lumOff val="15000"/>
                <a:alpha val="24000"/>
              </a:schemeClr>
            </a:soli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76" name="椭圆 61">
              <a:extLst>
                <a:ext uri="{FF2B5EF4-FFF2-40B4-BE49-F238E27FC236}">
                  <a16:creationId xmlns:a16="http://schemas.microsoft.com/office/drawing/2014/main" id="{72F1C14D-129B-4D97-80CD-EFA13C384DD5}"/>
                </a:ext>
              </a:extLst>
            </p:cNvPr>
            <p:cNvSpPr/>
            <p:nvPr/>
          </p:nvSpPr>
          <p:spPr>
            <a:xfrm rot="546766">
              <a:off x="4856650" y="5327449"/>
              <a:ext cx="999462" cy="190842"/>
            </a:xfrm>
            <a:prstGeom prst="ellipse">
              <a:avLst/>
            </a:prstGeom>
            <a:solidFill>
              <a:schemeClr val="tx1">
                <a:lumMod val="85000"/>
                <a:lumOff val="15000"/>
                <a:alpha val="24000"/>
              </a:schemeClr>
            </a:soli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77" name="矩形 76">
              <a:extLst>
                <a:ext uri="{FF2B5EF4-FFF2-40B4-BE49-F238E27FC236}">
                  <a16:creationId xmlns:a16="http://schemas.microsoft.com/office/drawing/2014/main" id="{995478FE-7452-4108-9D81-57AB7EB67BB2}"/>
                </a:ext>
              </a:extLst>
            </p:cNvPr>
            <p:cNvSpPr/>
            <p:nvPr/>
          </p:nvSpPr>
          <p:spPr>
            <a:xfrm>
              <a:off x="3562338" y="1876425"/>
              <a:ext cx="2209215" cy="3581752"/>
            </a:xfrm>
            <a:prstGeom prst="rect">
              <a:avLst/>
            </a:prstGeom>
            <a:solidFill>
              <a:srgbClr val="DB6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2500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39982" name="文本框 100">
              <a:extLst>
                <a:ext uri="{FF2B5EF4-FFF2-40B4-BE49-F238E27FC236}">
                  <a16:creationId xmlns:a16="http://schemas.microsoft.com/office/drawing/2014/main" id="{24E4B746-EF01-450D-863F-F6620496741B}"/>
                </a:ext>
              </a:extLst>
            </p:cNvPr>
            <p:cNvSpPr txBox="1">
              <a:spLocks noChangeArrowheads="1"/>
            </p:cNvSpPr>
            <p:nvPr/>
          </p:nvSpPr>
          <p:spPr bwMode="auto">
            <a:xfrm>
              <a:off x="3518674" y="2311761"/>
              <a:ext cx="2346244" cy="133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內容</a:t>
              </a:r>
              <a:r>
                <a:rPr kumimoji="0"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CN"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活用</a:t>
              </a:r>
            </a:p>
          </p:txBody>
        </p:sp>
        <p:sp>
          <p:nvSpPr>
            <p:cNvPr id="39983" name="文本框 101">
              <a:extLst>
                <a:ext uri="{FF2B5EF4-FFF2-40B4-BE49-F238E27FC236}">
                  <a16:creationId xmlns:a16="http://schemas.microsoft.com/office/drawing/2014/main" id="{47B241FB-38AF-49B2-AB3D-22C4C6986C08}"/>
                </a:ext>
              </a:extLst>
            </p:cNvPr>
            <p:cNvSpPr txBox="1">
              <a:spLocks noChangeArrowheads="1"/>
            </p:cNvSpPr>
            <p:nvPr/>
          </p:nvSpPr>
          <p:spPr bwMode="auto">
            <a:xfrm>
              <a:off x="3680709" y="3481853"/>
              <a:ext cx="2003042" cy="158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強調</a:t>
              </a: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教材活用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活用比記憶重要</a:t>
              </a:r>
            </a:p>
          </p:txBody>
        </p:sp>
        <p:sp>
          <p:nvSpPr>
            <p:cNvPr id="83" name="矩形 82">
              <a:extLst>
                <a:ext uri="{FF2B5EF4-FFF2-40B4-BE49-F238E27FC236}">
                  <a16:creationId xmlns:a16="http://schemas.microsoft.com/office/drawing/2014/main" id="{CA982BF1-5583-448D-95AF-641A49BD3ED0}"/>
                </a:ext>
              </a:extLst>
            </p:cNvPr>
            <p:cNvSpPr/>
            <p:nvPr/>
          </p:nvSpPr>
          <p:spPr>
            <a:xfrm>
              <a:off x="3627945" y="2060801"/>
              <a:ext cx="2021224" cy="31313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grpSp>
      <p:grpSp>
        <p:nvGrpSpPr>
          <p:cNvPr id="85" name="组合 120">
            <a:extLst>
              <a:ext uri="{FF2B5EF4-FFF2-40B4-BE49-F238E27FC236}">
                <a16:creationId xmlns:a16="http://schemas.microsoft.com/office/drawing/2014/main" id="{B2413EB4-85D9-4955-89B8-3BF7327655C5}"/>
              </a:ext>
            </a:extLst>
          </p:cNvPr>
          <p:cNvGrpSpPr>
            <a:grpSpLocks/>
          </p:cNvGrpSpPr>
          <p:nvPr/>
        </p:nvGrpSpPr>
        <p:grpSpPr bwMode="auto">
          <a:xfrm>
            <a:off x="7874000" y="4548188"/>
            <a:ext cx="2992438" cy="2080854"/>
            <a:chOff x="6393670" y="1876425"/>
            <a:chExt cx="2378307" cy="4048486"/>
          </a:xfrm>
        </p:grpSpPr>
        <p:sp>
          <p:nvSpPr>
            <p:cNvPr id="86" name="椭圆 66">
              <a:extLst>
                <a:ext uri="{FF2B5EF4-FFF2-40B4-BE49-F238E27FC236}">
                  <a16:creationId xmlns:a16="http://schemas.microsoft.com/office/drawing/2014/main" id="{BC5F9CCD-AD71-49D1-A909-81F76034CE9D}"/>
                </a:ext>
              </a:extLst>
            </p:cNvPr>
            <p:cNvSpPr/>
            <p:nvPr/>
          </p:nvSpPr>
          <p:spPr>
            <a:xfrm rot="21144979">
              <a:off x="6393670" y="5340274"/>
              <a:ext cx="999462" cy="190842"/>
            </a:xfrm>
            <a:prstGeom prst="ellipse">
              <a:avLst/>
            </a:prstGeom>
            <a:solidFill>
              <a:schemeClr val="tx1">
                <a:lumMod val="85000"/>
                <a:lumOff val="15000"/>
                <a:alpha val="24000"/>
              </a:schemeClr>
            </a:soli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87" name="椭圆 67">
              <a:extLst>
                <a:ext uri="{FF2B5EF4-FFF2-40B4-BE49-F238E27FC236}">
                  <a16:creationId xmlns:a16="http://schemas.microsoft.com/office/drawing/2014/main" id="{12B84EF1-C3F5-4DEA-9593-B1B4E904F6BC}"/>
                </a:ext>
              </a:extLst>
            </p:cNvPr>
            <p:cNvSpPr/>
            <p:nvPr/>
          </p:nvSpPr>
          <p:spPr>
            <a:xfrm rot="546766">
              <a:off x="7772515" y="5327449"/>
              <a:ext cx="999462" cy="190842"/>
            </a:xfrm>
            <a:prstGeom prst="ellipse">
              <a:avLst/>
            </a:prstGeom>
            <a:solidFill>
              <a:schemeClr val="tx1">
                <a:lumMod val="85000"/>
                <a:lumOff val="15000"/>
                <a:alpha val="24000"/>
              </a:schemeClr>
            </a:soli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a:cs typeface="+mn-cs"/>
              </a:endParaRPr>
            </a:p>
          </p:txBody>
        </p:sp>
        <p:sp>
          <p:nvSpPr>
            <p:cNvPr id="88" name="矩形 87">
              <a:extLst>
                <a:ext uri="{FF2B5EF4-FFF2-40B4-BE49-F238E27FC236}">
                  <a16:creationId xmlns:a16="http://schemas.microsoft.com/office/drawing/2014/main" id="{2E8B8223-39E5-4AF5-B7AD-5ADDB4A82669}"/>
                </a:ext>
              </a:extLst>
            </p:cNvPr>
            <p:cNvSpPr/>
            <p:nvPr/>
          </p:nvSpPr>
          <p:spPr>
            <a:xfrm>
              <a:off x="6478204" y="1876425"/>
              <a:ext cx="2209238" cy="3582801"/>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a:cs typeface="+mn-cs"/>
              </a:endParaRPr>
            </a:p>
          </p:txBody>
        </p:sp>
        <p:sp>
          <p:nvSpPr>
            <p:cNvPr id="39972" name="文本框 102">
              <a:extLst>
                <a:ext uri="{FF2B5EF4-FFF2-40B4-BE49-F238E27FC236}">
                  <a16:creationId xmlns:a16="http://schemas.microsoft.com/office/drawing/2014/main" id="{862B25AA-641D-47EC-A9F0-06718397B566}"/>
                </a:ext>
              </a:extLst>
            </p:cNvPr>
            <p:cNvSpPr txBox="1">
              <a:spLocks noChangeArrowheads="1"/>
            </p:cNvSpPr>
            <p:nvPr/>
          </p:nvSpPr>
          <p:spPr bwMode="auto">
            <a:xfrm>
              <a:off x="6409991" y="2318490"/>
              <a:ext cx="2346244" cy="13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聽講</a:t>
              </a:r>
              <a:r>
                <a:rPr kumimoji="0" lang="zh-TW"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   </a:t>
              </a:r>
              <a:r>
                <a:rPr kumimoji="0" lang="zh-CN" altLang="en-US" sz="28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互動</a:t>
              </a:r>
            </a:p>
          </p:txBody>
        </p:sp>
        <p:sp>
          <p:nvSpPr>
            <p:cNvPr id="39973" name="文本框 103">
              <a:extLst>
                <a:ext uri="{FF2B5EF4-FFF2-40B4-BE49-F238E27FC236}">
                  <a16:creationId xmlns:a16="http://schemas.microsoft.com/office/drawing/2014/main" id="{C9458590-12FB-4144-BA7A-410736111A60}"/>
                </a:ext>
              </a:extLst>
            </p:cNvPr>
            <p:cNvSpPr txBox="1">
              <a:spLocks noChangeArrowheads="1"/>
            </p:cNvSpPr>
            <p:nvPr/>
          </p:nvSpPr>
          <p:spPr bwMode="auto">
            <a:xfrm>
              <a:off x="6606888" y="3350043"/>
              <a:ext cx="1992370" cy="257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強調</a:t>
              </a: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班級與教學經營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關注社群、社會、國際發展</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4" name="矩形 93">
              <a:extLst>
                <a:ext uri="{FF2B5EF4-FFF2-40B4-BE49-F238E27FC236}">
                  <a16:creationId xmlns:a16="http://schemas.microsoft.com/office/drawing/2014/main" id="{4DD4765B-E428-4FEF-B7F9-81FF86357234}"/>
                </a:ext>
              </a:extLst>
            </p:cNvPr>
            <p:cNvSpPr/>
            <p:nvPr/>
          </p:nvSpPr>
          <p:spPr>
            <a:xfrm>
              <a:off x="6565261" y="2061742"/>
              <a:ext cx="2021245" cy="31998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a:cs typeface="+mn-cs"/>
              </a:endParaRPr>
            </a:p>
          </p:txBody>
        </p:sp>
      </p:grpSp>
      <p:sp>
        <p:nvSpPr>
          <p:cNvPr id="96" name="三角形 95">
            <a:extLst>
              <a:ext uri="{FF2B5EF4-FFF2-40B4-BE49-F238E27FC236}">
                <a16:creationId xmlns:a16="http://schemas.microsoft.com/office/drawing/2014/main" id="{DD428167-F3BD-470A-8137-AD2ADC792218}"/>
              </a:ext>
            </a:extLst>
          </p:cNvPr>
          <p:cNvSpPr/>
          <p:nvPr/>
        </p:nvSpPr>
        <p:spPr>
          <a:xfrm rot="5400000">
            <a:off x="2941638" y="4957762"/>
            <a:ext cx="204788" cy="1762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97" name="三角形 96">
            <a:extLst>
              <a:ext uri="{FF2B5EF4-FFF2-40B4-BE49-F238E27FC236}">
                <a16:creationId xmlns:a16="http://schemas.microsoft.com/office/drawing/2014/main" id="{A9C9EB86-26E2-4A16-8C37-A95BD0D81FE0}"/>
              </a:ext>
            </a:extLst>
          </p:cNvPr>
          <p:cNvSpPr/>
          <p:nvPr/>
        </p:nvSpPr>
        <p:spPr>
          <a:xfrm rot="5400000">
            <a:off x="6118225" y="4957763"/>
            <a:ext cx="204788" cy="1762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98" name="三角形 97">
            <a:extLst>
              <a:ext uri="{FF2B5EF4-FFF2-40B4-BE49-F238E27FC236}">
                <a16:creationId xmlns:a16="http://schemas.microsoft.com/office/drawing/2014/main" id="{941741D2-3C91-4179-93FD-18D9E31A5E68}"/>
              </a:ext>
            </a:extLst>
          </p:cNvPr>
          <p:cNvSpPr/>
          <p:nvPr/>
        </p:nvSpPr>
        <p:spPr>
          <a:xfrm rot="5400000">
            <a:off x="9268619" y="4956969"/>
            <a:ext cx="204788" cy="177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119" name="Sev03">
            <a:extLst>
              <a:ext uri="{FF2B5EF4-FFF2-40B4-BE49-F238E27FC236}">
                <a16:creationId xmlns:a16="http://schemas.microsoft.com/office/drawing/2014/main" id="{FD08ED0C-93D2-4663-89AF-B98EBB940864}"/>
              </a:ext>
            </a:extLst>
          </p:cNvPr>
          <p:cNvSpPr/>
          <p:nvPr/>
        </p:nvSpPr>
        <p:spPr>
          <a:xfrm rot="18900000">
            <a:off x="8647113" y="2901950"/>
            <a:ext cx="1211262" cy="1209675"/>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A5A5A5">
                  <a:lumMod val="50000"/>
                </a:srgbClr>
              </a:solidFill>
              <a:effectLst/>
              <a:uLnTx/>
              <a:uFillTx/>
              <a:latin typeface="FontAwesome" pitchFamily="2" charset="0"/>
              <a:ea typeface="+mn-ea"/>
              <a:cs typeface="+mn-cs"/>
            </a:endParaRPr>
          </a:p>
        </p:txBody>
      </p:sp>
      <p:sp>
        <p:nvSpPr>
          <p:cNvPr id="120" name="Sev02">
            <a:extLst>
              <a:ext uri="{FF2B5EF4-FFF2-40B4-BE49-F238E27FC236}">
                <a16:creationId xmlns:a16="http://schemas.microsoft.com/office/drawing/2014/main" id="{383E156E-24B1-4A46-BBC6-05F245167B78}"/>
              </a:ext>
            </a:extLst>
          </p:cNvPr>
          <p:cNvSpPr/>
          <p:nvPr/>
        </p:nvSpPr>
        <p:spPr>
          <a:xfrm rot="18900000">
            <a:off x="5527675" y="2895600"/>
            <a:ext cx="1209675" cy="1209675"/>
          </a:xfrm>
          <a:prstGeom prst="rect">
            <a:avLst/>
          </a:prstGeom>
          <a:solidFill>
            <a:srgbClr val="DB6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ED7D31">
                  <a:lumMod val="50000"/>
                </a:srgbClr>
              </a:solidFill>
              <a:effectLst/>
              <a:uLnTx/>
              <a:uFillTx/>
              <a:latin typeface="FontAwesome" pitchFamily="2" charset="0"/>
              <a:ea typeface="+mn-ea"/>
              <a:cs typeface="+mn-cs"/>
            </a:endParaRPr>
          </a:p>
        </p:txBody>
      </p:sp>
      <p:sp>
        <p:nvSpPr>
          <p:cNvPr id="121" name="Sev01">
            <a:extLst>
              <a:ext uri="{FF2B5EF4-FFF2-40B4-BE49-F238E27FC236}">
                <a16:creationId xmlns:a16="http://schemas.microsoft.com/office/drawing/2014/main" id="{605864F0-EAFF-425F-90AA-FE6B35AD4427}"/>
              </a:ext>
            </a:extLst>
          </p:cNvPr>
          <p:cNvSpPr/>
          <p:nvPr/>
        </p:nvSpPr>
        <p:spPr>
          <a:xfrm rot="18900000">
            <a:off x="2422525" y="2905125"/>
            <a:ext cx="1211263" cy="1209675"/>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B9BD5">
                  <a:lumMod val="50000"/>
                </a:srgbClr>
              </a:solidFill>
              <a:effectLst/>
              <a:uLnTx/>
              <a:uFillTx/>
              <a:latin typeface="FontAwesome" pitchFamily="2" charset="0"/>
              <a:ea typeface="+mn-ea"/>
              <a:cs typeface="+mn-cs"/>
            </a:endParaRPr>
          </a:p>
        </p:txBody>
      </p:sp>
      <p:sp>
        <p:nvSpPr>
          <p:cNvPr id="122" name="Sev01">
            <a:extLst>
              <a:ext uri="{FF2B5EF4-FFF2-40B4-BE49-F238E27FC236}">
                <a16:creationId xmlns:a16="http://schemas.microsoft.com/office/drawing/2014/main" id="{68D2B24E-6F0E-4B1C-8888-A4CCF3B6A3CB}"/>
              </a:ext>
            </a:extLst>
          </p:cNvPr>
          <p:cNvSpPr/>
          <p:nvPr/>
        </p:nvSpPr>
        <p:spPr>
          <a:xfrm rot="18900000">
            <a:off x="2422525" y="3067050"/>
            <a:ext cx="1211263" cy="1209675"/>
          </a:xfrm>
          <a:prstGeom prst="rect">
            <a:avLst/>
          </a:prstGeom>
          <a:solidFill>
            <a:schemeClr val="bg1">
              <a:lumMod val="95000"/>
            </a:schemeClr>
          </a:solid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B9BD5">
                  <a:lumMod val="50000"/>
                </a:srgbClr>
              </a:solidFill>
              <a:effectLst/>
              <a:uLnTx/>
              <a:uFillTx/>
              <a:latin typeface="FontAwesome" pitchFamily="2" charset="0"/>
              <a:ea typeface="+mn-ea"/>
              <a:cs typeface="+mn-cs"/>
            </a:endParaRPr>
          </a:p>
        </p:txBody>
      </p:sp>
      <p:sp>
        <p:nvSpPr>
          <p:cNvPr id="123" name="Sev02">
            <a:extLst>
              <a:ext uri="{FF2B5EF4-FFF2-40B4-BE49-F238E27FC236}">
                <a16:creationId xmlns:a16="http://schemas.microsoft.com/office/drawing/2014/main" id="{5E43CEA3-E404-4CCD-8607-5C25D4B2CACC}"/>
              </a:ext>
            </a:extLst>
          </p:cNvPr>
          <p:cNvSpPr/>
          <p:nvPr/>
        </p:nvSpPr>
        <p:spPr>
          <a:xfrm rot="18900000">
            <a:off x="5527675" y="3057525"/>
            <a:ext cx="1209675" cy="1209675"/>
          </a:xfrm>
          <a:prstGeom prst="rect">
            <a:avLst/>
          </a:prstGeom>
          <a:solidFill>
            <a:schemeClr val="bg1">
              <a:lumMod val="95000"/>
            </a:schemeClr>
          </a:solidFill>
          <a:ln>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ED7D31">
                  <a:lumMod val="50000"/>
                </a:srgbClr>
              </a:solidFill>
              <a:effectLst/>
              <a:uLnTx/>
              <a:uFillTx/>
              <a:latin typeface="FontAwesome" pitchFamily="2" charset="0"/>
              <a:ea typeface="+mn-ea"/>
              <a:cs typeface="+mn-cs"/>
            </a:endParaRPr>
          </a:p>
        </p:txBody>
      </p:sp>
      <p:sp>
        <p:nvSpPr>
          <p:cNvPr id="124" name="Sev03">
            <a:extLst>
              <a:ext uri="{FF2B5EF4-FFF2-40B4-BE49-F238E27FC236}">
                <a16:creationId xmlns:a16="http://schemas.microsoft.com/office/drawing/2014/main" id="{B89EA8DA-F640-4CDD-BC51-70014439CE33}"/>
              </a:ext>
            </a:extLst>
          </p:cNvPr>
          <p:cNvSpPr/>
          <p:nvPr/>
        </p:nvSpPr>
        <p:spPr>
          <a:xfrm rot="18900000">
            <a:off x="8647113" y="3063875"/>
            <a:ext cx="1211262" cy="1209675"/>
          </a:xfrm>
          <a:prstGeom prst="rect">
            <a:avLst/>
          </a:prstGeom>
          <a:solidFill>
            <a:schemeClr val="bg1">
              <a:lumMod val="95000"/>
            </a:schemeClr>
          </a:solidFill>
          <a:ln>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A5A5A5">
                  <a:lumMod val="50000"/>
                </a:srgbClr>
              </a:solidFill>
              <a:effectLst/>
              <a:uLnTx/>
              <a:uFillTx/>
              <a:latin typeface="FontAwesome" pitchFamily="2" charset="0"/>
              <a:ea typeface="+mn-ea"/>
              <a:cs typeface="+mn-cs"/>
            </a:endParaRPr>
          </a:p>
        </p:txBody>
      </p:sp>
      <p:sp>
        <p:nvSpPr>
          <p:cNvPr id="58" name="文本框 27">
            <a:extLst>
              <a:ext uri="{FF2B5EF4-FFF2-40B4-BE49-F238E27FC236}">
                <a16:creationId xmlns:a16="http://schemas.microsoft.com/office/drawing/2014/main" id="{14012F1D-F5CA-479A-9FFD-5E2DDECD885C}"/>
              </a:ext>
            </a:extLst>
          </p:cNvPr>
          <p:cNvSpPr txBox="1">
            <a:spLocks noChangeArrowheads="1"/>
          </p:cNvSpPr>
          <p:nvPr/>
        </p:nvSpPr>
        <p:spPr bwMode="auto">
          <a:xfrm>
            <a:off x="2109788" y="3259138"/>
            <a:ext cx="18367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
                <a:srgbClr val="14826D"/>
              </a:buClr>
              <a:buSzTx/>
              <a:buFontTx/>
              <a:buNone/>
              <a:tabLst/>
              <a:defRPr/>
            </a:pPr>
            <a:r>
              <a:rPr kumimoji="0" lang="zh-CN"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自主行動</a:t>
            </a:r>
            <a:endParaRPr kumimoji="0" lang="en-US" altLang="zh-CN"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
                <a:srgbClr val="14826D"/>
              </a:buClr>
              <a:buSzTx/>
              <a:buFontTx/>
              <a:buNone/>
              <a:tabLst/>
              <a:defRPr/>
            </a:pPr>
            <a:r>
              <a:rPr kumimoji="0" lang="zh-TW" altLang="en-US" sz="32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方法</a:t>
            </a:r>
          </a:p>
        </p:txBody>
      </p:sp>
      <p:sp>
        <p:nvSpPr>
          <p:cNvPr id="61" name="文本框 27">
            <a:extLst>
              <a:ext uri="{FF2B5EF4-FFF2-40B4-BE49-F238E27FC236}">
                <a16:creationId xmlns:a16="http://schemas.microsoft.com/office/drawing/2014/main" id="{8F524D1E-4F56-4DEB-8309-7791FFF1843B}"/>
              </a:ext>
            </a:extLst>
          </p:cNvPr>
          <p:cNvSpPr txBox="1">
            <a:spLocks noChangeArrowheads="1"/>
          </p:cNvSpPr>
          <p:nvPr/>
        </p:nvSpPr>
        <p:spPr bwMode="auto">
          <a:xfrm>
            <a:off x="4976813" y="3155950"/>
            <a:ext cx="2293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
                <a:srgbClr val="14826D"/>
              </a:buClr>
              <a:buSzTx/>
              <a:buFontTx/>
              <a:buNone/>
              <a:tabLst/>
              <a:defRPr/>
            </a:pP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溝通互動</a:t>
            </a:r>
            <a:endParaRPr kumimoji="0" lang="en-US" altLang="zh-CN"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
                <a:srgbClr val="14826D"/>
              </a:buClr>
              <a:buSzTx/>
              <a:buFontTx/>
              <a:buNone/>
              <a:tabLst/>
              <a:defRPr/>
            </a:pPr>
            <a:r>
              <a:rPr kumimoji="0" lang="zh-TW" altLang="en-US" sz="2400" b="1" i="0" u="none" strike="noStrike" kern="1200" cap="none" spc="0" normalizeH="0" baseline="0" noProof="0" dirty="0">
                <a:ln>
                  <a:noFill/>
                </a:ln>
                <a:solidFill>
                  <a:srgbClr val="E2887E"/>
                </a:solidFill>
                <a:effectLst/>
                <a:uLnTx/>
                <a:uFillTx/>
                <a:latin typeface="Microsoft YaHei" panose="020B0503020204020204" pitchFamily="34" charset="-122"/>
                <a:ea typeface="Microsoft YaHei" panose="020B0503020204020204" pitchFamily="34" charset="-122"/>
                <a:cs typeface="+mn-cs"/>
              </a:rPr>
              <a:t>知識與</a:t>
            </a:r>
            <a:endParaRPr kumimoji="0" lang="en-US" altLang="zh-TW" sz="2400" b="1" i="0" u="none" strike="noStrike" kern="1200" cap="none" spc="0" normalizeH="0" baseline="0" noProof="0" dirty="0">
              <a:ln>
                <a:noFill/>
              </a:ln>
              <a:solidFill>
                <a:srgbClr val="E2887E"/>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
                <a:srgbClr val="14826D"/>
              </a:buClr>
              <a:buSzTx/>
              <a:buFontTx/>
              <a:buNone/>
              <a:tabLst/>
              <a:defRPr/>
            </a:pPr>
            <a:r>
              <a:rPr kumimoji="0" lang="zh-TW" altLang="en-US" sz="2400" b="1" i="0" u="none" strike="noStrike" kern="1200" cap="none" spc="0" normalizeH="0" baseline="0" noProof="0" dirty="0">
                <a:ln>
                  <a:noFill/>
                </a:ln>
                <a:solidFill>
                  <a:srgbClr val="E2887E"/>
                </a:solidFill>
                <a:effectLst/>
                <a:uLnTx/>
                <a:uFillTx/>
                <a:latin typeface="Microsoft YaHei" panose="020B0503020204020204" pitchFamily="34" charset="-122"/>
                <a:ea typeface="Microsoft YaHei" panose="020B0503020204020204" pitchFamily="34" charset="-122"/>
                <a:cs typeface="+mn-cs"/>
              </a:rPr>
              <a:t>工具</a:t>
            </a:r>
          </a:p>
        </p:txBody>
      </p:sp>
      <p:sp>
        <p:nvSpPr>
          <p:cNvPr id="62" name="文本框 27">
            <a:extLst>
              <a:ext uri="{FF2B5EF4-FFF2-40B4-BE49-F238E27FC236}">
                <a16:creationId xmlns:a16="http://schemas.microsoft.com/office/drawing/2014/main" id="{9539FFB9-CF64-4AE5-B9C4-FDBAC845812B}"/>
              </a:ext>
            </a:extLst>
          </p:cNvPr>
          <p:cNvSpPr txBox="1">
            <a:spLocks noChangeArrowheads="1"/>
          </p:cNvSpPr>
          <p:nvPr/>
        </p:nvSpPr>
        <p:spPr bwMode="auto">
          <a:xfrm>
            <a:off x="8334375" y="3290888"/>
            <a:ext cx="18367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
                <a:srgbClr val="14826D"/>
              </a:buClr>
              <a:buSzTx/>
              <a:buFontTx/>
              <a:buNone/>
              <a:tabLst/>
              <a:defRPr/>
            </a:pPr>
            <a:r>
              <a:rPr kumimoji="0" lang="zh-CN" altLang="en-US"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社會參與</a:t>
            </a:r>
            <a:endParaRPr kumimoji="0" lang="en-US" altLang="zh-CN" sz="2400" b="1"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
                <a:srgbClr val="14826D"/>
              </a:buClr>
              <a:buSzTx/>
              <a:buFontTx/>
              <a:buNone/>
              <a:tabLst/>
              <a:defRPr/>
            </a:pPr>
            <a:r>
              <a:rPr kumimoji="0" lang="zh-TW" altLang="en-US" sz="3200" b="1" i="0" u="none" strike="noStrike" kern="1200" cap="none" spc="0" normalizeH="0" baseline="0" noProof="0">
                <a:ln>
                  <a:noFill/>
                </a:ln>
                <a:solidFill>
                  <a:srgbClr val="F1A33B"/>
                </a:solidFill>
                <a:effectLst/>
                <a:uLnTx/>
                <a:uFillTx/>
                <a:latin typeface="Microsoft YaHei" panose="020B0503020204020204" pitchFamily="34" charset="-122"/>
                <a:ea typeface="Microsoft YaHei" panose="020B0503020204020204" pitchFamily="34" charset="-122"/>
                <a:cs typeface="+mn-cs"/>
              </a:rPr>
              <a:t>團隊</a:t>
            </a:r>
          </a:p>
        </p:txBody>
      </p:sp>
      <p:sp>
        <p:nvSpPr>
          <p:cNvPr id="39964" name="投影片編號版面配置區 3">
            <a:extLst>
              <a:ext uri="{FF2B5EF4-FFF2-40B4-BE49-F238E27FC236}">
                <a16:creationId xmlns:a16="http://schemas.microsoft.com/office/drawing/2014/main" id="{75FFCE81-4C76-431F-A972-6A60EE1652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AFC2CA-6144-489A-80CD-218FB79543BD}"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134506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53" presetClass="entr" presetSubtype="0" fill="hold" grpId="0" nodeType="afterEffect">
                                  <p:stCondLst>
                                    <p:cond delay="0"/>
                                  </p:stCondLst>
                                  <p:childTnLst>
                                    <p:set>
                                      <p:cBhvr>
                                        <p:cTn id="23" dur="1" fill="hold">
                                          <p:stCondLst>
                                            <p:cond delay="0"/>
                                          </p:stCondLst>
                                        </p:cTn>
                                        <p:tgtEl>
                                          <p:spTgt spid="122"/>
                                        </p:tgtEl>
                                        <p:attrNameLst>
                                          <p:attrName>style.visibility</p:attrName>
                                        </p:attrNameLst>
                                      </p:cBhvr>
                                      <p:to>
                                        <p:strVal val="visible"/>
                                      </p:to>
                                    </p:set>
                                    <p:anim calcmode="lin" valueType="num">
                                      <p:cBhvr>
                                        <p:cTn id="24" dur="500" fill="hold"/>
                                        <p:tgtEl>
                                          <p:spTgt spid="122"/>
                                        </p:tgtEl>
                                        <p:attrNameLst>
                                          <p:attrName>ppt_w</p:attrName>
                                        </p:attrNameLst>
                                      </p:cBhvr>
                                      <p:tavLst>
                                        <p:tav tm="0">
                                          <p:val>
                                            <p:fltVal val="0"/>
                                          </p:val>
                                        </p:tav>
                                        <p:tav tm="100000">
                                          <p:val>
                                            <p:strVal val="#ppt_w"/>
                                          </p:val>
                                        </p:tav>
                                      </p:tavLst>
                                    </p:anim>
                                    <p:anim calcmode="lin" valueType="num">
                                      <p:cBhvr>
                                        <p:cTn id="25" dur="500" fill="hold"/>
                                        <p:tgtEl>
                                          <p:spTgt spid="122"/>
                                        </p:tgtEl>
                                        <p:attrNameLst>
                                          <p:attrName>ppt_h</p:attrName>
                                        </p:attrNameLst>
                                      </p:cBhvr>
                                      <p:tavLst>
                                        <p:tav tm="0">
                                          <p:val>
                                            <p:fltVal val="0"/>
                                          </p:val>
                                        </p:tav>
                                        <p:tav tm="100000">
                                          <p:val>
                                            <p:strVal val="#ppt_h"/>
                                          </p:val>
                                        </p:tav>
                                      </p:tavLst>
                                    </p:anim>
                                    <p:animEffect transition="in" filter="fade">
                                      <p:cBhvr>
                                        <p:cTn id="26" dur="500"/>
                                        <p:tgtEl>
                                          <p:spTgt spid="122"/>
                                        </p:tgtEl>
                                      </p:cBhvr>
                                    </p:animEffect>
                                  </p:childTnLst>
                                </p:cTn>
                              </p:par>
                              <p:par>
                                <p:cTn id="27" presetID="2" presetClass="entr" presetSubtype="4" accel="50000" decel="5000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additive="base">
                                        <p:cTn id="29" dur="500" fill="hold"/>
                                        <p:tgtEl>
                                          <p:spTgt spid="121"/>
                                        </p:tgtEl>
                                        <p:attrNameLst>
                                          <p:attrName>ppt_x</p:attrName>
                                        </p:attrNameLst>
                                      </p:cBhvr>
                                      <p:tavLst>
                                        <p:tav tm="0">
                                          <p:val>
                                            <p:strVal val="#ppt_x"/>
                                          </p:val>
                                        </p:tav>
                                        <p:tav tm="100000">
                                          <p:val>
                                            <p:strVal val="#ppt_x"/>
                                          </p:val>
                                        </p:tav>
                                      </p:tavLst>
                                    </p:anim>
                                    <p:anim calcmode="lin" valueType="num">
                                      <p:cBhvr additive="base">
                                        <p:cTn id="30" dur="500" fill="hold"/>
                                        <p:tgtEl>
                                          <p:spTgt spid="12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nodeType="afterGroup">
                            <p:stCondLst>
                              <p:cond delay="1500"/>
                            </p:stCondLst>
                            <p:childTnLst>
                              <p:par>
                                <p:cTn id="37" presetID="53" presetClass="entr" presetSubtype="0" fill="hold" grpId="0" nodeType="after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par>
                                <p:cTn id="42" presetID="2" presetClass="entr" presetSubtype="1" accel="50000" decel="50000"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 calcmode="lin" valueType="num">
                                      <p:cBhvr additive="base">
                                        <p:cTn id="44" dur="500" fill="hold"/>
                                        <p:tgtEl>
                                          <p:spTgt spid="120"/>
                                        </p:tgtEl>
                                        <p:attrNameLst>
                                          <p:attrName>ppt_x</p:attrName>
                                        </p:attrNameLst>
                                      </p:cBhvr>
                                      <p:tavLst>
                                        <p:tav tm="0">
                                          <p:val>
                                            <p:strVal val="#ppt_x"/>
                                          </p:val>
                                        </p:tav>
                                        <p:tav tm="100000">
                                          <p:val>
                                            <p:strVal val="#ppt_x"/>
                                          </p:val>
                                        </p:tav>
                                      </p:tavLst>
                                    </p:anim>
                                    <p:anim calcmode="lin" valueType="num">
                                      <p:cBhvr additive="base">
                                        <p:cTn id="45" dur="500" fill="hold"/>
                                        <p:tgtEl>
                                          <p:spTgt spid="120"/>
                                        </p:tgtEl>
                                        <p:attrNameLst>
                                          <p:attrName>ppt_y</p:attrName>
                                        </p:attrNameLst>
                                      </p:cBhvr>
                                      <p:tavLst>
                                        <p:tav tm="0">
                                          <p:val>
                                            <p:strVal val="0-#ppt_h/2"/>
                                          </p:val>
                                        </p:tav>
                                        <p:tav tm="100000">
                                          <p:val>
                                            <p:strVal val="#ppt_y"/>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nodeType="afterGroup">
                            <p:stCondLst>
                              <p:cond delay="2000"/>
                            </p:stCondLst>
                            <p:childTnLst>
                              <p:par>
                                <p:cTn id="52" presetID="53" presetClass="entr" presetSubtype="0" fill="hold" grpId="0" nodeType="after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p:cTn id="54" dur="500" fill="hold"/>
                                        <p:tgtEl>
                                          <p:spTgt spid="124"/>
                                        </p:tgtEl>
                                        <p:attrNameLst>
                                          <p:attrName>ppt_w</p:attrName>
                                        </p:attrNameLst>
                                      </p:cBhvr>
                                      <p:tavLst>
                                        <p:tav tm="0">
                                          <p:val>
                                            <p:fltVal val="0"/>
                                          </p:val>
                                        </p:tav>
                                        <p:tav tm="100000">
                                          <p:val>
                                            <p:strVal val="#ppt_w"/>
                                          </p:val>
                                        </p:tav>
                                      </p:tavLst>
                                    </p:anim>
                                    <p:anim calcmode="lin" valueType="num">
                                      <p:cBhvr>
                                        <p:cTn id="55" dur="500" fill="hold"/>
                                        <p:tgtEl>
                                          <p:spTgt spid="124"/>
                                        </p:tgtEl>
                                        <p:attrNameLst>
                                          <p:attrName>ppt_h</p:attrName>
                                        </p:attrNameLst>
                                      </p:cBhvr>
                                      <p:tavLst>
                                        <p:tav tm="0">
                                          <p:val>
                                            <p:fltVal val="0"/>
                                          </p:val>
                                        </p:tav>
                                        <p:tav tm="100000">
                                          <p:val>
                                            <p:strVal val="#ppt_h"/>
                                          </p:val>
                                        </p:tav>
                                      </p:tavLst>
                                    </p:anim>
                                    <p:animEffect transition="in" filter="fade">
                                      <p:cBhvr>
                                        <p:cTn id="56" dur="500"/>
                                        <p:tgtEl>
                                          <p:spTgt spid="124"/>
                                        </p:tgtEl>
                                      </p:cBhvr>
                                    </p:animEffect>
                                  </p:childTnLst>
                                </p:cTn>
                              </p:par>
                              <p:par>
                                <p:cTn id="57" presetID="2" presetClass="entr" presetSubtype="4" accel="50000" decel="50000"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ppt_x"/>
                                          </p:val>
                                        </p:tav>
                                        <p:tav tm="100000">
                                          <p:val>
                                            <p:strVal val="#ppt_x"/>
                                          </p:val>
                                        </p:tav>
                                      </p:tavLst>
                                    </p:anim>
                                    <p:anim calcmode="lin" valueType="num">
                                      <p:cBhvr additive="base">
                                        <p:cTn id="60" dur="500" fill="hold"/>
                                        <p:tgtEl>
                                          <p:spTgt spid="119"/>
                                        </p:tgtEl>
                                        <p:attrNameLst>
                                          <p:attrName>ppt_y</p:attrName>
                                        </p:attrNameLst>
                                      </p:cBhvr>
                                      <p:tavLst>
                                        <p:tav tm="0">
                                          <p:val>
                                            <p:strVal val="1+#ppt_h/2"/>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p:cTn id="63" dur="500" fill="hold"/>
                                        <p:tgtEl>
                                          <p:spTgt spid="62"/>
                                        </p:tgtEl>
                                        <p:attrNameLst>
                                          <p:attrName>ppt_w</p:attrName>
                                        </p:attrNameLst>
                                      </p:cBhvr>
                                      <p:tavLst>
                                        <p:tav tm="0">
                                          <p:val>
                                            <p:fltVal val="0"/>
                                          </p:val>
                                        </p:tav>
                                        <p:tav tm="100000">
                                          <p:val>
                                            <p:strVal val="#ppt_w"/>
                                          </p:val>
                                        </p:tav>
                                      </p:tavLst>
                                    </p:anim>
                                    <p:anim calcmode="lin" valueType="num">
                                      <p:cBhvr>
                                        <p:cTn id="64" dur="500" fill="hold"/>
                                        <p:tgtEl>
                                          <p:spTgt spid="62"/>
                                        </p:tgtEl>
                                        <p:attrNameLst>
                                          <p:attrName>ppt_h</p:attrName>
                                        </p:attrNameLst>
                                      </p:cBhvr>
                                      <p:tavLst>
                                        <p:tav tm="0">
                                          <p:val>
                                            <p:fltVal val="0"/>
                                          </p:val>
                                        </p:tav>
                                        <p:tav tm="100000">
                                          <p:val>
                                            <p:strVal val="#ppt_h"/>
                                          </p:val>
                                        </p:tav>
                                      </p:tavLst>
                                    </p:anim>
                                    <p:animEffect transition="in" filter="fade">
                                      <p:cBhvr>
                                        <p:cTn id="65" dur="500"/>
                                        <p:tgtEl>
                                          <p:spTgt spid="6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900" decel="100000" fill="hold"/>
                                        <p:tgtEl>
                                          <p:spTgt spid="48"/>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900" decel="100000" fill="hold"/>
                                        <p:tgtEl>
                                          <p:spTgt spid="56"/>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anim calcmode="lin" valueType="num">
                                      <p:cBhvr>
                                        <p:cTn id="83" dur="1000" fill="hold"/>
                                        <p:tgtEl>
                                          <p:spTgt spid="50"/>
                                        </p:tgtEl>
                                        <p:attrNameLst>
                                          <p:attrName>ppt_x</p:attrName>
                                        </p:attrNameLst>
                                      </p:cBhvr>
                                      <p:tavLst>
                                        <p:tav tm="0">
                                          <p:val>
                                            <p:strVal val="#ppt_x"/>
                                          </p:val>
                                        </p:tav>
                                        <p:tav tm="100000">
                                          <p:val>
                                            <p:strVal val="#ppt_x"/>
                                          </p:val>
                                        </p:tav>
                                      </p:tavLst>
                                    </p:anim>
                                    <p:anim calcmode="lin" valueType="num">
                                      <p:cBhvr>
                                        <p:cTn id="84" dur="900" decel="100000" fill="hold"/>
                                        <p:tgtEl>
                                          <p:spTgt spid="50"/>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900" decel="100000" fill="hold"/>
                                        <p:tgtEl>
                                          <p:spTgt spid="55"/>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1000"/>
                                        <p:tgtEl>
                                          <p:spTgt spid="51"/>
                                        </p:tgtEl>
                                      </p:cBhvr>
                                    </p:animEffect>
                                    <p:anim calcmode="lin" valueType="num">
                                      <p:cBhvr>
                                        <p:cTn id="95" dur="1000" fill="hold"/>
                                        <p:tgtEl>
                                          <p:spTgt spid="51"/>
                                        </p:tgtEl>
                                        <p:attrNameLst>
                                          <p:attrName>ppt_x</p:attrName>
                                        </p:attrNameLst>
                                      </p:cBhvr>
                                      <p:tavLst>
                                        <p:tav tm="0">
                                          <p:val>
                                            <p:strVal val="#ppt_x"/>
                                          </p:val>
                                        </p:tav>
                                        <p:tav tm="100000">
                                          <p:val>
                                            <p:strVal val="#ppt_x"/>
                                          </p:val>
                                        </p:tav>
                                      </p:tavLst>
                                    </p:anim>
                                    <p:anim calcmode="lin" valueType="num">
                                      <p:cBhvr>
                                        <p:cTn id="96" dur="900" decel="100000" fill="hold"/>
                                        <p:tgtEl>
                                          <p:spTgt spid="51"/>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1000"/>
                                        <p:tgtEl>
                                          <p:spTgt spid="57"/>
                                        </p:tgtEl>
                                      </p:cBhvr>
                                    </p:animEffect>
                                    <p:anim calcmode="lin" valueType="num">
                                      <p:cBhvr>
                                        <p:cTn id="101" dur="1000" fill="hold"/>
                                        <p:tgtEl>
                                          <p:spTgt spid="57"/>
                                        </p:tgtEl>
                                        <p:attrNameLst>
                                          <p:attrName>ppt_x</p:attrName>
                                        </p:attrNameLst>
                                      </p:cBhvr>
                                      <p:tavLst>
                                        <p:tav tm="0">
                                          <p:val>
                                            <p:strVal val="#ppt_x"/>
                                          </p:val>
                                        </p:tav>
                                        <p:tav tm="100000">
                                          <p:val>
                                            <p:strVal val="#ppt_x"/>
                                          </p:val>
                                        </p:tav>
                                      </p:tavLst>
                                    </p:anim>
                                    <p:anim calcmode="lin" valueType="num">
                                      <p:cBhvr>
                                        <p:cTn id="102" dur="900" decel="100000" fill="hold"/>
                                        <p:tgtEl>
                                          <p:spTgt spid="57"/>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0" grpId="0" animBg="1"/>
      <p:bldP spid="51" grpId="0" animBg="1"/>
      <p:bldP spid="55" grpId="0" animBg="1"/>
      <p:bldP spid="56" grpId="0" animBg="1"/>
      <p:bldP spid="57" grpId="0" animBg="1"/>
      <p:bldP spid="119" grpId="0" animBg="1"/>
      <p:bldP spid="120" grpId="0" animBg="1"/>
      <p:bldP spid="121" grpId="0" animBg="1"/>
      <p:bldP spid="122" grpId="0" animBg="1"/>
      <p:bldP spid="123" grpId="0" animBg="1"/>
      <p:bldP spid="124" grpId="0" animBg="1"/>
      <p:bldP spid="58" grpId="0"/>
      <p:bldP spid="61" grpId="0"/>
      <p:bldP spid="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hape 588"/>
          <p:cNvSpPr>
            <a:spLocks noGrp="1"/>
          </p:cNvSpPr>
          <p:nvPr>
            <p:ph type="title"/>
          </p:nvPr>
        </p:nvSpPr>
        <p:spPr>
          <a:xfrm>
            <a:off x="1558925" y="-27384"/>
            <a:ext cx="7298320" cy="763588"/>
          </a:xfrm>
        </p:spPr>
        <p:txBody>
          <a:bodyPr rtlCol="0">
            <a:normAutofit/>
          </a:bodyPr>
          <a:lstStyle/>
          <a:p>
            <a:pPr algn="l" eaLnBrk="1" fontAlgn="auto" hangingPunct="1">
              <a:spcBef>
                <a:spcPct val="0"/>
              </a:spcBef>
              <a:spcAft>
                <a:spcPct val="0"/>
              </a:spcAft>
              <a:buClr>
                <a:srgbClr val="000000"/>
              </a:buClr>
              <a:buSzPct val="25000"/>
              <a:defRPr/>
            </a:pPr>
            <a:r>
              <a:rPr lang="en-US" sz="2800" b="1" dirty="0">
                <a:solidFill>
                  <a:srgbClr val="0000FF"/>
                </a:solidFill>
                <a:latin typeface="標楷體" pitchFamily="65" charset="-120"/>
                <a:ea typeface="標楷體" pitchFamily="65" charset="-120"/>
                <a:cs typeface="Arial" charset="0"/>
                <a:sym typeface="Arial" charset="0"/>
              </a:rPr>
              <a:t>(</a:t>
            </a:r>
            <a:r>
              <a:rPr lang="zh-TW" altLang="en-US" sz="2800" b="1" dirty="0">
                <a:solidFill>
                  <a:srgbClr val="0000FF"/>
                </a:solidFill>
                <a:latin typeface="標楷體" pitchFamily="65" charset="-120"/>
                <a:ea typeface="標楷體" pitchFamily="65" charset="-120"/>
                <a:cs typeface="Arial" charset="0"/>
                <a:sym typeface="Arial" charset="0"/>
              </a:rPr>
              <a:t>四</a:t>
            </a:r>
            <a:r>
              <a:rPr lang="en-US" sz="2800" b="1" dirty="0">
                <a:solidFill>
                  <a:srgbClr val="0000FF"/>
                </a:solidFill>
                <a:latin typeface="標楷體" pitchFamily="65" charset="-120"/>
                <a:ea typeface="標楷體" pitchFamily="65" charset="-120"/>
                <a:cs typeface="Arial" charset="0"/>
                <a:sym typeface="Arial" charset="0"/>
              </a:rPr>
              <a:t>)</a:t>
            </a:r>
            <a:r>
              <a:rPr lang="en-US" sz="2800" b="1" dirty="0" err="1">
                <a:solidFill>
                  <a:srgbClr val="0000FF"/>
                </a:solidFill>
                <a:latin typeface="標楷體" pitchFamily="65" charset="-120"/>
                <a:ea typeface="標楷體" pitchFamily="65" charset="-120"/>
                <a:cs typeface="Arial" charset="0"/>
                <a:sym typeface="Arial" charset="0"/>
              </a:rPr>
              <a:t>領域課程可依學校需求彈性組合</a:t>
            </a:r>
            <a:endParaRPr lang="zh-TW" altLang="en-US" sz="2800" b="1" dirty="0">
              <a:solidFill>
                <a:srgbClr val="0000FF"/>
              </a:solidFill>
              <a:latin typeface="標楷體" pitchFamily="65" charset="-120"/>
              <a:ea typeface="標楷體" pitchFamily="65" charset="-120"/>
              <a:cs typeface="Arial" charset="0"/>
              <a:sym typeface="Arial" charset="0"/>
            </a:endParaRPr>
          </a:p>
        </p:txBody>
      </p:sp>
      <p:sp>
        <p:nvSpPr>
          <p:cNvPr id="70659" name="投影片編號版面配置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5EB17B62-37B1-4793-B352-689975E5D3FA}" type="slidenum">
              <a:rPr lang="en-US" altLang="zh-TW" sz="1200">
                <a:solidFill>
                  <a:srgbClr val="888888"/>
                </a:solidFill>
                <a:latin typeface="標楷體" pitchFamily="65" charset="-120"/>
                <a:ea typeface="標楷體" pitchFamily="65" charset="-120"/>
                <a:cs typeface="Calibri" pitchFamily="34" charset="0"/>
              </a:rPr>
              <a:pPr>
                <a:spcBef>
                  <a:spcPct val="0"/>
                </a:spcBef>
                <a:buFont typeface="Calibri" pitchFamily="34" charset="0"/>
                <a:buNone/>
              </a:pPr>
              <a:t>40</a:t>
            </a:fld>
            <a:endParaRPr lang="en-US" altLang="zh-TW" sz="1200">
              <a:solidFill>
                <a:srgbClr val="888888"/>
              </a:solidFill>
              <a:latin typeface="標楷體" pitchFamily="65" charset="-120"/>
              <a:ea typeface="標楷體" pitchFamily="65" charset="-120"/>
              <a:cs typeface="Calibri" pitchFamily="34" charset="0"/>
            </a:endParaRPr>
          </a:p>
        </p:txBody>
      </p:sp>
      <p:graphicFrame>
        <p:nvGraphicFramePr>
          <p:cNvPr id="88109" name="Group 45"/>
          <p:cNvGraphicFramePr>
            <a:graphicFrameLocks noGrp="1"/>
          </p:cNvGraphicFramePr>
          <p:nvPr>
            <p:extLst>
              <p:ext uri="{D42A27DB-BD31-4B8C-83A1-F6EECF244321}">
                <p14:modId xmlns:p14="http://schemas.microsoft.com/office/powerpoint/2010/main" val="842421372"/>
              </p:ext>
            </p:extLst>
          </p:nvPr>
        </p:nvGraphicFramePr>
        <p:xfrm>
          <a:off x="1703513" y="620688"/>
          <a:ext cx="8568952" cy="6236988"/>
        </p:xfrm>
        <a:graphic>
          <a:graphicData uri="http://schemas.openxmlformats.org/drawingml/2006/table">
            <a:tbl>
              <a:tblPr/>
              <a:tblGrid>
                <a:gridCol w="1493291">
                  <a:extLst>
                    <a:ext uri="{9D8B030D-6E8A-4147-A177-3AD203B41FA5}">
                      <a16:colId xmlns:a16="http://schemas.microsoft.com/office/drawing/2014/main" val="20000"/>
                    </a:ext>
                  </a:extLst>
                </a:gridCol>
                <a:gridCol w="1531044">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3096345">
                  <a:extLst>
                    <a:ext uri="{9D8B030D-6E8A-4147-A177-3AD203B41FA5}">
                      <a16:colId xmlns:a16="http://schemas.microsoft.com/office/drawing/2014/main" val="20003"/>
                    </a:ext>
                  </a:extLst>
                </a:gridCol>
              </a:tblGrid>
              <a:tr h="4168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rPr>
                        <a:t>排課規劃類型</a:t>
                      </a:r>
                      <a:endParaRPr kumimoji="0" 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rPr>
                        <a:t>說明</a:t>
                      </a: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rPr>
                        <a:t>舉例一：一般規劃樣態</a:t>
                      </a:r>
                      <a:endParaRPr kumimoji="0" 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rPr>
                        <a:t>舉例</a:t>
                      </a:r>
                      <a:r>
                        <a:rPr kumimoji="0" lang="zh-TW" altLang="en-US"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rPr>
                        <a:t>二：彈性規劃樣態</a:t>
                      </a:r>
                      <a:endParaRPr kumimoji="0" lang="en-US"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extLst>
                  <a:ext uri="{0D108BD9-81ED-4DB2-BD59-A6C34878D82A}">
                    <a16:rowId xmlns:a16="http://schemas.microsoft.com/office/drawing/2014/main" val="10000"/>
                  </a:ext>
                </a:extLst>
              </a:tr>
              <a:tr h="774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以「週」為</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單位排課</a:t>
                      </a:r>
                      <a:endParaRPr kumimoji="0" 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針對每週一節課之科目</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七年級每週一節社會</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每週一節視覺藝術</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七年級單週兩節社會</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雙週兩節視覺藝術</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4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以「學期」為單位排課</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T="45717" marB="45717"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每週一節社會</a:t>
                      </a: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每週一節視覺藝術</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上學期每週兩節社會</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下學期每週兩節視覺藝術</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extLst>
                  <a:ext uri="{0D108BD9-81ED-4DB2-BD59-A6C34878D82A}">
                    <a16:rowId xmlns:a16="http://schemas.microsoft.com/office/drawing/2014/main" val="10002"/>
                  </a:ext>
                </a:extLst>
              </a:tr>
              <a:tr h="89333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領域內</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跨科整合</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針對第四學習階段含數個科目之領域</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視覺藝術</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a:t>
                      </a:r>
                      <a:endPar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分科教學</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各一節</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a:t>
                      </a:r>
                      <a:r>
                        <a:rPr kumimoji="0" lang="en-US" sz="14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與表演藝術合科共</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視覺</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一節</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3336">
                <a:tc v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T="45717" marB="45717"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八年級視覺藝術</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音樂分科教學各一節</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七年級視覺藝術兩節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八年級</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91129">
                <a:tc>
                  <a:txBody>
                    <a:bodyPr/>
                    <a:lstStyle/>
                    <a:p>
                      <a:pPr marL="0" marR="0" lvl="0" indent="-69850" algn="ctr"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跨領域統整</a:t>
                      </a:r>
                      <a:endParaRPr kumimoji="0" 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統整節數不得超過領域總節數</a:t>
                      </a: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⅕</a:t>
                      </a:r>
                      <a:r>
                        <a:rPr kumimoji="0" lang="en-US" altLang="zh-TW"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並可進行協同教學</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藝術領域</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三</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自然領域</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三</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音樂各一節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自然兩節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科學之美</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（跨科統整自然科學與美術</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extLst>
                  <a:ext uri="{0D108BD9-81ED-4DB2-BD59-A6C34878D82A}">
                    <a16:rowId xmlns:a16="http://schemas.microsoft.com/office/drawing/2014/main" val="10005"/>
                  </a:ext>
                </a:extLst>
              </a:tr>
              <a:tr h="1177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跨階段</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彈性開課</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zh-TW" altLang="en-US" sz="20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僅英語文</a:t>
                      </a:r>
                      <a:r>
                        <a:rPr kumimoji="0" lang="en-US" sz="20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第二</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階段英語科一節</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第三</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第二</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零</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defRPr/>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第三</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一加二</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defRPr/>
                      </a:pP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第二</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階段增一節彈性時數</a:t>
                      </a:r>
                      <a:r>
                        <a:rPr kumimoji="0" lang="en-US" altLang="zh-TW"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第三</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階段則減一節彈性時數</a:t>
                      </a: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83826704"/>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310379C4-CC17-45A9-8DB3-E52EF695931A}" type="slidenum">
              <a:rPr lang="en-US" altLang="zh-TW" sz="1200">
                <a:solidFill>
                  <a:srgbClr val="888888"/>
                </a:solidFill>
                <a:latin typeface="標楷體" pitchFamily="65" charset="-120"/>
                <a:ea typeface="標楷體" pitchFamily="65" charset="-120"/>
                <a:cs typeface="Calibri" pitchFamily="34" charset="0"/>
              </a:rPr>
              <a:pPr>
                <a:spcBef>
                  <a:spcPct val="0"/>
                </a:spcBef>
                <a:buFont typeface="Calibri" pitchFamily="34" charset="0"/>
                <a:buNone/>
              </a:pPr>
              <a:t>41</a:t>
            </a:fld>
            <a:endParaRPr lang="en-US" altLang="zh-TW" sz="1200">
              <a:solidFill>
                <a:srgbClr val="888888"/>
              </a:solidFill>
              <a:latin typeface="標楷體" pitchFamily="65" charset="-120"/>
              <a:ea typeface="標楷體" pitchFamily="65" charset="-120"/>
              <a:cs typeface="Calibri" pitchFamily="34" charset="0"/>
            </a:endParaRPr>
          </a:p>
        </p:txBody>
      </p:sp>
      <p:sp>
        <p:nvSpPr>
          <p:cNvPr id="4" name="手繪多邊形 3"/>
          <p:cNvSpPr/>
          <p:nvPr/>
        </p:nvSpPr>
        <p:spPr>
          <a:xfrm>
            <a:off x="4386263" y="2500313"/>
            <a:ext cx="3509962" cy="3167062"/>
          </a:xfrm>
          <a:custGeom>
            <a:avLst/>
            <a:gdLst>
              <a:gd name="connsiteX0" fmla="*/ 0 w 3189237"/>
              <a:gd name="connsiteY0" fmla="*/ 1594619 h 3189237"/>
              <a:gd name="connsiteX1" fmla="*/ 1594619 w 3189237"/>
              <a:gd name="connsiteY1" fmla="*/ 0 h 3189237"/>
              <a:gd name="connsiteX2" fmla="*/ 3189238 w 3189237"/>
              <a:gd name="connsiteY2" fmla="*/ 1594619 h 3189237"/>
              <a:gd name="connsiteX3" fmla="*/ 1594619 w 3189237"/>
              <a:gd name="connsiteY3" fmla="*/ 3189238 h 3189237"/>
              <a:gd name="connsiteX4" fmla="*/ 0 w 3189237"/>
              <a:gd name="connsiteY4" fmla="*/ 1594619 h 31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9237" h="3189237">
                <a:moveTo>
                  <a:pt x="0" y="1594619"/>
                </a:moveTo>
                <a:cubicBezTo>
                  <a:pt x="0" y="713935"/>
                  <a:pt x="713935" y="0"/>
                  <a:pt x="1594619" y="0"/>
                </a:cubicBezTo>
                <a:cubicBezTo>
                  <a:pt x="2475303" y="0"/>
                  <a:pt x="3189238" y="713935"/>
                  <a:pt x="3189238" y="1594619"/>
                </a:cubicBezTo>
                <a:cubicBezTo>
                  <a:pt x="3189238" y="2475303"/>
                  <a:pt x="2475303" y="3189238"/>
                  <a:pt x="1594619" y="3189238"/>
                </a:cubicBezTo>
                <a:cubicBezTo>
                  <a:pt x="713935" y="3189238"/>
                  <a:pt x="0" y="2475303"/>
                  <a:pt x="0" y="1594619"/>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535633" tIns="535633" rIns="535633" bIns="535633" spcCol="1270" anchor="ctr"/>
          <a:lstStyle/>
          <a:p>
            <a:pPr algn="ctr" defTabSz="2400300" eaLnBrk="1" hangingPunct="1">
              <a:spcAft>
                <a:spcPts val="0"/>
              </a:spcAft>
              <a:defRPr/>
            </a:pPr>
            <a:r>
              <a:rPr lang="zh-TW" altLang="en-US" sz="4800" b="1" dirty="0">
                <a:latin typeface="微軟正黑體" panose="020B0604030504040204" pitchFamily="34" charset="-120"/>
                <a:ea typeface="微軟正黑體" panose="020B0604030504040204" pitchFamily="34" charset="-120"/>
              </a:rPr>
              <a:t>彈性組合課程</a:t>
            </a:r>
          </a:p>
        </p:txBody>
      </p:sp>
      <p:sp>
        <p:nvSpPr>
          <p:cNvPr id="5" name="手繪多邊形 4"/>
          <p:cNvSpPr/>
          <p:nvPr/>
        </p:nvSpPr>
        <p:spPr>
          <a:xfrm>
            <a:off x="4943476" y="1222375"/>
            <a:ext cx="2339975" cy="1441450"/>
          </a:xfrm>
          <a:custGeom>
            <a:avLst/>
            <a:gdLst>
              <a:gd name="connsiteX0" fmla="*/ 0 w 2304255"/>
              <a:gd name="connsiteY0" fmla="*/ 797309 h 1594618"/>
              <a:gd name="connsiteX1" fmla="*/ 1152128 w 2304255"/>
              <a:gd name="connsiteY1" fmla="*/ 0 h 1594618"/>
              <a:gd name="connsiteX2" fmla="*/ 2304256 w 2304255"/>
              <a:gd name="connsiteY2" fmla="*/ 797309 h 1594618"/>
              <a:gd name="connsiteX3" fmla="*/ 1152128 w 2304255"/>
              <a:gd name="connsiteY3" fmla="*/ 1594618 h 1594618"/>
              <a:gd name="connsiteX4" fmla="*/ 0 w 2304255"/>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5" h="1594618">
                <a:moveTo>
                  <a:pt x="0" y="797309"/>
                </a:moveTo>
                <a:cubicBezTo>
                  <a:pt x="0" y="356967"/>
                  <a:pt x="515825" y="0"/>
                  <a:pt x="1152128" y="0"/>
                </a:cubicBezTo>
                <a:cubicBezTo>
                  <a:pt x="1788431" y="0"/>
                  <a:pt x="2304256" y="356967"/>
                  <a:pt x="2304256" y="797309"/>
                </a:cubicBezTo>
                <a:cubicBezTo>
                  <a:pt x="2304256" y="1237651"/>
                  <a:pt x="1788431" y="1594618"/>
                  <a:pt x="1152128" y="1594618"/>
                </a:cubicBezTo>
                <a:cubicBezTo>
                  <a:pt x="515825" y="1594618"/>
                  <a:pt x="0" y="1237651"/>
                  <a:pt x="0" y="797309"/>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7930" tIns="264006" rIns="367930"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以週為單位</a:t>
            </a:r>
          </a:p>
        </p:txBody>
      </p:sp>
      <p:sp>
        <p:nvSpPr>
          <p:cNvPr id="6" name="手繪多邊形 5"/>
          <p:cNvSpPr/>
          <p:nvPr/>
        </p:nvSpPr>
        <p:spPr>
          <a:xfrm>
            <a:off x="7373939" y="2349501"/>
            <a:ext cx="2339975" cy="1439863"/>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ts val="0"/>
              </a:spcAft>
              <a:defRPr/>
            </a:pPr>
            <a:r>
              <a:rPr lang="zh-TW" altLang="en-US" sz="2400" b="1" dirty="0">
                <a:latin typeface="微軟正黑體" panose="020B0604030504040204" pitchFamily="34" charset="-120"/>
                <a:ea typeface="微軟正黑體" panose="020B0604030504040204" pitchFamily="34" charset="-120"/>
              </a:rPr>
              <a:t>以學期為</a:t>
            </a:r>
            <a:endParaRPr lang="en-US" altLang="zh-TW" sz="2400" b="1" dirty="0">
              <a:latin typeface="微軟正黑體" panose="020B0604030504040204" pitchFamily="34" charset="-120"/>
              <a:ea typeface="微軟正黑體" panose="020B0604030504040204" pitchFamily="34" charset="-120"/>
            </a:endParaRPr>
          </a:p>
          <a:p>
            <a:pPr algn="ctr" defTabSz="1066800" eaLnBrk="1" hangingPunct="1">
              <a:lnSpc>
                <a:spcPct val="90000"/>
              </a:lnSpc>
              <a:spcAft>
                <a:spcPts val="0"/>
              </a:spcAft>
              <a:defRPr/>
            </a:pPr>
            <a:r>
              <a:rPr lang="zh-TW" altLang="en-US" sz="2400" b="1" dirty="0">
                <a:latin typeface="微軟正黑體" panose="020B0604030504040204" pitchFamily="34" charset="-120"/>
                <a:ea typeface="微軟正黑體" panose="020B0604030504040204" pitchFamily="34" charset="-120"/>
              </a:rPr>
              <a:t>單位</a:t>
            </a:r>
          </a:p>
        </p:txBody>
      </p:sp>
      <p:sp>
        <p:nvSpPr>
          <p:cNvPr id="7" name="手繪多邊形 6"/>
          <p:cNvSpPr/>
          <p:nvPr/>
        </p:nvSpPr>
        <p:spPr>
          <a:xfrm>
            <a:off x="6600826" y="4976813"/>
            <a:ext cx="2339975" cy="1439862"/>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第四階段</a:t>
            </a: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領域內跨科</a:t>
            </a:r>
          </a:p>
        </p:txBody>
      </p:sp>
      <p:sp>
        <p:nvSpPr>
          <p:cNvPr id="8" name="手繪多邊形 7"/>
          <p:cNvSpPr/>
          <p:nvPr/>
        </p:nvSpPr>
        <p:spPr>
          <a:xfrm>
            <a:off x="3216276" y="4948238"/>
            <a:ext cx="2339975" cy="1439862"/>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跨領域統整</a:t>
            </a:r>
          </a:p>
        </p:txBody>
      </p:sp>
      <p:sp>
        <p:nvSpPr>
          <p:cNvPr id="9" name="手繪多邊形 8"/>
          <p:cNvSpPr/>
          <p:nvPr/>
        </p:nvSpPr>
        <p:spPr>
          <a:xfrm>
            <a:off x="2566989" y="2732066"/>
            <a:ext cx="2339975" cy="1439863"/>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a:solidFill>
            <a:srgbClr val="99CCFF">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跨階段彈性開課</a:t>
            </a:r>
            <a:endParaRPr lang="en-US" altLang="zh-TW" sz="2400" b="1" dirty="0">
              <a:latin typeface="微軟正黑體" panose="020B0604030504040204" pitchFamily="34" charset="-120"/>
              <a:ea typeface="微軟正黑體" panose="020B0604030504040204" pitchFamily="34" charset="-120"/>
            </a:endParaRPr>
          </a:p>
          <a:p>
            <a:pPr algn="ctr" defTabSz="1066800" eaLnBrk="1" hangingPunct="1">
              <a:lnSpc>
                <a:spcPct val="90000"/>
              </a:lnSpc>
              <a:spcAft>
                <a:spcPct val="35000"/>
              </a:spcAft>
              <a:defRP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英語文</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13" name="Shape 762"/>
          <p:cNvSpPr>
            <a:spLocks noChangeArrowheads="1"/>
          </p:cNvSpPr>
          <p:nvPr/>
        </p:nvSpPr>
        <p:spPr bwMode="auto">
          <a:xfrm>
            <a:off x="7005639" y="1341439"/>
            <a:ext cx="3074987" cy="935037"/>
          </a:xfrm>
          <a:prstGeom prst="leftArrow">
            <a:avLst>
              <a:gd name="adj1" fmla="val 70833"/>
              <a:gd name="adj2" fmla="val 50527"/>
            </a:avLst>
          </a:prstGeom>
          <a:ln>
            <a:headEnd/>
            <a:tailEnd/>
          </a:ln>
        </p:spPr>
        <p:style>
          <a:lnRef idx="1">
            <a:schemeClr val="accent4"/>
          </a:lnRef>
          <a:fillRef idx="3">
            <a:schemeClr val="accent4"/>
          </a:fillRef>
          <a:effectRef idx="2">
            <a:schemeClr val="accent4"/>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每週</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1</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節或隔週</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2</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節</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4" name="Shape 762"/>
          <p:cNvSpPr>
            <a:spLocks noChangeArrowheads="1"/>
          </p:cNvSpPr>
          <p:nvPr/>
        </p:nvSpPr>
        <p:spPr bwMode="auto">
          <a:xfrm>
            <a:off x="7593014" y="3500439"/>
            <a:ext cx="3074987" cy="936625"/>
          </a:xfrm>
          <a:prstGeom prst="leftArrow">
            <a:avLst>
              <a:gd name="adj1" fmla="val 70833"/>
              <a:gd name="adj2" fmla="val 50527"/>
            </a:avLst>
          </a:prstGeom>
          <a:ln>
            <a:headEnd/>
            <a:tailEnd/>
          </a:ln>
        </p:spPr>
        <p:style>
          <a:lnRef idx="1">
            <a:schemeClr val="accent4"/>
          </a:lnRef>
          <a:fillRef idx="3">
            <a:schemeClr val="accent4"/>
          </a:fillRef>
          <a:effectRef idx="2">
            <a:schemeClr val="accent4"/>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上下學期各排</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2</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節</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5" name="Shape 762"/>
          <p:cNvSpPr>
            <a:spLocks noChangeArrowheads="1"/>
          </p:cNvSpPr>
          <p:nvPr/>
        </p:nvSpPr>
        <p:spPr bwMode="auto">
          <a:xfrm>
            <a:off x="6453189" y="5876926"/>
            <a:ext cx="4179887" cy="936625"/>
          </a:xfrm>
          <a:prstGeom prst="leftArrow">
            <a:avLst>
              <a:gd name="adj1" fmla="val 70833"/>
              <a:gd name="adj2" fmla="val 50527"/>
            </a:avLst>
          </a:prstGeom>
          <a:ln>
            <a:headEnd/>
            <a:tailEnd/>
          </a:ln>
        </p:spPr>
        <p:style>
          <a:lnRef idx="1">
            <a:schemeClr val="accent4"/>
          </a:lnRef>
          <a:fillRef idx="3">
            <a:schemeClr val="accent4"/>
          </a:fillRef>
          <a:effectRef idx="2">
            <a:schemeClr val="accent4"/>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含數個科目之領域（藝術）</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6" name="Shape 761"/>
          <p:cNvSpPr>
            <a:spLocks noChangeArrowheads="1"/>
          </p:cNvSpPr>
          <p:nvPr/>
        </p:nvSpPr>
        <p:spPr bwMode="auto">
          <a:xfrm>
            <a:off x="1531938" y="5919789"/>
            <a:ext cx="4348162" cy="935037"/>
          </a:xfrm>
          <a:prstGeom prst="rightArrow">
            <a:avLst>
              <a:gd name="adj1" fmla="val 72046"/>
              <a:gd name="adj2" fmla="val 55147"/>
            </a:avLst>
          </a:prstGeom>
          <a:ln>
            <a:headEnd/>
            <a:tailEnd/>
          </a:ln>
        </p:spPr>
        <p:style>
          <a:lnRef idx="1">
            <a:schemeClr val="accent2"/>
          </a:lnRef>
          <a:fillRef idx="3">
            <a:schemeClr val="accent2"/>
          </a:fillRef>
          <a:effectRef idx="2">
            <a:schemeClr val="accent2"/>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總節數不超過</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1/5</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，可協同</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7" name="Shape 761"/>
          <p:cNvSpPr>
            <a:spLocks noChangeArrowheads="1"/>
          </p:cNvSpPr>
          <p:nvPr/>
        </p:nvSpPr>
        <p:spPr bwMode="auto">
          <a:xfrm>
            <a:off x="1557339" y="2033589"/>
            <a:ext cx="3076575" cy="935037"/>
          </a:xfrm>
          <a:prstGeom prst="rightArrow">
            <a:avLst>
              <a:gd name="adj1" fmla="val 72046"/>
              <a:gd name="adj2" fmla="val 55147"/>
            </a:avLst>
          </a:prstGeom>
          <a:ln>
            <a:headEnd/>
            <a:tailEnd/>
          </a:ln>
        </p:spPr>
        <p:style>
          <a:lnRef idx="1">
            <a:schemeClr val="accent2"/>
          </a:lnRef>
          <a:fillRef idx="3">
            <a:schemeClr val="accent2"/>
          </a:fillRef>
          <a:effectRef idx="2">
            <a:schemeClr val="accent2"/>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依學習階段調整</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72718" name="標題 17"/>
          <p:cNvSpPr>
            <a:spLocks noGrp="1"/>
          </p:cNvSpPr>
          <p:nvPr>
            <p:ph type="title"/>
          </p:nvPr>
        </p:nvSpPr>
        <p:spPr>
          <a:xfrm>
            <a:off x="1703388" y="404814"/>
            <a:ext cx="8520112" cy="763587"/>
          </a:xfrm>
        </p:spPr>
        <p:txBody>
          <a:bodyPr/>
          <a:lstStyle/>
          <a:p>
            <a:pPr algn="l" eaLnBrk="1" hangingPunct="1">
              <a:spcBef>
                <a:spcPct val="0"/>
              </a:spcBef>
              <a:spcAft>
                <a:spcPct val="0"/>
              </a:spcAft>
            </a:pPr>
            <a:r>
              <a:rPr lang="zh-TW" altLang="en-US" sz="3600" b="1" dirty="0">
                <a:solidFill>
                  <a:schemeClr val="tx1"/>
                </a:solidFill>
                <a:latin typeface="標楷體" pitchFamily="65" charset="-120"/>
                <a:ea typeface="標楷體" pitchFamily="65" charset="-120"/>
                <a:cs typeface="Calibri" pitchFamily="34" charset="0"/>
                <a:sym typeface="Calibri" pitchFamily="34" charset="0"/>
              </a:rPr>
              <a:t>圖示說明彈性組合課程的編排</a:t>
            </a:r>
          </a:p>
        </p:txBody>
      </p:sp>
    </p:spTree>
    <p:extLst>
      <p:ext uri="{BB962C8B-B14F-4D97-AF65-F5344CB8AC3E}">
        <p14:creationId xmlns:p14="http://schemas.microsoft.com/office/powerpoint/2010/main" val="37297524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1+#ppt_w/2"/>
                                          </p:val>
                                        </p:tav>
                                        <p:tav tm="100000">
                                          <p:val>
                                            <p:strVal val="#ppt_x"/>
                                          </p:val>
                                        </p:tav>
                                      </p:tavLst>
                                    </p:anim>
                                    <p:anim calcmode="lin" valueType="num">
                                      <p:cBhvr additive="base">
                                        <p:cTn id="13" dur="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250" fill="hold"/>
                                        <p:tgtEl>
                                          <p:spTgt spid="15"/>
                                        </p:tgtEl>
                                        <p:attrNameLst>
                                          <p:attrName>ppt_x</p:attrName>
                                        </p:attrNameLst>
                                      </p:cBhvr>
                                      <p:tavLst>
                                        <p:tav tm="0">
                                          <p:val>
                                            <p:strVal val="1+#ppt_w/2"/>
                                          </p:val>
                                        </p:tav>
                                        <p:tav tm="100000">
                                          <p:val>
                                            <p:strVal val="#ppt_x"/>
                                          </p:val>
                                        </p:tav>
                                      </p:tavLst>
                                    </p:anim>
                                    <p:anim calcmode="lin" valueType="num">
                                      <p:cBhvr additive="base">
                                        <p:cTn id="3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5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50" fill="hold"/>
                                        <p:tgtEl>
                                          <p:spTgt spid="16"/>
                                        </p:tgtEl>
                                        <p:attrNameLst>
                                          <p:attrName>ppt_x</p:attrName>
                                        </p:attrNameLst>
                                      </p:cBhvr>
                                      <p:tavLst>
                                        <p:tav tm="0">
                                          <p:val>
                                            <p:strVal val="0-#ppt_w/2"/>
                                          </p:val>
                                        </p:tav>
                                        <p:tav tm="100000">
                                          <p:val>
                                            <p:strVal val="#ppt_x"/>
                                          </p:val>
                                        </p:tav>
                                      </p:tavLst>
                                    </p:anim>
                                    <p:anim calcmode="lin" valueType="num">
                                      <p:cBhvr additive="base">
                                        <p:cTn id="46" dur="2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5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250" fill="hold"/>
                                        <p:tgtEl>
                                          <p:spTgt spid="17"/>
                                        </p:tgtEl>
                                        <p:attrNameLst>
                                          <p:attrName>ppt_x</p:attrName>
                                        </p:attrNameLst>
                                      </p:cBhvr>
                                      <p:tavLst>
                                        <p:tav tm="0">
                                          <p:val>
                                            <p:strVal val="0-#ppt_w/2"/>
                                          </p:val>
                                        </p:tav>
                                        <p:tav tm="100000">
                                          <p:val>
                                            <p:strVal val="#ppt_x"/>
                                          </p:val>
                                        </p:tav>
                                      </p:tavLst>
                                    </p:anim>
                                    <p:anim calcmode="lin" valueType="num">
                                      <p:cBhvr additive="base">
                                        <p:cTn id="57"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15"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0799" y="167544"/>
            <a:ext cx="8819996" cy="1029208"/>
          </a:xfrm>
        </p:spPr>
        <p:txBody>
          <a:bodyPr>
            <a:noAutofit/>
          </a:bodyPr>
          <a:lstStyle/>
          <a:p>
            <a:r>
              <a:rPr lang="zh-TW" altLang="en-US" sz="3600" dirty="0" smtClean="0">
                <a:solidFill>
                  <a:srgbClr val="0000FF"/>
                </a:solidFill>
                <a:latin typeface="標楷體" panose="03000509000000000000" pitchFamily="65" charset="-120"/>
                <a:ea typeface="標楷體" panose="03000509000000000000" pitchFamily="65" charset="-120"/>
              </a:rPr>
              <a:t>領域</a:t>
            </a:r>
            <a:r>
              <a:rPr lang="zh-TW" altLang="en-US" sz="3600" dirty="0">
                <a:solidFill>
                  <a:srgbClr val="0000FF"/>
                </a:solidFill>
                <a:latin typeface="標楷體" panose="03000509000000000000" pitchFamily="65" charset="-120"/>
                <a:ea typeface="標楷體" panose="03000509000000000000" pitchFamily="65" charset="-120"/>
              </a:rPr>
              <a:t>科目彈性組合</a:t>
            </a:r>
            <a:r>
              <a:rPr lang="en-US" altLang="zh-TW" sz="3600" dirty="0">
                <a:solidFill>
                  <a:srgbClr val="0000FF"/>
                </a:solidFill>
                <a:latin typeface="標楷體" panose="03000509000000000000" pitchFamily="65" charset="-120"/>
                <a:ea typeface="標楷體" panose="03000509000000000000" pitchFamily="65" charset="-120"/>
              </a:rPr>
              <a:t>-</a:t>
            </a:r>
            <a:br>
              <a:rPr lang="en-US" altLang="zh-TW" sz="3600" dirty="0">
                <a:solidFill>
                  <a:srgbClr val="0000FF"/>
                </a:solidFill>
                <a:latin typeface="標楷體" panose="03000509000000000000" pitchFamily="65" charset="-120"/>
                <a:ea typeface="標楷體" panose="03000509000000000000" pitchFamily="65" charset="-120"/>
              </a:rPr>
            </a:br>
            <a:r>
              <a:rPr lang="zh-TW" altLang="en-US" sz="3600" dirty="0">
                <a:solidFill>
                  <a:srgbClr val="0000FF"/>
                </a:solidFill>
                <a:latin typeface="標楷體" panose="03000509000000000000" pitchFamily="65" charset="-120"/>
                <a:ea typeface="標楷體" panose="03000509000000000000" pitchFamily="65" charset="-120"/>
              </a:rPr>
              <a:t>第四學習階段含多科目之學習領域</a:t>
            </a:r>
            <a:r>
              <a:rPr lang="en-US" altLang="zh-TW" sz="3600" dirty="0" smtClean="0">
                <a:solidFill>
                  <a:srgbClr val="0000FF"/>
                </a:solidFill>
                <a:latin typeface="標楷體" panose="03000509000000000000" pitchFamily="65" charset="-120"/>
                <a:ea typeface="標楷體" panose="03000509000000000000" pitchFamily="65" charset="-120"/>
              </a:rPr>
              <a:t>-</a:t>
            </a:r>
            <a:r>
              <a:rPr lang="zh-TW" altLang="en-US" sz="3600" dirty="0" smtClean="0">
                <a:solidFill>
                  <a:srgbClr val="0000FF"/>
                </a:solidFill>
                <a:latin typeface="標楷體" panose="03000509000000000000" pitchFamily="65" charset="-120"/>
                <a:ea typeface="標楷體" panose="03000509000000000000" pitchFamily="65" charset="-120"/>
              </a:rPr>
              <a:t>舉例</a:t>
            </a:r>
            <a:r>
              <a:rPr lang="en-US" altLang="zh-TW" sz="3600" dirty="0" smtClean="0">
                <a:solidFill>
                  <a:srgbClr val="0000FF"/>
                </a:solidFill>
                <a:latin typeface="標楷體" panose="03000509000000000000" pitchFamily="65" charset="-120"/>
                <a:ea typeface="標楷體" panose="03000509000000000000" pitchFamily="65" charset="-120"/>
              </a:rPr>
              <a:t>  </a:t>
            </a:r>
            <a:endParaRPr lang="zh-TW" altLang="en-US" sz="3600" dirty="0">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54259644"/>
              </p:ext>
            </p:extLst>
          </p:nvPr>
        </p:nvGraphicFramePr>
        <p:xfrm>
          <a:off x="594361" y="1196752"/>
          <a:ext cx="10557191" cy="2316480"/>
        </p:xfrm>
        <a:graphic>
          <a:graphicData uri="http://schemas.openxmlformats.org/drawingml/2006/table">
            <a:tbl>
              <a:tblPr firstRow="1" bandRow="1">
                <a:tableStyleId>{5C22544A-7EE6-4342-B048-85BDC9FD1C3A}</a:tableStyleId>
              </a:tblPr>
              <a:tblGrid>
                <a:gridCol w="2274569">
                  <a:extLst>
                    <a:ext uri="{9D8B030D-6E8A-4147-A177-3AD203B41FA5}">
                      <a16:colId xmlns:a16="http://schemas.microsoft.com/office/drawing/2014/main" val="20000"/>
                    </a:ext>
                  </a:extLst>
                </a:gridCol>
                <a:gridCol w="1380437">
                  <a:extLst>
                    <a:ext uri="{9D8B030D-6E8A-4147-A177-3AD203B41FA5}">
                      <a16:colId xmlns:a16="http://schemas.microsoft.com/office/drawing/2014/main" val="20001"/>
                    </a:ext>
                  </a:extLst>
                </a:gridCol>
                <a:gridCol w="1380437">
                  <a:extLst>
                    <a:ext uri="{9D8B030D-6E8A-4147-A177-3AD203B41FA5}">
                      <a16:colId xmlns:a16="http://schemas.microsoft.com/office/drawing/2014/main" val="20002"/>
                    </a:ext>
                  </a:extLst>
                </a:gridCol>
                <a:gridCol w="1380437">
                  <a:extLst>
                    <a:ext uri="{9D8B030D-6E8A-4147-A177-3AD203B41FA5}">
                      <a16:colId xmlns:a16="http://schemas.microsoft.com/office/drawing/2014/main" val="20003"/>
                    </a:ext>
                  </a:extLst>
                </a:gridCol>
                <a:gridCol w="1380437">
                  <a:extLst>
                    <a:ext uri="{9D8B030D-6E8A-4147-A177-3AD203B41FA5}">
                      <a16:colId xmlns:a16="http://schemas.microsoft.com/office/drawing/2014/main" val="20004"/>
                    </a:ext>
                  </a:extLst>
                </a:gridCol>
                <a:gridCol w="1380437">
                  <a:extLst>
                    <a:ext uri="{9D8B030D-6E8A-4147-A177-3AD203B41FA5}">
                      <a16:colId xmlns:a16="http://schemas.microsoft.com/office/drawing/2014/main" val="20005"/>
                    </a:ext>
                  </a:extLst>
                </a:gridCol>
                <a:gridCol w="1380437">
                  <a:extLst>
                    <a:ext uri="{9D8B030D-6E8A-4147-A177-3AD203B41FA5}">
                      <a16:colId xmlns:a16="http://schemas.microsoft.com/office/drawing/2014/main" val="20006"/>
                    </a:ext>
                  </a:extLst>
                </a:gridCol>
              </a:tblGrid>
              <a:tr h="370840">
                <a:tc>
                  <a:txBody>
                    <a:bodyPr/>
                    <a:lstStyle/>
                    <a:p>
                      <a:endParaRPr lang="zh-TW" altLang="en-US" sz="3200" dirty="0"/>
                    </a:p>
                  </a:txBody>
                  <a:tcPr/>
                </a:tc>
                <a:tc>
                  <a:txBody>
                    <a:bodyPr/>
                    <a:lstStyle/>
                    <a:p>
                      <a:pPr algn="ctr"/>
                      <a:r>
                        <a:rPr lang="zh-TW" altLang="en-US" sz="3200" dirty="0" smtClean="0"/>
                        <a:t>七上</a:t>
                      </a:r>
                      <a:endParaRPr lang="zh-TW" altLang="en-US" sz="3200" dirty="0"/>
                    </a:p>
                  </a:txBody>
                  <a:tcPr/>
                </a:tc>
                <a:tc>
                  <a:txBody>
                    <a:bodyPr/>
                    <a:lstStyle/>
                    <a:p>
                      <a:pPr algn="ctr"/>
                      <a:r>
                        <a:rPr lang="zh-TW" altLang="en-US" sz="3200" dirty="0" smtClean="0"/>
                        <a:t>七下</a:t>
                      </a:r>
                      <a:endParaRPr lang="zh-TW" altLang="en-US" sz="3200" dirty="0"/>
                    </a:p>
                  </a:txBody>
                  <a:tcPr/>
                </a:tc>
                <a:tc>
                  <a:txBody>
                    <a:bodyPr/>
                    <a:lstStyle/>
                    <a:p>
                      <a:pPr algn="ctr"/>
                      <a:r>
                        <a:rPr lang="zh-TW" altLang="en-US" sz="3200" dirty="0" smtClean="0"/>
                        <a:t>八上</a:t>
                      </a:r>
                      <a:endParaRPr lang="zh-TW" altLang="en-US" sz="3200" dirty="0"/>
                    </a:p>
                  </a:txBody>
                  <a:tcPr/>
                </a:tc>
                <a:tc>
                  <a:txBody>
                    <a:bodyPr/>
                    <a:lstStyle/>
                    <a:p>
                      <a:pPr algn="ctr"/>
                      <a:r>
                        <a:rPr lang="zh-TW" altLang="en-US" sz="3200" dirty="0" smtClean="0"/>
                        <a:t>八下</a:t>
                      </a:r>
                      <a:endParaRPr lang="zh-TW" altLang="en-US" sz="3200" dirty="0"/>
                    </a:p>
                  </a:txBody>
                  <a:tcPr/>
                </a:tc>
                <a:tc>
                  <a:txBody>
                    <a:bodyPr/>
                    <a:lstStyle/>
                    <a:p>
                      <a:pPr algn="ctr"/>
                      <a:r>
                        <a:rPr lang="zh-TW" altLang="en-US" sz="3200" dirty="0" smtClean="0"/>
                        <a:t>九上</a:t>
                      </a:r>
                      <a:endParaRPr lang="zh-TW" altLang="en-US" sz="3200" dirty="0"/>
                    </a:p>
                  </a:txBody>
                  <a:tcPr/>
                </a:tc>
                <a:tc>
                  <a:txBody>
                    <a:bodyPr/>
                    <a:lstStyle/>
                    <a:p>
                      <a:pPr algn="ctr"/>
                      <a:r>
                        <a:rPr lang="zh-TW" altLang="en-US" sz="3200" dirty="0" smtClean="0"/>
                        <a:t>九下</a:t>
                      </a:r>
                      <a:endParaRPr lang="zh-TW" altLang="en-US" sz="3200" dirty="0"/>
                    </a:p>
                  </a:txBody>
                  <a:tcPr/>
                </a:tc>
                <a:extLst>
                  <a:ext uri="{0D108BD9-81ED-4DB2-BD59-A6C34878D82A}">
                    <a16:rowId xmlns:a16="http://schemas.microsoft.com/office/drawing/2014/main" val="10000"/>
                  </a:ext>
                </a:extLst>
              </a:tr>
              <a:tr h="370840">
                <a:tc>
                  <a:txBody>
                    <a:bodyPr/>
                    <a:lstStyle/>
                    <a:p>
                      <a:pPr algn="ctr"/>
                      <a:r>
                        <a:rPr lang="zh-TW" altLang="en-US" sz="3200" dirty="0" smtClean="0"/>
                        <a:t>歷史</a:t>
                      </a:r>
                      <a:endParaRPr lang="zh-TW" altLang="en-US" sz="3200" dirty="0"/>
                    </a:p>
                  </a:txBody>
                  <a:tcP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0</a:t>
                      </a:r>
                      <a:endParaRPr lang="zh-TW" altLang="en-US" sz="3200" dirty="0"/>
                    </a:p>
                  </a:txBody>
                  <a:tcPr anchor="ctr"/>
                </a:tc>
                <a:extLst>
                  <a:ext uri="{0D108BD9-81ED-4DB2-BD59-A6C34878D82A}">
                    <a16:rowId xmlns:a16="http://schemas.microsoft.com/office/drawing/2014/main" val="10001"/>
                  </a:ext>
                </a:extLst>
              </a:tr>
              <a:tr h="370840">
                <a:tc>
                  <a:txBody>
                    <a:bodyPr/>
                    <a:lstStyle/>
                    <a:p>
                      <a:pPr algn="ctr"/>
                      <a:r>
                        <a:rPr lang="zh-TW" altLang="en-US" sz="3200" dirty="0" smtClean="0"/>
                        <a:t>地理</a:t>
                      </a:r>
                      <a:endParaRPr lang="zh-TW" altLang="en-US" sz="3200" dirty="0"/>
                    </a:p>
                  </a:txBody>
                  <a:tcP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0</a:t>
                      </a:r>
                      <a:endParaRPr lang="zh-TW" altLang="en-US" sz="3200" dirty="0"/>
                    </a:p>
                  </a:txBody>
                  <a:tcPr anchor="ctr"/>
                </a:tc>
                <a:extLst>
                  <a:ext uri="{0D108BD9-81ED-4DB2-BD59-A6C34878D82A}">
                    <a16:rowId xmlns:a16="http://schemas.microsoft.com/office/drawing/2014/main" val="10002"/>
                  </a:ext>
                </a:extLst>
              </a:tr>
              <a:tr h="370840">
                <a:tc>
                  <a:txBody>
                    <a:bodyPr/>
                    <a:lstStyle/>
                    <a:p>
                      <a:pPr algn="ctr"/>
                      <a:r>
                        <a:rPr lang="zh-TW" altLang="en-US" sz="3200" dirty="0" smtClean="0"/>
                        <a:t>公民與社會</a:t>
                      </a:r>
                      <a:endParaRPr lang="zh-TW" altLang="en-US" sz="3200" dirty="0"/>
                    </a:p>
                  </a:txBody>
                  <a:tcP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3</a:t>
                      </a:r>
                      <a:endParaRPr lang="zh-TW" altLang="en-US" sz="3200" dirty="0"/>
                    </a:p>
                  </a:txBody>
                  <a:tcPr anchor="ctr"/>
                </a:tc>
                <a:tc>
                  <a:txBody>
                    <a:bodyPr/>
                    <a:lstStyle/>
                    <a:p>
                      <a:pPr algn="ctr"/>
                      <a:r>
                        <a:rPr lang="en-US" altLang="zh-TW" sz="3200" dirty="0" smtClean="0"/>
                        <a:t>3</a:t>
                      </a:r>
                      <a:endParaRPr lang="zh-TW" altLang="en-US" sz="3200" dirty="0"/>
                    </a:p>
                  </a:txBody>
                  <a:tcPr anchor="ctr"/>
                </a:tc>
                <a:extLst>
                  <a:ext uri="{0D108BD9-81ED-4DB2-BD59-A6C34878D82A}">
                    <a16:rowId xmlns:a16="http://schemas.microsoft.com/office/drawing/2014/main" val="10003"/>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237275205"/>
              </p:ext>
            </p:extLst>
          </p:nvPr>
        </p:nvGraphicFramePr>
        <p:xfrm>
          <a:off x="594361" y="4155946"/>
          <a:ext cx="10557197" cy="2316480"/>
        </p:xfrm>
        <a:graphic>
          <a:graphicData uri="http://schemas.openxmlformats.org/drawingml/2006/table">
            <a:tbl>
              <a:tblPr firstRow="1" bandRow="1">
                <a:tableStyleId>{00A15C55-8517-42AA-B614-E9B94910E393}</a:tableStyleId>
              </a:tblPr>
              <a:tblGrid>
                <a:gridCol w="2263139">
                  <a:extLst>
                    <a:ext uri="{9D8B030D-6E8A-4147-A177-3AD203B41FA5}">
                      <a16:colId xmlns:a16="http://schemas.microsoft.com/office/drawing/2014/main" val="20000"/>
                    </a:ext>
                  </a:extLst>
                </a:gridCol>
                <a:gridCol w="1382343">
                  <a:extLst>
                    <a:ext uri="{9D8B030D-6E8A-4147-A177-3AD203B41FA5}">
                      <a16:colId xmlns:a16="http://schemas.microsoft.com/office/drawing/2014/main" val="20001"/>
                    </a:ext>
                  </a:extLst>
                </a:gridCol>
                <a:gridCol w="1382343">
                  <a:extLst>
                    <a:ext uri="{9D8B030D-6E8A-4147-A177-3AD203B41FA5}">
                      <a16:colId xmlns:a16="http://schemas.microsoft.com/office/drawing/2014/main" val="20002"/>
                    </a:ext>
                  </a:extLst>
                </a:gridCol>
                <a:gridCol w="1382343">
                  <a:extLst>
                    <a:ext uri="{9D8B030D-6E8A-4147-A177-3AD203B41FA5}">
                      <a16:colId xmlns:a16="http://schemas.microsoft.com/office/drawing/2014/main" val="20003"/>
                    </a:ext>
                  </a:extLst>
                </a:gridCol>
                <a:gridCol w="1382343">
                  <a:extLst>
                    <a:ext uri="{9D8B030D-6E8A-4147-A177-3AD203B41FA5}">
                      <a16:colId xmlns:a16="http://schemas.microsoft.com/office/drawing/2014/main" val="20004"/>
                    </a:ext>
                  </a:extLst>
                </a:gridCol>
                <a:gridCol w="1382343">
                  <a:extLst>
                    <a:ext uri="{9D8B030D-6E8A-4147-A177-3AD203B41FA5}">
                      <a16:colId xmlns:a16="http://schemas.microsoft.com/office/drawing/2014/main" val="20005"/>
                    </a:ext>
                  </a:extLst>
                </a:gridCol>
                <a:gridCol w="1382343">
                  <a:extLst>
                    <a:ext uri="{9D8B030D-6E8A-4147-A177-3AD203B41FA5}">
                      <a16:colId xmlns:a16="http://schemas.microsoft.com/office/drawing/2014/main" val="20006"/>
                    </a:ext>
                  </a:extLst>
                </a:gridCol>
              </a:tblGrid>
              <a:tr h="370840">
                <a:tc>
                  <a:txBody>
                    <a:bodyPr/>
                    <a:lstStyle/>
                    <a:p>
                      <a:endParaRPr lang="zh-TW" altLang="en-US" sz="3200" dirty="0"/>
                    </a:p>
                  </a:txBody>
                  <a:tcPr/>
                </a:tc>
                <a:tc>
                  <a:txBody>
                    <a:bodyPr/>
                    <a:lstStyle/>
                    <a:p>
                      <a:pPr algn="ctr"/>
                      <a:r>
                        <a:rPr lang="zh-TW" altLang="en-US" sz="3200" dirty="0" smtClean="0"/>
                        <a:t>七上</a:t>
                      </a:r>
                      <a:endParaRPr lang="zh-TW" altLang="en-US" sz="3200" dirty="0"/>
                    </a:p>
                  </a:txBody>
                  <a:tcPr anchor="ctr"/>
                </a:tc>
                <a:tc>
                  <a:txBody>
                    <a:bodyPr/>
                    <a:lstStyle/>
                    <a:p>
                      <a:pPr algn="ctr"/>
                      <a:r>
                        <a:rPr lang="zh-TW" altLang="en-US" sz="3200" dirty="0" smtClean="0"/>
                        <a:t>七下</a:t>
                      </a:r>
                      <a:endParaRPr lang="zh-TW" altLang="en-US" sz="3200" dirty="0"/>
                    </a:p>
                  </a:txBody>
                  <a:tcPr anchor="ctr"/>
                </a:tc>
                <a:tc>
                  <a:txBody>
                    <a:bodyPr/>
                    <a:lstStyle/>
                    <a:p>
                      <a:pPr algn="ctr"/>
                      <a:r>
                        <a:rPr lang="zh-TW" altLang="en-US" sz="3200" dirty="0" smtClean="0"/>
                        <a:t>八上</a:t>
                      </a:r>
                      <a:endParaRPr lang="zh-TW" altLang="en-US" sz="3200" dirty="0"/>
                    </a:p>
                  </a:txBody>
                  <a:tcPr anchor="ctr"/>
                </a:tc>
                <a:tc>
                  <a:txBody>
                    <a:bodyPr/>
                    <a:lstStyle/>
                    <a:p>
                      <a:pPr algn="ctr"/>
                      <a:r>
                        <a:rPr lang="zh-TW" altLang="en-US" sz="3200" dirty="0" smtClean="0"/>
                        <a:t>八下</a:t>
                      </a:r>
                      <a:endParaRPr lang="zh-TW" altLang="en-US" sz="3200" dirty="0"/>
                    </a:p>
                  </a:txBody>
                  <a:tcPr anchor="ctr"/>
                </a:tc>
                <a:tc>
                  <a:txBody>
                    <a:bodyPr/>
                    <a:lstStyle/>
                    <a:p>
                      <a:pPr algn="ctr"/>
                      <a:r>
                        <a:rPr lang="zh-TW" altLang="en-US" sz="3200" dirty="0" smtClean="0"/>
                        <a:t>九上</a:t>
                      </a:r>
                      <a:endParaRPr lang="zh-TW" altLang="en-US" sz="3200" dirty="0"/>
                    </a:p>
                  </a:txBody>
                  <a:tcPr anchor="ctr"/>
                </a:tc>
                <a:tc>
                  <a:txBody>
                    <a:bodyPr/>
                    <a:lstStyle/>
                    <a:p>
                      <a:pPr algn="ctr"/>
                      <a:r>
                        <a:rPr lang="zh-TW" altLang="en-US" sz="3200" dirty="0" smtClean="0"/>
                        <a:t>九下</a:t>
                      </a:r>
                      <a:endParaRPr lang="zh-TW" altLang="en-US" sz="3200" dirty="0"/>
                    </a:p>
                  </a:txBody>
                  <a:tcPr anchor="ctr"/>
                </a:tc>
                <a:extLst>
                  <a:ext uri="{0D108BD9-81ED-4DB2-BD59-A6C34878D82A}">
                    <a16:rowId xmlns:a16="http://schemas.microsoft.com/office/drawing/2014/main" val="10000"/>
                  </a:ext>
                </a:extLst>
              </a:tr>
              <a:tr h="370840">
                <a:tc>
                  <a:txBody>
                    <a:bodyPr/>
                    <a:lstStyle/>
                    <a:p>
                      <a:pPr algn="ctr"/>
                      <a:r>
                        <a:rPr lang="zh-TW" altLang="en-US" sz="3200" dirty="0" smtClean="0"/>
                        <a:t>音樂</a:t>
                      </a:r>
                      <a:endParaRPr lang="zh-TW" altLang="en-US" sz="3200" dirty="0"/>
                    </a:p>
                  </a:txBody>
                  <a:tcP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1</a:t>
                      </a:r>
                      <a:endParaRPr lang="zh-TW" altLang="en-US" sz="3200" dirty="0"/>
                    </a:p>
                  </a:txBody>
                  <a:tcPr anchor="ctr"/>
                </a:tc>
                <a:extLst>
                  <a:ext uri="{0D108BD9-81ED-4DB2-BD59-A6C34878D82A}">
                    <a16:rowId xmlns:a16="http://schemas.microsoft.com/office/drawing/2014/main" val="10001"/>
                  </a:ext>
                </a:extLst>
              </a:tr>
              <a:tr h="370840">
                <a:tc>
                  <a:txBody>
                    <a:bodyPr/>
                    <a:lstStyle/>
                    <a:p>
                      <a:pPr algn="ctr"/>
                      <a:r>
                        <a:rPr lang="zh-TW" altLang="en-US" sz="3200" dirty="0" smtClean="0"/>
                        <a:t>視覺藝術</a:t>
                      </a:r>
                      <a:endParaRPr lang="zh-TW" altLang="en-US" sz="3200" dirty="0"/>
                    </a:p>
                  </a:txBody>
                  <a:tcP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0</a:t>
                      </a:r>
                      <a:endParaRPr lang="zh-TW" altLang="en-US" sz="3200" dirty="0"/>
                    </a:p>
                  </a:txBody>
                  <a:tcPr anchor="ctr"/>
                </a:tc>
                <a:extLst>
                  <a:ext uri="{0D108BD9-81ED-4DB2-BD59-A6C34878D82A}">
                    <a16:rowId xmlns:a16="http://schemas.microsoft.com/office/drawing/2014/main" val="10002"/>
                  </a:ext>
                </a:extLst>
              </a:tr>
              <a:tr h="370840">
                <a:tc>
                  <a:txBody>
                    <a:bodyPr/>
                    <a:lstStyle/>
                    <a:p>
                      <a:pPr algn="ctr"/>
                      <a:r>
                        <a:rPr lang="zh-TW" altLang="en-US" sz="3200" dirty="0" smtClean="0"/>
                        <a:t>表演藝術</a:t>
                      </a:r>
                      <a:endParaRPr lang="zh-TW" altLang="en-US" sz="3200" dirty="0"/>
                    </a:p>
                  </a:txBody>
                  <a:tcP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tc>
                  <a:txBody>
                    <a:bodyPr/>
                    <a:lstStyle/>
                    <a:p>
                      <a:pPr algn="ctr"/>
                      <a:r>
                        <a:rPr lang="en-US" altLang="zh-TW" sz="3200" dirty="0" smtClean="0"/>
                        <a:t>0</a:t>
                      </a:r>
                      <a:endParaRPr lang="zh-TW" altLang="en-US" sz="3200" dirty="0"/>
                    </a:p>
                  </a:txBody>
                  <a:tcPr anchor="ctr"/>
                </a:tc>
                <a:tc>
                  <a:txBody>
                    <a:bodyPr/>
                    <a:lstStyle/>
                    <a:p>
                      <a:pPr algn="ctr"/>
                      <a:r>
                        <a:rPr lang="en-US" altLang="zh-TW" sz="3200" dirty="0" smtClean="0"/>
                        <a:t>1</a:t>
                      </a:r>
                      <a:endParaRPr lang="zh-TW" altLang="en-US" sz="3200" dirty="0"/>
                    </a:p>
                  </a:txBody>
                  <a:tcPr anchor="ctr"/>
                </a:tc>
                <a:tc>
                  <a:txBody>
                    <a:bodyPr/>
                    <a:lstStyle/>
                    <a:p>
                      <a:pPr algn="ctr"/>
                      <a:r>
                        <a:rPr lang="en-US" altLang="zh-TW" sz="3200" dirty="0" smtClean="0"/>
                        <a:t>2</a:t>
                      </a:r>
                      <a:endParaRPr lang="zh-TW" altLang="en-US" sz="32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8156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p:cNvGrpSpPr>
            <a:grpSpLocks/>
          </p:cNvGrpSpPr>
          <p:nvPr/>
        </p:nvGrpSpPr>
        <p:grpSpPr bwMode="auto">
          <a:xfrm>
            <a:off x="6229351" y="3840560"/>
            <a:ext cx="4341813" cy="2737901"/>
            <a:chOff x="4705214" y="3598217"/>
            <a:chExt cx="4341250" cy="2739115"/>
          </a:xfrm>
        </p:grpSpPr>
        <p:sp>
          <p:nvSpPr>
            <p:cNvPr id="13" name="手繪多邊形 12"/>
            <p:cNvSpPr/>
            <p:nvPr/>
          </p:nvSpPr>
          <p:spPr>
            <a:xfrm>
              <a:off x="4705214" y="3598217"/>
              <a:ext cx="2650781" cy="2650712"/>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0"/>
                  </a:moveTo>
                  <a:cubicBezTo>
                    <a:pt x="2650254" y="1463695"/>
                    <a:pt x="1463695" y="2650254"/>
                    <a:pt x="0" y="2650254"/>
                  </a:cubicBezTo>
                  <a:lnTo>
                    <a:pt x="0" y="0"/>
                  </a:lnTo>
                  <a:lnTo>
                    <a:pt x="2650254" y="0"/>
                  </a:lnTo>
                  <a:close/>
                </a:path>
              </a:pathLst>
            </a:custGeom>
            <a:solidFill>
              <a:srgbClr val="66006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99136" tIns="199136" rIns="975378"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特殊需求領域課程</a:t>
              </a:r>
            </a:p>
          </p:txBody>
        </p:sp>
        <p:sp>
          <p:nvSpPr>
            <p:cNvPr id="18" name="矩形 17"/>
            <p:cNvSpPr/>
            <p:nvPr/>
          </p:nvSpPr>
          <p:spPr>
            <a:xfrm>
              <a:off x="4716326" y="5013306"/>
              <a:ext cx="4330138" cy="132402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專指針對「特殊教育」學生</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如：身心障礙或資賦優異學生</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及特殊類型班級如體育班</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藝才班所設計的課程</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a:p>
              <a:pPr eaLnBrk="1" hangingPunct="1">
                <a:defRPr/>
              </a:pPr>
              <a:endParaRPr kumimoji="0" lang="en-US" altLang="zh-TW" sz="2000" b="1" dirty="0">
                <a:solidFill>
                  <a:srgbClr val="000000"/>
                </a:solidFill>
                <a:latin typeface="標楷體" panose="03000509000000000000" pitchFamily="65" charset="-120"/>
                <a:ea typeface="標楷體" panose="03000509000000000000" pitchFamily="65" charset="-120"/>
                <a:cs typeface="Arial Black" pitchFamily="34" charset="0"/>
                <a:sym typeface="Arial Black" pitchFamily="34" charset="0"/>
              </a:endParaRPr>
            </a:p>
          </p:txBody>
        </p:sp>
      </p:grpSp>
      <p:grpSp>
        <p:nvGrpSpPr>
          <p:cNvPr id="23" name="群組 22"/>
          <p:cNvGrpSpPr>
            <a:grpSpLocks/>
          </p:cNvGrpSpPr>
          <p:nvPr/>
        </p:nvGrpSpPr>
        <p:grpSpPr bwMode="auto">
          <a:xfrm>
            <a:off x="1731963" y="3840560"/>
            <a:ext cx="4375150" cy="2737901"/>
            <a:chOff x="207264" y="3598218"/>
            <a:chExt cx="4375536" cy="2739114"/>
          </a:xfrm>
        </p:grpSpPr>
        <p:sp>
          <p:nvSpPr>
            <p:cNvPr id="14" name="手繪多邊形 13"/>
            <p:cNvSpPr/>
            <p:nvPr/>
          </p:nvSpPr>
          <p:spPr>
            <a:xfrm>
              <a:off x="1933028" y="3598218"/>
              <a:ext cx="2649772" cy="2650711"/>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2650254"/>
                  </a:moveTo>
                  <a:cubicBezTo>
                    <a:pt x="1186559" y="2650254"/>
                    <a:pt x="0" y="1463695"/>
                    <a:pt x="0" y="0"/>
                  </a:cubicBezTo>
                  <a:lnTo>
                    <a:pt x="2650254" y="0"/>
                  </a:lnTo>
                  <a:lnTo>
                    <a:pt x="2650254" y="2650254"/>
                  </a:lnTo>
                  <a:close/>
                </a:path>
              </a:pathLst>
            </a:custGeom>
            <a:solidFill>
              <a:srgbClr val="0000F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975377" tIns="199136" rIns="199136"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其他類</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a:t>
              </a:r>
            </a:p>
          </p:txBody>
        </p:sp>
        <p:sp>
          <p:nvSpPr>
            <p:cNvPr id="19" name="矩形 18"/>
            <p:cNvSpPr/>
            <p:nvPr/>
          </p:nvSpPr>
          <p:spPr>
            <a:xfrm>
              <a:off x="207264" y="5013307"/>
              <a:ext cx="4364422" cy="1324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包括本土語文</a:t>
              </a:r>
              <a:r>
                <a:rPr kumimoji="0" lang="en-US" altLang="zh-TW"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新住民語文、服務學習、戶外教育、班際或校際交流、自治活動、班級輔導、學生自主學習等各式課程</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以及領域補救教學課程</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p:txBody>
        </p:sp>
      </p:grpSp>
      <p:sp>
        <p:nvSpPr>
          <p:cNvPr id="7475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F0AE9B68-80CF-4553-88D6-864CF6C29264}" type="slidenum">
              <a:rPr lang="en-US" altLang="zh-TW" sz="1200">
                <a:solidFill>
                  <a:srgbClr val="888888"/>
                </a:solidFill>
              </a:rPr>
              <a:pPr>
                <a:spcBef>
                  <a:spcPct val="0"/>
                </a:spcBef>
                <a:buFont typeface="Calibri" pitchFamily="34" charset="0"/>
                <a:buNone/>
              </a:pPr>
              <a:t>43</a:t>
            </a:fld>
            <a:endParaRPr lang="en-US" altLang="zh-TW" sz="1200">
              <a:solidFill>
                <a:srgbClr val="888888"/>
              </a:solidFill>
            </a:endParaRPr>
          </a:p>
        </p:txBody>
      </p:sp>
      <p:grpSp>
        <p:nvGrpSpPr>
          <p:cNvPr id="22" name="群組 21"/>
          <p:cNvGrpSpPr>
            <a:grpSpLocks/>
          </p:cNvGrpSpPr>
          <p:nvPr/>
        </p:nvGrpSpPr>
        <p:grpSpPr bwMode="auto">
          <a:xfrm>
            <a:off x="6229351" y="646510"/>
            <a:ext cx="4367213" cy="3070225"/>
            <a:chOff x="4705214" y="404664"/>
            <a:chExt cx="4366778" cy="3071140"/>
          </a:xfrm>
        </p:grpSpPr>
        <p:sp>
          <p:nvSpPr>
            <p:cNvPr id="12" name="手繪多邊形 11"/>
            <p:cNvSpPr/>
            <p:nvPr/>
          </p:nvSpPr>
          <p:spPr>
            <a:xfrm>
              <a:off x="4705214" y="825476"/>
              <a:ext cx="2650861" cy="265032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0"/>
                  </a:moveTo>
                  <a:cubicBezTo>
                    <a:pt x="1463695" y="0"/>
                    <a:pt x="2650254" y="1186559"/>
                    <a:pt x="2650254" y="2650254"/>
                  </a:cubicBezTo>
                  <a:lnTo>
                    <a:pt x="0" y="2650254"/>
                  </a:lnTo>
                  <a:lnTo>
                    <a:pt x="0" y="0"/>
                  </a:lnTo>
                  <a:close/>
                </a:path>
              </a:pathLst>
            </a:custGeom>
            <a:solidFill>
              <a:srgbClr val="00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9136" tIns="975377" rIns="975377"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社團活動</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技藝課程</a:t>
              </a:r>
            </a:p>
          </p:txBody>
        </p:sp>
        <p:sp>
          <p:nvSpPr>
            <p:cNvPr id="15" name="矩形 14"/>
            <p:cNvSpPr/>
            <p:nvPr/>
          </p:nvSpPr>
          <p:spPr>
            <a:xfrm>
              <a:off x="4716326" y="404664"/>
              <a:ext cx="4355666" cy="163084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社團活動：學生依興趣及能力分組選修與其他班級學生共同上課</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技藝課程：以促進手眼身心等感官統合</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實際操作之課程為主</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也可開設與技術型高中銜接的技藝課程等</a:t>
              </a:r>
              <a:endParaRPr kumimoji="0" lang="en-US" altLang="zh-TW" b="1" dirty="0">
                <a:latin typeface="標楷體" panose="03000509000000000000" pitchFamily="65" charset="-120"/>
                <a:ea typeface="標楷體" panose="03000509000000000000" pitchFamily="65" charset="-120"/>
                <a:cs typeface="Arial Black" pitchFamily="34" charset="0"/>
                <a:sym typeface="Arial Black" pitchFamily="34" charset="0"/>
              </a:endParaRPr>
            </a:p>
          </p:txBody>
        </p:sp>
      </p:grpSp>
      <p:grpSp>
        <p:nvGrpSpPr>
          <p:cNvPr id="21" name="群組 20"/>
          <p:cNvGrpSpPr>
            <a:grpSpLocks/>
          </p:cNvGrpSpPr>
          <p:nvPr/>
        </p:nvGrpSpPr>
        <p:grpSpPr bwMode="auto">
          <a:xfrm>
            <a:off x="1706563" y="646510"/>
            <a:ext cx="4400550" cy="3070225"/>
            <a:chOff x="182880" y="404664"/>
            <a:chExt cx="4399920" cy="3071140"/>
          </a:xfrm>
        </p:grpSpPr>
        <p:sp>
          <p:nvSpPr>
            <p:cNvPr id="11" name="手繪多邊形 10"/>
            <p:cNvSpPr/>
            <p:nvPr/>
          </p:nvSpPr>
          <p:spPr>
            <a:xfrm>
              <a:off x="1932055" y="825476"/>
              <a:ext cx="2650745" cy="265032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2650254"/>
                  </a:moveTo>
                  <a:cubicBezTo>
                    <a:pt x="0" y="1186559"/>
                    <a:pt x="1186559" y="0"/>
                    <a:pt x="2650254" y="0"/>
                  </a:cubicBezTo>
                  <a:lnTo>
                    <a:pt x="2650254" y="2650254"/>
                  </a:lnTo>
                  <a:lnTo>
                    <a:pt x="0" y="2650254"/>
                  </a:lnTo>
                  <a:close/>
                </a:path>
              </a:pathLst>
            </a:cu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75377" tIns="975377" rIns="199136"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統整性</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探究課程</a:t>
              </a:r>
            </a:p>
          </p:txBody>
        </p:sp>
        <p:sp>
          <p:nvSpPr>
            <p:cNvPr id="16" name="矩形 15"/>
            <p:cNvSpPr/>
            <p:nvPr/>
          </p:nvSpPr>
          <p:spPr>
            <a:xfrm>
              <a:off x="182880" y="404664"/>
              <a:ext cx="4388809" cy="163084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跨領域</a:t>
              </a:r>
              <a:r>
                <a:rPr kumimoji="0" lang="en-US" altLang="zh-TW"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科目或結合各項議題</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發展「統整性主題</a:t>
              </a:r>
              <a:r>
                <a:rPr kumimoji="0" lang="en-US" altLang="zh-TW" sz="2000" b="1" dirty="0">
                  <a:latin typeface="標楷體" panose="03000509000000000000" pitchFamily="65" charset="-120"/>
                  <a:ea typeface="標楷體" panose="03000509000000000000" pitchFamily="65" charset="-120"/>
                  <a:sym typeface="Arial Black" pitchFamily="34" charset="0"/>
                </a:rPr>
                <a:t>/專題/</a:t>
              </a:r>
              <a:r>
                <a:rPr kumimoji="0" lang="en-US" altLang="zh-TW" sz="2000" b="1" dirty="0" err="1">
                  <a:latin typeface="標楷體" panose="03000509000000000000" pitchFamily="65" charset="-120"/>
                  <a:ea typeface="標楷體" panose="03000509000000000000" pitchFamily="65" charset="-120"/>
                  <a:sym typeface="Arial Black" pitchFamily="34" charset="0"/>
                </a:rPr>
                <a:t>議題探究課程</a:t>
              </a:r>
              <a:r>
                <a:rPr kumimoji="0" lang="en-US" altLang="zh-TW" sz="2000" b="1" dirty="0">
                  <a:latin typeface="標楷體" panose="03000509000000000000" pitchFamily="65" charset="-120"/>
                  <a:ea typeface="標楷體" panose="03000509000000000000" pitchFamily="65" charset="-120"/>
                  <a:sym typeface="Arial Black" pitchFamily="34" charset="0"/>
                </a:rPr>
                <a:t>」</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強化知能整合與生活運用能力</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a:p>
              <a:pPr eaLnBrk="1" hangingPunct="1">
                <a:defRPr/>
              </a:pPr>
              <a:endParaRPr kumimoji="0" lang="en-US" altLang="zh-TW" b="1" dirty="0">
                <a:solidFill>
                  <a:srgbClr val="000000"/>
                </a:solidFill>
                <a:latin typeface="標楷體" panose="03000509000000000000" pitchFamily="65" charset="-120"/>
                <a:ea typeface="標楷體" panose="03000509000000000000" pitchFamily="65" charset="-120"/>
                <a:cs typeface="Arial Black" pitchFamily="34" charset="0"/>
                <a:sym typeface="Arial Black" pitchFamily="34" charset="0"/>
              </a:endParaRPr>
            </a:p>
            <a:p>
              <a:pPr eaLnBrk="1" hangingPunct="1">
                <a:defRPr/>
              </a:pPr>
              <a:endParaRPr kumimoji="0" lang="en-US" altLang="zh-TW" b="1" dirty="0">
                <a:solidFill>
                  <a:srgbClr val="000000"/>
                </a:solidFill>
                <a:latin typeface="標楷體" panose="03000509000000000000" pitchFamily="65" charset="-120"/>
                <a:ea typeface="標楷體" panose="03000509000000000000" pitchFamily="65" charset="-120"/>
                <a:cs typeface="Arial Black" pitchFamily="34" charset="0"/>
                <a:sym typeface="Arial Black" pitchFamily="34" charset="0"/>
              </a:endParaRPr>
            </a:p>
          </p:txBody>
        </p:sp>
      </p:grpSp>
      <p:sp>
        <p:nvSpPr>
          <p:cNvPr id="17" name="手繪多邊形 16"/>
          <p:cNvSpPr/>
          <p:nvPr/>
        </p:nvSpPr>
        <p:spPr>
          <a:xfrm>
            <a:off x="3455988" y="3450035"/>
            <a:ext cx="5422900" cy="771525"/>
          </a:xfrm>
          <a:custGeom>
            <a:avLst/>
            <a:gdLst>
              <a:gd name="connsiteX0" fmla="*/ 0 w 2520218"/>
              <a:gd name="connsiteY0" fmla="*/ 0 h 1680985"/>
              <a:gd name="connsiteX1" fmla="*/ 2520218 w 2520218"/>
              <a:gd name="connsiteY1" fmla="*/ 0 h 1680985"/>
              <a:gd name="connsiteX2" fmla="*/ 2520218 w 2520218"/>
              <a:gd name="connsiteY2" fmla="*/ 1680985 h 1680985"/>
              <a:gd name="connsiteX3" fmla="*/ 0 w 2520218"/>
              <a:gd name="connsiteY3" fmla="*/ 1680985 h 1680985"/>
              <a:gd name="connsiteX4" fmla="*/ 0 w 2520218"/>
              <a:gd name="connsiteY4" fmla="*/ 0 h 168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18" h="1680985">
                <a:moveTo>
                  <a:pt x="0" y="0"/>
                </a:moveTo>
                <a:lnTo>
                  <a:pt x="2520218" y="0"/>
                </a:lnTo>
                <a:lnTo>
                  <a:pt x="2520218" y="1680985"/>
                </a:lnTo>
                <a:lnTo>
                  <a:pt x="0" y="1680985"/>
                </a:lnTo>
                <a:lnTo>
                  <a:pt x="0" y="0"/>
                </a:ln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lIns="403235" tIns="227584" rIns="227584" bIns="227584" spcCol="1270" anchor="ctr"/>
          <a:lstStyle/>
          <a:p>
            <a:pPr algn="ctr" defTabSz="1422400" eaLnBrk="1" hangingPunct="1">
              <a:lnSpc>
                <a:spcPct val="90000"/>
              </a:lnSpc>
              <a:spcAft>
                <a:spcPct val="35000"/>
              </a:spcAft>
              <a:defRPr/>
            </a:pPr>
            <a:r>
              <a:rPr lang="zh-TW" altLang="en-US" sz="3600" b="1" dirty="0">
                <a:solidFill>
                  <a:schemeClr val="tx1"/>
                </a:solidFill>
                <a:latin typeface="微軟正黑體" panose="020B0604030504040204" pitchFamily="34" charset="-120"/>
                <a:ea typeface="微軟正黑體" panose="020B0604030504040204" pitchFamily="34" charset="-120"/>
              </a:rPr>
              <a:t>彈性學習課程分四類</a:t>
            </a:r>
          </a:p>
        </p:txBody>
      </p:sp>
    </p:spTree>
    <p:extLst>
      <p:ext uri="{BB962C8B-B14F-4D97-AF65-F5344CB8AC3E}">
        <p14:creationId xmlns:p14="http://schemas.microsoft.com/office/powerpoint/2010/main" val="168031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39F56AD1-5BD8-4E64-B7B5-BD5B50A6BDF5}" type="slidenum">
              <a:rPr lang="en-US" altLang="zh-TW" sz="1200">
                <a:solidFill>
                  <a:srgbClr val="888888"/>
                </a:solidFill>
              </a:rPr>
              <a:pPr>
                <a:spcBef>
                  <a:spcPct val="0"/>
                </a:spcBef>
                <a:buFont typeface="Calibri" pitchFamily="34" charset="0"/>
                <a:buNone/>
              </a:pPr>
              <a:t>44</a:t>
            </a:fld>
            <a:endParaRPr lang="en-US" altLang="zh-TW" sz="1200">
              <a:solidFill>
                <a:srgbClr val="888888"/>
              </a:solidFill>
            </a:endParaRPr>
          </a:p>
        </p:txBody>
      </p:sp>
      <p:sp>
        <p:nvSpPr>
          <p:cNvPr id="11" name="手繪多邊形 10"/>
          <p:cNvSpPr/>
          <p:nvPr/>
        </p:nvSpPr>
        <p:spPr>
          <a:xfrm>
            <a:off x="3455989" y="1066800"/>
            <a:ext cx="2651125" cy="264953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2650254"/>
                </a:moveTo>
                <a:cubicBezTo>
                  <a:pt x="0" y="1186559"/>
                  <a:pt x="1186559" y="0"/>
                  <a:pt x="2650254" y="0"/>
                </a:cubicBezTo>
                <a:lnTo>
                  <a:pt x="2650254" y="2650254"/>
                </a:lnTo>
                <a:lnTo>
                  <a:pt x="0" y="2650254"/>
                </a:lnTo>
                <a:close/>
              </a:path>
            </a:pathLst>
          </a:cu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75377" tIns="975377" rIns="199136"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統整性</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探究課程</a:t>
            </a:r>
          </a:p>
        </p:txBody>
      </p:sp>
      <p:sp>
        <p:nvSpPr>
          <p:cNvPr id="12" name="手繪多邊形 11"/>
          <p:cNvSpPr/>
          <p:nvPr/>
        </p:nvSpPr>
        <p:spPr>
          <a:xfrm>
            <a:off x="6229350" y="1066800"/>
            <a:ext cx="2649538" cy="264953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0"/>
                </a:moveTo>
                <a:cubicBezTo>
                  <a:pt x="1463695" y="0"/>
                  <a:pt x="2650254" y="1186559"/>
                  <a:pt x="2650254" y="2650254"/>
                </a:cubicBezTo>
                <a:lnTo>
                  <a:pt x="0" y="2650254"/>
                </a:lnTo>
                <a:lnTo>
                  <a:pt x="0" y="0"/>
                </a:lnTo>
                <a:close/>
              </a:path>
            </a:pathLst>
          </a:custGeom>
          <a:solidFill>
            <a:srgbClr val="00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9136" tIns="975377" rIns="975377"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社團活動</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技藝課程</a:t>
            </a:r>
          </a:p>
        </p:txBody>
      </p:sp>
      <p:sp>
        <p:nvSpPr>
          <p:cNvPr id="13" name="手繪多邊形 12"/>
          <p:cNvSpPr/>
          <p:nvPr/>
        </p:nvSpPr>
        <p:spPr>
          <a:xfrm>
            <a:off x="6229350" y="3875089"/>
            <a:ext cx="2649538" cy="2649537"/>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0"/>
                </a:moveTo>
                <a:cubicBezTo>
                  <a:pt x="2650254" y="1463695"/>
                  <a:pt x="1463695" y="2650254"/>
                  <a:pt x="0" y="2650254"/>
                </a:cubicBezTo>
                <a:lnTo>
                  <a:pt x="0" y="0"/>
                </a:lnTo>
                <a:lnTo>
                  <a:pt x="2650254" y="0"/>
                </a:lnTo>
                <a:close/>
              </a:path>
            </a:pathLst>
          </a:custGeom>
          <a:solidFill>
            <a:srgbClr val="66006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99136" tIns="199136" rIns="975378"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特殊需求領域課程</a:t>
            </a:r>
          </a:p>
        </p:txBody>
      </p:sp>
      <p:sp>
        <p:nvSpPr>
          <p:cNvPr id="14" name="手繪多邊形 13"/>
          <p:cNvSpPr/>
          <p:nvPr/>
        </p:nvSpPr>
        <p:spPr>
          <a:xfrm>
            <a:off x="3455989" y="3875089"/>
            <a:ext cx="2651125" cy="2649537"/>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2650254"/>
                </a:moveTo>
                <a:cubicBezTo>
                  <a:pt x="1186559" y="2650254"/>
                  <a:pt x="0" y="1463695"/>
                  <a:pt x="0" y="0"/>
                </a:cubicBezTo>
                <a:lnTo>
                  <a:pt x="2650254" y="0"/>
                </a:lnTo>
                <a:lnTo>
                  <a:pt x="2650254" y="2650254"/>
                </a:lnTo>
                <a:close/>
              </a:path>
            </a:pathLst>
          </a:custGeom>
          <a:solidFill>
            <a:srgbClr val="0000F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975377" tIns="199136" rIns="199136"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其他類</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a:t>
            </a:r>
          </a:p>
        </p:txBody>
      </p:sp>
      <p:sp>
        <p:nvSpPr>
          <p:cNvPr id="17" name="手繪多邊形 16"/>
          <p:cNvSpPr/>
          <p:nvPr/>
        </p:nvSpPr>
        <p:spPr>
          <a:xfrm>
            <a:off x="3462339" y="3451225"/>
            <a:ext cx="5392737" cy="769938"/>
          </a:xfrm>
          <a:custGeom>
            <a:avLst/>
            <a:gdLst>
              <a:gd name="connsiteX0" fmla="*/ 0 w 2520218"/>
              <a:gd name="connsiteY0" fmla="*/ 0 h 1680985"/>
              <a:gd name="connsiteX1" fmla="*/ 2520218 w 2520218"/>
              <a:gd name="connsiteY1" fmla="*/ 0 h 1680985"/>
              <a:gd name="connsiteX2" fmla="*/ 2520218 w 2520218"/>
              <a:gd name="connsiteY2" fmla="*/ 1680985 h 1680985"/>
              <a:gd name="connsiteX3" fmla="*/ 0 w 2520218"/>
              <a:gd name="connsiteY3" fmla="*/ 1680985 h 1680985"/>
              <a:gd name="connsiteX4" fmla="*/ 0 w 2520218"/>
              <a:gd name="connsiteY4" fmla="*/ 0 h 168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18" h="1680985">
                <a:moveTo>
                  <a:pt x="0" y="0"/>
                </a:moveTo>
                <a:lnTo>
                  <a:pt x="2520218" y="0"/>
                </a:lnTo>
                <a:lnTo>
                  <a:pt x="2520218" y="1680985"/>
                </a:lnTo>
                <a:lnTo>
                  <a:pt x="0" y="1680985"/>
                </a:lnTo>
                <a:lnTo>
                  <a:pt x="0" y="0"/>
                </a:ln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lIns="403235" tIns="227584" rIns="227584" bIns="227584" spcCol="1270" anchor="ctr"/>
          <a:lstStyle/>
          <a:p>
            <a:pPr algn="ctr" defTabSz="1422400" eaLnBrk="1" hangingPunct="1">
              <a:lnSpc>
                <a:spcPct val="90000"/>
              </a:lnSpc>
              <a:spcAft>
                <a:spcPct val="35000"/>
              </a:spcAft>
              <a:defRPr/>
            </a:pPr>
            <a:r>
              <a:rPr lang="zh-TW" altLang="en-US" sz="3600" b="1" dirty="0">
                <a:solidFill>
                  <a:schemeClr val="tx1"/>
                </a:solidFill>
                <a:latin typeface="微軟正黑體" panose="020B0604030504040204" pitchFamily="34" charset="-120"/>
                <a:ea typeface="微軟正黑體" panose="020B0604030504040204" pitchFamily="34" charset="-120"/>
              </a:rPr>
              <a:t>彈性學習課程</a:t>
            </a:r>
          </a:p>
        </p:txBody>
      </p:sp>
      <p:sp>
        <p:nvSpPr>
          <p:cNvPr id="15" name="手繪多邊形 14"/>
          <p:cNvSpPr/>
          <p:nvPr/>
        </p:nvSpPr>
        <p:spPr>
          <a:xfrm>
            <a:off x="1847529" y="3409951"/>
            <a:ext cx="8569647" cy="811213"/>
          </a:xfrm>
          <a:custGeom>
            <a:avLst/>
            <a:gdLst>
              <a:gd name="connsiteX0" fmla="*/ 0 w 2520218"/>
              <a:gd name="connsiteY0" fmla="*/ 0 h 769219"/>
              <a:gd name="connsiteX1" fmla="*/ 2520218 w 2520218"/>
              <a:gd name="connsiteY1" fmla="*/ 0 h 769219"/>
              <a:gd name="connsiteX2" fmla="*/ 2520218 w 2520218"/>
              <a:gd name="connsiteY2" fmla="*/ 769219 h 769219"/>
              <a:gd name="connsiteX3" fmla="*/ 0 w 2520218"/>
              <a:gd name="connsiteY3" fmla="*/ 769219 h 769219"/>
              <a:gd name="connsiteX4" fmla="*/ 0 w 2520218"/>
              <a:gd name="connsiteY4" fmla="*/ 0 h 76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18" h="769219">
                <a:moveTo>
                  <a:pt x="0" y="0"/>
                </a:moveTo>
                <a:lnTo>
                  <a:pt x="2520218" y="0"/>
                </a:lnTo>
                <a:lnTo>
                  <a:pt x="2520218" y="769219"/>
                </a:lnTo>
                <a:lnTo>
                  <a:pt x="0" y="769219"/>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403235" tIns="256032" rIns="256032" bIns="256032" spcCol="1270" anchor="ctr"/>
          <a:lstStyle/>
          <a:p>
            <a:pPr algn="ctr" defTabSz="1600200" eaLnBrk="1" hangingPunct="1">
              <a:lnSpc>
                <a:spcPct val="90000"/>
              </a:lnSpc>
              <a:spcAft>
                <a:spcPct val="35000"/>
              </a:spcAft>
              <a:defRPr/>
            </a:pPr>
            <a:r>
              <a:rPr lang="zh-TW" altLang="en-US" sz="3000" b="1" dirty="0">
                <a:solidFill>
                  <a:srgbClr val="FF0000"/>
                </a:solidFill>
                <a:latin typeface="標楷體" panose="03000509000000000000" pitchFamily="65" charset="-120"/>
                <a:ea typeface="標楷體" panose="03000509000000000000" pitchFamily="65" charset="-120"/>
              </a:rPr>
              <a:t>新</a:t>
            </a:r>
            <a:r>
              <a:rPr lang="zh-TW" altLang="en-US" sz="3000" b="1" dirty="0">
                <a:solidFill>
                  <a:schemeClr val="tx1"/>
                </a:solidFill>
                <a:latin typeface="標楷體" panose="03000509000000000000" pitchFamily="65" charset="-120"/>
                <a:ea typeface="標楷體" panose="03000509000000000000" pitchFamily="65" charset="-120"/>
              </a:rPr>
              <a:t>課綱</a:t>
            </a:r>
            <a:r>
              <a:rPr lang="zh-TW" altLang="en-US" sz="3000" b="1" dirty="0">
                <a:solidFill>
                  <a:srgbClr val="FF0000"/>
                </a:solidFill>
                <a:latin typeface="標楷體" panose="03000509000000000000" pitchFamily="65" charset="-120"/>
                <a:ea typeface="標楷體" panose="03000509000000000000" pitchFamily="65" charset="-120"/>
              </a:rPr>
              <a:t>明確規範</a:t>
            </a:r>
            <a:r>
              <a:rPr lang="zh-TW" altLang="en-US" sz="3000" b="1" dirty="0">
                <a:solidFill>
                  <a:schemeClr val="tx1"/>
                </a:solidFill>
                <a:latin typeface="標楷體" panose="03000509000000000000" pitchFamily="65" charset="-120"/>
                <a:ea typeface="標楷體" panose="03000509000000000000" pitchFamily="65" charset="-120"/>
              </a:rPr>
              <a:t>彈性學習課程的內容與模式</a:t>
            </a:r>
          </a:p>
        </p:txBody>
      </p:sp>
      <p:sp>
        <p:nvSpPr>
          <p:cNvPr id="16" name="手繪多邊形 15"/>
          <p:cNvSpPr/>
          <p:nvPr/>
        </p:nvSpPr>
        <p:spPr>
          <a:xfrm>
            <a:off x="3432175" y="836613"/>
            <a:ext cx="5399088" cy="1439862"/>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2">
            <a:schemeClr val="accent2"/>
          </a:lnRef>
          <a:fillRef idx="1">
            <a:schemeClr val="lt1"/>
          </a:fillRef>
          <a:effectRef idx="0">
            <a:schemeClr val="accent2"/>
          </a:effectRef>
          <a:fontRef idx="minor">
            <a:schemeClr val="dk1"/>
          </a:fontRef>
        </p:style>
        <p:txBody>
          <a:bodyPr lIns="278569" tIns="243119" rIns="278569" bIns="243119" spcCol="1270" anchor="ctr"/>
          <a:lstStyle/>
          <a:p>
            <a:pPr algn="ctr" defTabSz="1422400" eaLnBrk="1" hangingPunct="1">
              <a:lnSpc>
                <a:spcPts val="3900"/>
              </a:lnSpc>
              <a:spcAft>
                <a:spcPts val="600"/>
              </a:spcAft>
              <a:defRPr/>
            </a:pPr>
            <a:r>
              <a:rPr lang="zh-TW" altLang="en-US" sz="3200" b="1" dirty="0">
                <a:solidFill>
                  <a:srgbClr val="FF0000"/>
                </a:solidFill>
                <a:latin typeface="微軟正黑體" pitchFamily="34" charset="-120"/>
                <a:ea typeface="微軟正黑體" pitchFamily="34" charset="-120"/>
              </a:rPr>
              <a:t>跨領域探究及自主學習</a:t>
            </a:r>
          </a:p>
        </p:txBody>
      </p:sp>
      <p:sp>
        <p:nvSpPr>
          <p:cNvPr id="18" name="手繪多邊形 17"/>
          <p:cNvSpPr/>
          <p:nvPr/>
        </p:nvSpPr>
        <p:spPr>
          <a:xfrm>
            <a:off x="3503614" y="5229226"/>
            <a:ext cx="5400675" cy="1439863"/>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2">
            <a:schemeClr val="accent1"/>
          </a:lnRef>
          <a:fillRef idx="1">
            <a:schemeClr val="lt1"/>
          </a:fillRef>
          <a:effectRef idx="0">
            <a:schemeClr val="accent1"/>
          </a:effectRef>
          <a:fontRef idx="minor">
            <a:schemeClr val="dk1"/>
          </a:fontRef>
        </p:style>
        <p:txBody>
          <a:bodyPr lIns="278569" tIns="243119" rIns="278569" bIns="243119" spcCol="1270" anchor="ctr"/>
          <a:lstStyle/>
          <a:p>
            <a:pPr algn="ctr" defTabSz="1422400" eaLnBrk="1" hangingPunct="1">
              <a:lnSpc>
                <a:spcPct val="90000"/>
              </a:lnSpc>
              <a:spcAft>
                <a:spcPct val="35000"/>
              </a:spcAft>
              <a:defRPr/>
            </a:pPr>
            <a:r>
              <a:rPr lang="zh-TW" altLang="en-US" sz="3200" b="1" dirty="0">
                <a:solidFill>
                  <a:srgbClr val="0000CC"/>
                </a:solidFill>
                <a:latin typeface="微軟正黑體" pitchFamily="34" charset="-120"/>
                <a:ea typeface="微軟正黑體" pitchFamily="34" charset="-120"/>
              </a:rPr>
              <a:t>適性學習的發展</a:t>
            </a:r>
          </a:p>
        </p:txBody>
      </p:sp>
      <p:sp>
        <p:nvSpPr>
          <p:cNvPr id="19" name="手繪多邊形 18"/>
          <p:cNvSpPr/>
          <p:nvPr/>
        </p:nvSpPr>
        <p:spPr>
          <a:xfrm>
            <a:off x="3432176" y="836613"/>
            <a:ext cx="5400675" cy="1439862"/>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1">
            <a:schemeClr val="accent2"/>
          </a:lnRef>
          <a:fillRef idx="2">
            <a:schemeClr val="accent2"/>
          </a:fillRef>
          <a:effectRef idx="1">
            <a:schemeClr val="accent2"/>
          </a:effectRef>
          <a:fontRef idx="minor">
            <a:schemeClr val="dk1"/>
          </a:fontRef>
        </p:style>
        <p:txBody>
          <a:bodyPr lIns="278569" tIns="243119" rIns="278569" bIns="243119" spcCol="1270" anchor="ctr"/>
          <a:lstStyle/>
          <a:p>
            <a:pPr algn="ctr" defTabSz="1422400" eaLnBrk="1" hangingPunct="1">
              <a:lnSpc>
                <a:spcPts val="3900"/>
              </a:lnSpc>
              <a:spcAft>
                <a:spcPts val="600"/>
              </a:spcAft>
              <a:defRPr/>
            </a:pPr>
            <a:r>
              <a:rPr lang="zh-TW" altLang="en-US" sz="3200" b="1" dirty="0">
                <a:solidFill>
                  <a:schemeClr val="tx1"/>
                </a:solidFill>
                <a:latin typeface="微軟正黑體" pitchFamily="34" charset="-120"/>
                <a:ea typeface="微軟正黑體" pitchFamily="34" charset="-120"/>
              </a:rPr>
              <a:t>發展學校特色</a:t>
            </a:r>
            <a:endParaRPr lang="en-US" altLang="zh-TW" sz="3200" b="1" dirty="0">
              <a:solidFill>
                <a:schemeClr val="tx1"/>
              </a:solidFill>
              <a:latin typeface="微軟正黑體" pitchFamily="34" charset="-120"/>
              <a:ea typeface="微軟正黑體" pitchFamily="34" charset="-120"/>
            </a:endParaRPr>
          </a:p>
          <a:p>
            <a:pPr algn="ctr" defTabSz="1422400" eaLnBrk="1" hangingPunct="1">
              <a:lnSpc>
                <a:spcPts val="3900"/>
              </a:lnSpc>
              <a:spcAft>
                <a:spcPts val="600"/>
              </a:spcAft>
              <a:defRPr/>
            </a:pPr>
            <a:r>
              <a:rPr lang="zh-TW" altLang="en-US" sz="3200" b="1" dirty="0">
                <a:solidFill>
                  <a:schemeClr val="tx1"/>
                </a:solidFill>
                <a:latin typeface="微軟正黑體" pitchFamily="34" charset="-120"/>
                <a:ea typeface="微軟正黑體" pitchFamily="34" charset="-120"/>
              </a:rPr>
              <a:t>帶動教學活化</a:t>
            </a:r>
          </a:p>
        </p:txBody>
      </p:sp>
      <p:sp>
        <p:nvSpPr>
          <p:cNvPr id="20" name="手繪多邊形 19"/>
          <p:cNvSpPr/>
          <p:nvPr/>
        </p:nvSpPr>
        <p:spPr>
          <a:xfrm>
            <a:off x="3503614" y="5229226"/>
            <a:ext cx="5400675" cy="1439863"/>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1">
            <a:schemeClr val="accent1"/>
          </a:lnRef>
          <a:fillRef idx="2">
            <a:schemeClr val="accent1"/>
          </a:fillRef>
          <a:effectRef idx="1">
            <a:schemeClr val="accent1"/>
          </a:effectRef>
          <a:fontRef idx="minor">
            <a:schemeClr val="dk1"/>
          </a:fontRef>
        </p:style>
        <p:txBody>
          <a:bodyPr lIns="278569" tIns="243119" rIns="278569" bIns="243119" spcCol="1270" anchor="ctr"/>
          <a:lstStyle/>
          <a:p>
            <a:pPr algn="ctr" defTabSz="1422400" eaLnBrk="1" hangingPunct="1">
              <a:lnSpc>
                <a:spcPct val="90000"/>
              </a:lnSpc>
              <a:spcAft>
                <a:spcPct val="35000"/>
              </a:spcAft>
              <a:defRPr/>
            </a:pPr>
            <a:r>
              <a:rPr lang="zh-TW" altLang="en-US" sz="3200" b="1" dirty="0">
                <a:solidFill>
                  <a:schemeClr val="tx1"/>
                </a:solidFill>
                <a:latin typeface="微軟正黑體" pitchFamily="34" charset="-120"/>
                <a:ea typeface="微軟正黑體" pitchFamily="34" charset="-120"/>
              </a:rPr>
              <a:t>學生適性學習</a:t>
            </a:r>
            <a:endParaRPr lang="en-US" altLang="zh-TW" sz="3200" b="1" dirty="0">
              <a:solidFill>
                <a:schemeClr val="tx1"/>
              </a:solidFill>
              <a:latin typeface="微軟正黑體" pitchFamily="34" charset="-120"/>
              <a:ea typeface="微軟正黑體" pitchFamily="34" charset="-120"/>
            </a:endParaRPr>
          </a:p>
          <a:p>
            <a:pPr algn="ctr" defTabSz="1422400" eaLnBrk="1" hangingPunct="1">
              <a:lnSpc>
                <a:spcPct val="90000"/>
              </a:lnSpc>
              <a:spcAft>
                <a:spcPct val="35000"/>
              </a:spcAft>
              <a:defRPr/>
            </a:pPr>
            <a:r>
              <a:rPr lang="zh-TW" altLang="en-US" sz="3200" b="1" dirty="0">
                <a:solidFill>
                  <a:schemeClr val="tx1"/>
                </a:solidFill>
                <a:latin typeface="微軟正黑體" pitchFamily="34" charset="-120"/>
                <a:ea typeface="微軟正黑體" pitchFamily="34" charset="-120"/>
              </a:rPr>
              <a:t>兼顧扶弱拔尖</a:t>
            </a:r>
          </a:p>
        </p:txBody>
      </p:sp>
      <p:sp>
        <p:nvSpPr>
          <p:cNvPr id="22" name="Shape 612"/>
          <p:cNvSpPr>
            <a:spLocks noGrp="1"/>
          </p:cNvSpPr>
          <p:nvPr>
            <p:ph type="title"/>
          </p:nvPr>
        </p:nvSpPr>
        <p:spPr>
          <a:xfrm>
            <a:off x="1501124" y="57151"/>
            <a:ext cx="6560852" cy="885825"/>
          </a:xfrm>
        </p:spPr>
        <p:txBody>
          <a:bodyPr rtlCol="0">
            <a:normAutofit/>
          </a:bodyPr>
          <a:lstStyle/>
          <a:p>
            <a:pPr algn="l" eaLnBrk="1" fontAlgn="auto" hangingPunct="1">
              <a:spcBef>
                <a:spcPct val="0"/>
              </a:spcBef>
              <a:spcAft>
                <a:spcPct val="0"/>
              </a:spcAft>
              <a:buClr>
                <a:srgbClr val="000000"/>
              </a:buClr>
              <a:buSzPct val="25000"/>
              <a:defRPr/>
            </a:pPr>
            <a:r>
              <a:rPr lang="en-US" altLang="zh-TW" sz="2700" b="1" dirty="0">
                <a:solidFill>
                  <a:srgbClr val="0000FF"/>
                </a:solidFill>
                <a:latin typeface="標楷體" pitchFamily="65" charset="-120"/>
                <a:ea typeface="標楷體" pitchFamily="65" charset="-120"/>
                <a:cs typeface="Arial" charset="0"/>
                <a:sym typeface="Arial" charset="0"/>
              </a:rPr>
              <a:t>(</a:t>
            </a:r>
            <a:r>
              <a:rPr lang="zh-TW" altLang="en-US" sz="2700" b="1" dirty="0">
                <a:solidFill>
                  <a:srgbClr val="0000FF"/>
                </a:solidFill>
                <a:latin typeface="標楷體" pitchFamily="65" charset="-120"/>
                <a:ea typeface="標楷體" pitchFamily="65" charset="-120"/>
                <a:cs typeface="Arial" charset="0"/>
                <a:sym typeface="Arial" charset="0"/>
              </a:rPr>
              <a:t>五</a:t>
            </a:r>
            <a:r>
              <a:rPr lang="en-US" altLang="zh-TW" sz="2700" b="1" dirty="0">
                <a:solidFill>
                  <a:srgbClr val="0000FF"/>
                </a:solidFill>
                <a:latin typeface="標楷體" pitchFamily="65" charset="-120"/>
                <a:ea typeface="標楷體" pitchFamily="65" charset="-120"/>
                <a:cs typeface="Arial" charset="0"/>
                <a:sym typeface="Arial" charset="0"/>
              </a:rPr>
              <a:t>)</a:t>
            </a:r>
            <a:r>
              <a:rPr lang="zh-TW" altLang="en-US" sz="2700" b="1" dirty="0">
                <a:solidFill>
                  <a:srgbClr val="0000FF"/>
                </a:solidFill>
                <a:latin typeface="標楷體" pitchFamily="65" charset="-120"/>
                <a:ea typeface="標楷體" pitchFamily="65" charset="-120"/>
                <a:cs typeface="Arial" charset="0"/>
                <a:sym typeface="Arial" charset="0"/>
              </a:rPr>
              <a:t>校訂（</a:t>
            </a:r>
            <a:r>
              <a:rPr lang="en-US" sz="2700" b="1" dirty="0" err="1">
                <a:solidFill>
                  <a:srgbClr val="0000FF"/>
                </a:solidFill>
                <a:latin typeface="標楷體" pitchFamily="65" charset="-120"/>
                <a:ea typeface="標楷體" pitchFamily="65" charset="-120"/>
                <a:cs typeface="Arial" charset="0"/>
                <a:sym typeface="Arial" charset="0"/>
              </a:rPr>
              <a:t>彈性學習</a:t>
            </a:r>
            <a:r>
              <a:rPr lang="zh-TW" altLang="en-US" sz="2700" b="1" dirty="0">
                <a:solidFill>
                  <a:srgbClr val="0000FF"/>
                </a:solidFill>
                <a:latin typeface="標楷體" pitchFamily="65" charset="-120"/>
                <a:ea typeface="標楷體" pitchFamily="65" charset="-120"/>
                <a:cs typeface="Arial" charset="0"/>
                <a:sym typeface="Arial" charset="0"/>
              </a:rPr>
              <a:t>）</a:t>
            </a:r>
            <a:r>
              <a:rPr lang="en-US" sz="2700" b="1" dirty="0" err="1">
                <a:solidFill>
                  <a:srgbClr val="0000FF"/>
                </a:solidFill>
                <a:latin typeface="標楷體" pitchFamily="65" charset="-120"/>
                <a:ea typeface="標楷體" pitchFamily="65" charset="-120"/>
                <a:cs typeface="Arial" charset="0"/>
                <a:sym typeface="Arial" charset="0"/>
              </a:rPr>
              <a:t>課程的預期成效</a:t>
            </a:r>
            <a:endParaRPr lang="en-US" sz="2700" b="1" dirty="0">
              <a:solidFill>
                <a:srgbClr val="0000FF"/>
              </a:solidFill>
              <a:latin typeface="標楷體" pitchFamily="65" charset="-120"/>
              <a:ea typeface="標楷體" pitchFamily="65" charset="-120"/>
              <a:cs typeface="Arial" charset="0"/>
              <a:sym typeface="Arial" charset="0"/>
            </a:endParaRPr>
          </a:p>
        </p:txBody>
      </p:sp>
    </p:spTree>
    <p:extLst>
      <p:ext uri="{BB962C8B-B14F-4D97-AF65-F5344CB8AC3E}">
        <p14:creationId xmlns:p14="http://schemas.microsoft.com/office/powerpoint/2010/main" val="422783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85" decel="100000"/>
                                        <p:tgtEl>
                                          <p:spTgt spid="16"/>
                                        </p:tgtEl>
                                      </p:cBhvr>
                                    </p:animEffect>
                                    <p:animScale>
                                      <p:cBhvr>
                                        <p:cTn id="13" dur="385" decel="100000"/>
                                        <p:tgtEl>
                                          <p:spTgt spid="16"/>
                                        </p:tgtEl>
                                      </p:cBhvr>
                                      <p:from x="10000" y="10000"/>
                                      <p:to x="200000" y="450000"/>
                                    </p:animScale>
                                    <p:animScale>
                                      <p:cBhvr>
                                        <p:cTn id="14" dur="615" accel="100000" fill="hold">
                                          <p:stCondLst>
                                            <p:cond delay="385"/>
                                          </p:stCondLst>
                                        </p:cTn>
                                        <p:tgtEl>
                                          <p:spTgt spid="16"/>
                                        </p:tgtEl>
                                      </p:cBhvr>
                                      <p:from x="200000" y="450000"/>
                                      <p:to x="100000" y="100000"/>
                                    </p:animScale>
                                    <p:set>
                                      <p:cBhvr>
                                        <p:cTn id="15" dur="385" fill="hold"/>
                                        <p:tgtEl>
                                          <p:spTgt spid="16"/>
                                        </p:tgtEl>
                                        <p:attrNameLst>
                                          <p:attrName>ppt_x</p:attrName>
                                        </p:attrNameLst>
                                      </p:cBhvr>
                                      <p:to>
                                        <p:strVal val="(0.5)"/>
                                      </p:to>
                                    </p:set>
                                    <p:anim from="(0.5)" to="(#ppt_x)" calcmode="lin" valueType="num">
                                      <p:cBhvr>
                                        <p:cTn id="16" dur="615" accel="100000" fill="hold">
                                          <p:stCondLst>
                                            <p:cond delay="385"/>
                                          </p:stCondLst>
                                        </p:cTn>
                                        <p:tgtEl>
                                          <p:spTgt spid="16"/>
                                        </p:tgtEl>
                                        <p:attrNameLst>
                                          <p:attrName>ppt_x</p:attrName>
                                        </p:attrNameLst>
                                      </p:cBhvr>
                                    </p:anim>
                                    <p:set>
                                      <p:cBhvr>
                                        <p:cTn id="17" dur="385" fill="hold"/>
                                        <p:tgtEl>
                                          <p:spTgt spid="16"/>
                                        </p:tgtEl>
                                        <p:attrNameLst>
                                          <p:attrName>ppt_y</p:attrName>
                                        </p:attrNameLst>
                                      </p:cBhvr>
                                      <p:to>
                                        <p:strVal val="(#ppt_y+0.4)"/>
                                      </p:to>
                                    </p:set>
                                    <p:anim from="(#ppt_y+0.4)" to="(#ppt_y)" calcmode="lin" valueType="num">
                                      <p:cBhvr>
                                        <p:cTn id="18" dur="615" accel="100000" fill="hold">
                                          <p:stCondLst>
                                            <p:cond delay="385"/>
                                          </p:stCondLst>
                                        </p:cTn>
                                        <p:tgtEl>
                                          <p:spTgt spid="16"/>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385" decel="100000"/>
                                        <p:tgtEl>
                                          <p:spTgt spid="18"/>
                                        </p:tgtEl>
                                      </p:cBhvr>
                                    </p:animEffect>
                                    <p:animScale>
                                      <p:cBhvr>
                                        <p:cTn id="24" dur="385" decel="100000"/>
                                        <p:tgtEl>
                                          <p:spTgt spid="18"/>
                                        </p:tgtEl>
                                      </p:cBhvr>
                                      <p:from x="10000" y="10000"/>
                                      <p:to x="200000" y="450000"/>
                                    </p:animScale>
                                    <p:animScale>
                                      <p:cBhvr>
                                        <p:cTn id="25" dur="615" accel="100000" fill="hold">
                                          <p:stCondLst>
                                            <p:cond delay="385"/>
                                          </p:stCondLst>
                                        </p:cTn>
                                        <p:tgtEl>
                                          <p:spTgt spid="18"/>
                                        </p:tgtEl>
                                      </p:cBhvr>
                                      <p:from x="200000" y="450000"/>
                                      <p:to x="100000" y="100000"/>
                                    </p:animScale>
                                    <p:set>
                                      <p:cBhvr>
                                        <p:cTn id="26" dur="385" fill="hold"/>
                                        <p:tgtEl>
                                          <p:spTgt spid="18"/>
                                        </p:tgtEl>
                                        <p:attrNameLst>
                                          <p:attrName>ppt_x</p:attrName>
                                        </p:attrNameLst>
                                      </p:cBhvr>
                                      <p:to>
                                        <p:strVal val="(0.5)"/>
                                      </p:to>
                                    </p:set>
                                    <p:anim from="(0.5)" to="(#ppt_x)" calcmode="lin" valueType="num">
                                      <p:cBhvr>
                                        <p:cTn id="27" dur="615" accel="100000" fill="hold">
                                          <p:stCondLst>
                                            <p:cond delay="385"/>
                                          </p:stCondLst>
                                        </p:cTn>
                                        <p:tgtEl>
                                          <p:spTgt spid="18"/>
                                        </p:tgtEl>
                                        <p:attrNameLst>
                                          <p:attrName>ppt_x</p:attrName>
                                        </p:attrNameLst>
                                      </p:cBhvr>
                                    </p:anim>
                                    <p:set>
                                      <p:cBhvr>
                                        <p:cTn id="28" dur="385" fill="hold"/>
                                        <p:tgtEl>
                                          <p:spTgt spid="18"/>
                                        </p:tgtEl>
                                        <p:attrNameLst>
                                          <p:attrName>ppt_y</p:attrName>
                                        </p:attrNameLst>
                                      </p:cBhvr>
                                      <p:to>
                                        <p:strVal val="(#ppt_y+0.4)"/>
                                      </p:to>
                                    </p:set>
                                    <p:anim from="(#ppt_y+0.4)" to="(#ppt_y)" calcmode="lin" valueType="num">
                                      <p:cBhvr>
                                        <p:cTn id="29" dur="615" accel="100000" fill="hold">
                                          <p:stCondLst>
                                            <p:cond delay="385"/>
                                          </p:stCondLst>
                                        </p:cTn>
                                        <p:tgtEl>
                                          <p:spTgt spid="18"/>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2)">
                                      <p:cBhvr>
                                        <p:cTn id="34" dur="5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2"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2)">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DF3DA3C-FB76-478E-8B6F-45CE5C67CD7C}" type="slidenum">
              <a:rPr lang="zh-TW" altLang="en-US" sz="1200">
                <a:solidFill>
                  <a:srgbClr val="898989"/>
                </a:solidFill>
                <a:latin typeface="Arial" pitchFamily="34" charset="0"/>
              </a:rPr>
              <a:pPr>
                <a:spcBef>
                  <a:spcPct val="0"/>
                </a:spcBef>
                <a:buFontTx/>
                <a:buNone/>
              </a:pPr>
              <a:t>45</a:t>
            </a:fld>
            <a:endParaRPr lang="en-US" altLang="zh-TW" sz="1200">
              <a:solidFill>
                <a:srgbClr val="898989"/>
              </a:solidFill>
              <a:latin typeface="Arial" pitchFamily="34" charset="0"/>
            </a:endParaRPr>
          </a:p>
        </p:txBody>
      </p:sp>
      <p:sp>
        <p:nvSpPr>
          <p:cNvPr id="10" name="標題 5"/>
          <p:cNvSpPr>
            <a:spLocks noGrp="1"/>
          </p:cNvSpPr>
          <p:nvPr>
            <p:ph type="title"/>
          </p:nvPr>
        </p:nvSpPr>
        <p:spPr>
          <a:xfrm>
            <a:off x="1381125" y="4572001"/>
            <a:ext cx="9429750" cy="1362075"/>
          </a:xfrm>
          <a:solidFill>
            <a:srgbClr val="920049"/>
          </a:solidFill>
          <a:ln>
            <a:solidFill>
              <a:schemeClr val="accent6">
                <a:lumMod val="40000"/>
                <a:lumOff val="60000"/>
              </a:schemeClr>
            </a:solidFill>
          </a:ln>
        </p:spPr>
        <p:txBody>
          <a:bodyPr rtlCol="0" anchor="ctr">
            <a:normAutofit/>
          </a:bodyPr>
          <a:lstStyle/>
          <a:p>
            <a:pPr marL="174625" algn="ctr" eaLnBrk="1" fontAlgn="auto" hangingPunct="1">
              <a:spcAft>
                <a:spcPts val="0"/>
              </a:spcAft>
              <a:defRPr/>
            </a:pPr>
            <a:r>
              <a:rPr lang="en-US" altLang="en-US" sz="4400" dirty="0" err="1">
                <a:solidFill>
                  <a:schemeClr val="bg1"/>
                </a:solidFill>
                <a:effectLst>
                  <a:outerShdw blurRad="38100" dist="38100" dir="2700000" algn="tl">
                    <a:srgbClr val="000000">
                      <a:alpha val="43137"/>
                    </a:srgbClr>
                  </a:outerShdw>
                </a:effectLst>
                <a:sym typeface="Times New Roman"/>
              </a:rPr>
              <a:t>肆、政府層級的準備</a:t>
            </a:r>
            <a:endParaRPr lang="en-US" altLang="zh-TW" sz="4400" dirty="0">
              <a:solidFill>
                <a:schemeClr val="bg1"/>
              </a:solidFill>
              <a:effectLst>
                <a:outerShdw blurRad="38100" dist="38100" dir="2700000" algn="tl">
                  <a:srgbClr val="000000">
                    <a:alpha val="43137"/>
                  </a:srgbClr>
                </a:outerShdw>
              </a:effectLst>
              <a:sym typeface="Arial"/>
            </a:endParaRPr>
          </a:p>
        </p:txBody>
      </p:sp>
      <p:pic>
        <p:nvPicPr>
          <p:cNvPr id="8" name="圖片 7"/>
          <p:cNvPicPr>
            <a:picLocks noChangeAspect="1"/>
          </p:cNvPicPr>
          <p:nvPr/>
        </p:nvPicPr>
        <p:blipFill>
          <a:blip r:embed="rId3" cstate="screen">
            <a:lum bright="10000" contrast="10000"/>
          </a:blip>
          <a:stretch>
            <a:fillRect/>
          </a:stretch>
        </p:blipFill>
        <p:spPr>
          <a:xfrm>
            <a:off x="2635771" y="476672"/>
            <a:ext cx="3996444" cy="2160240"/>
          </a:xfrm>
          <a:prstGeom prst="rect">
            <a:avLst/>
          </a:prstGeom>
          <a:ln>
            <a:noFill/>
          </a:ln>
          <a:effectLst>
            <a:softEdge rad="112500"/>
          </a:effectLst>
        </p:spPr>
      </p:pic>
      <p:pic>
        <p:nvPicPr>
          <p:cNvPr id="9" name="圖片 8"/>
          <p:cNvPicPr>
            <a:picLocks noChangeAspect="1"/>
          </p:cNvPicPr>
          <p:nvPr/>
        </p:nvPicPr>
        <p:blipFill>
          <a:blip r:embed="rId4" cstate="print"/>
          <a:stretch>
            <a:fillRect/>
          </a:stretch>
        </p:blipFill>
        <p:spPr>
          <a:xfrm>
            <a:off x="6219825" y="598488"/>
            <a:ext cx="3189288" cy="1770062"/>
          </a:xfrm>
          <a:prstGeom prst="rect">
            <a:avLst/>
          </a:prstGeom>
          <a:ln>
            <a:solidFill>
              <a:schemeClr val="bg1"/>
            </a:solidFill>
          </a:ln>
          <a:effectLst>
            <a:outerShdw blurRad="292100" dist="139700" dir="2700000" algn="tl" rotWithShape="0">
              <a:srgbClr val="333333">
                <a:alpha val="65000"/>
              </a:srgbClr>
            </a:outerShdw>
          </a:effectLst>
        </p:spPr>
      </p:pic>
      <p:pic>
        <p:nvPicPr>
          <p:cNvPr id="12" name="圖片 11"/>
          <p:cNvPicPr>
            <a:picLocks noChangeAspect="1"/>
          </p:cNvPicPr>
          <p:nvPr/>
        </p:nvPicPr>
        <p:blipFill>
          <a:blip r:embed="rId5" cstate="print"/>
          <a:stretch>
            <a:fillRect/>
          </a:stretch>
        </p:blipFill>
        <p:spPr>
          <a:xfrm rot="266616">
            <a:off x="6013450" y="2190751"/>
            <a:ext cx="2921000" cy="1706563"/>
          </a:xfrm>
          <a:prstGeom prst="rect">
            <a:avLst/>
          </a:prstGeom>
          <a:ln w="38100">
            <a:solidFill>
              <a:schemeClr val="bg1"/>
            </a:solidFill>
          </a:ln>
          <a:effectLst>
            <a:outerShdw blurRad="292100" dist="139700" dir="2700000" algn="tl" rotWithShape="0">
              <a:srgbClr val="333333">
                <a:alpha val="65000"/>
              </a:srgbClr>
            </a:outerShdw>
          </a:effectLst>
        </p:spPr>
      </p:pic>
      <p:sp>
        <p:nvSpPr>
          <p:cNvPr id="78855" name="Shape 630"/>
          <p:cNvSpPr txBox="1">
            <a:spLocks noChangeArrowheads="1"/>
          </p:cNvSpPr>
          <p:nvPr/>
        </p:nvSpPr>
        <p:spPr bwMode="auto">
          <a:xfrm>
            <a:off x="3738563" y="4000500"/>
            <a:ext cx="4762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1200" b="1">
                <a:latin typeface="標楷體" pitchFamily="65" charset="-120"/>
                <a:ea typeface="標楷體" pitchFamily="65" charset="-120"/>
                <a:cs typeface="Calibri" pitchFamily="34" charset="0"/>
                <a:sym typeface="Calibri" pitchFamily="34" charset="0"/>
              </a:rPr>
              <a:t>圖片來源：</a:t>
            </a:r>
            <a:r>
              <a:rPr lang="zh-TW" altLang="en-US" sz="1200" b="1">
                <a:latin typeface="標楷體" pitchFamily="65" charset="-120"/>
                <a:ea typeface="標楷體" pitchFamily="65" charset="-120"/>
                <a:cs typeface="Calibri" pitchFamily="34" charset="0"/>
                <a:sym typeface="Calibri" pitchFamily="34" charset="0"/>
              </a:rPr>
              <a:t>屏東縣長榮百合國民小學   彰化縣螺陽國民小學</a:t>
            </a:r>
            <a:endParaRPr lang="en-US" altLang="zh-TW" sz="1200" b="1">
              <a:latin typeface="標楷體" pitchFamily="65" charset="-120"/>
              <a:ea typeface="標楷體" pitchFamily="65" charset="-120"/>
              <a:cs typeface="Calibri" pitchFamily="34" charset="0"/>
              <a:sym typeface="Calibri" pitchFamily="34" charset="0"/>
            </a:endParaRPr>
          </a:p>
          <a:p>
            <a:pPr eaLnBrk="1" hangingPunct="1">
              <a:spcBef>
                <a:spcPct val="0"/>
              </a:spcBef>
              <a:buSzPct val="25000"/>
              <a:buFontTx/>
              <a:buNone/>
            </a:pPr>
            <a:r>
              <a:rPr lang="zh-TW" altLang="en-US" sz="1200" b="1">
                <a:latin typeface="標楷體" pitchFamily="65" charset="-120"/>
                <a:ea typeface="標楷體" pitchFamily="65" charset="-120"/>
                <a:cs typeface="Calibri" pitchFamily="34" charset="0"/>
                <a:sym typeface="Calibri" pitchFamily="34" charset="0"/>
              </a:rPr>
              <a:t>           雲林縣華南國民小學      臺南市新泰國民小學</a:t>
            </a:r>
            <a:endParaRPr lang="en-US" altLang="zh-TW" sz="1200" b="1">
              <a:latin typeface="標楷體" pitchFamily="65" charset="-120"/>
              <a:ea typeface="標楷體" pitchFamily="65" charset="-120"/>
              <a:cs typeface="Calibri" pitchFamily="34" charset="0"/>
              <a:sym typeface="Calibri" pitchFamily="34" charset="0"/>
            </a:endParaRPr>
          </a:p>
        </p:txBody>
      </p:sp>
      <p:pic>
        <p:nvPicPr>
          <p:cNvPr id="11" name="圖片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647728" y="2348880"/>
            <a:ext cx="2664296" cy="15001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2866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2278320698"/>
              </p:ext>
            </p:extLst>
          </p:nvPr>
        </p:nvGraphicFramePr>
        <p:xfrm>
          <a:off x="874912" y="687500"/>
          <a:ext cx="9793088"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資料庫圖表 11"/>
          <p:cNvGraphicFramePr/>
          <p:nvPr>
            <p:extLst/>
          </p:nvPr>
        </p:nvGraphicFramePr>
        <p:xfrm>
          <a:off x="1433513" y="1628800"/>
          <a:ext cx="4608512"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AutoShape 2"/>
          <p:cNvSpPr>
            <a:spLocks noChangeArrowheads="1"/>
          </p:cNvSpPr>
          <p:nvPr/>
        </p:nvSpPr>
        <p:spPr bwMode="auto">
          <a:xfrm>
            <a:off x="7077171" y="1340769"/>
            <a:ext cx="3478169" cy="5400599"/>
          </a:xfrm>
          <a:prstGeom prst="roundRect">
            <a:avLst>
              <a:gd name="adj" fmla="val 6125"/>
            </a:avLst>
          </a:prstGeom>
          <a:solidFill>
            <a:schemeClr val="bg1"/>
          </a:solidFill>
          <a:ln w="57150" algn="ctr">
            <a:solidFill>
              <a:srgbClr val="006699"/>
            </a:solidFill>
            <a:prstDash val="sysDot"/>
            <a:round/>
            <a:headEnd/>
            <a:tailEnd/>
          </a:ln>
          <a:effectLst/>
        </p:spPr>
        <p:txBody>
          <a:bodyPr wrap="none" lIns="90000" tIns="46800" rIns="90000" bIns="46800" anchor="ctr"/>
          <a:lstStyle/>
          <a:p>
            <a:endParaRPr lang="zh-TW" altLang="en-US"/>
          </a:p>
        </p:txBody>
      </p:sp>
      <p:sp>
        <p:nvSpPr>
          <p:cNvPr id="26" name="AutoShape 9"/>
          <p:cNvSpPr>
            <a:spLocks noChangeArrowheads="1"/>
          </p:cNvSpPr>
          <p:nvPr/>
        </p:nvSpPr>
        <p:spPr bwMode="gray">
          <a:xfrm>
            <a:off x="6556861" y="1914035"/>
            <a:ext cx="513899" cy="350108"/>
          </a:xfrm>
          <a:prstGeom prst="rightArrow">
            <a:avLst>
              <a:gd name="adj1" fmla="val 57620"/>
              <a:gd name="adj2" fmla="val 109582"/>
            </a:avLst>
          </a:prstGeom>
          <a:solidFill>
            <a:srgbClr val="9E0000"/>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grpSp>
        <p:nvGrpSpPr>
          <p:cNvPr id="2" name="Group 2"/>
          <p:cNvGrpSpPr>
            <a:grpSpLocks/>
          </p:cNvGrpSpPr>
          <p:nvPr/>
        </p:nvGrpSpPr>
        <p:grpSpPr bwMode="auto">
          <a:xfrm>
            <a:off x="4526831" y="1653514"/>
            <a:ext cx="2605648" cy="4775107"/>
            <a:chOff x="-16" y="313"/>
            <a:chExt cx="2544" cy="3678"/>
          </a:xfrm>
        </p:grpSpPr>
        <p:sp>
          <p:nvSpPr>
            <p:cNvPr id="17" name="AutoShape 3"/>
            <p:cNvSpPr>
              <a:spLocks noChangeArrowheads="1"/>
            </p:cNvSpPr>
            <p:nvPr/>
          </p:nvSpPr>
          <p:spPr bwMode="gray">
            <a:xfrm>
              <a:off x="1981" y="1508"/>
              <a:ext cx="547" cy="282"/>
            </a:xfrm>
            <a:prstGeom prst="rightArrow">
              <a:avLst>
                <a:gd name="adj1" fmla="val 57620"/>
                <a:gd name="adj2" fmla="val 109582"/>
              </a:avLst>
            </a:prstGeom>
            <a:solidFill>
              <a:srgbClr val="680068"/>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18" name="AutoShape 4"/>
            <p:cNvSpPr>
              <a:spLocks noChangeArrowheads="1"/>
            </p:cNvSpPr>
            <p:nvPr/>
          </p:nvSpPr>
          <p:spPr bwMode="gray">
            <a:xfrm>
              <a:off x="1997" y="2571"/>
              <a:ext cx="477" cy="282"/>
            </a:xfrm>
            <a:prstGeom prst="rightArrow">
              <a:avLst>
                <a:gd name="adj1" fmla="val 57620"/>
                <a:gd name="adj2" fmla="val 109582"/>
              </a:avLst>
            </a:prstGeom>
            <a:solidFill>
              <a:srgbClr val="006600"/>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19" name="AutoShape 5"/>
            <p:cNvSpPr>
              <a:spLocks noChangeArrowheads="1"/>
            </p:cNvSpPr>
            <p:nvPr/>
          </p:nvSpPr>
          <p:spPr bwMode="gray">
            <a:xfrm>
              <a:off x="1966" y="3519"/>
              <a:ext cx="474" cy="282"/>
            </a:xfrm>
            <a:prstGeom prst="rightArrow">
              <a:avLst>
                <a:gd name="adj1" fmla="val 57620"/>
                <a:gd name="adj2" fmla="val 109582"/>
              </a:avLst>
            </a:prstGeom>
            <a:solidFill>
              <a:srgbClr val="0000FF"/>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20" name="Oval 6"/>
            <p:cNvSpPr>
              <a:spLocks noChangeArrowheads="1"/>
            </p:cNvSpPr>
            <p:nvPr/>
          </p:nvSpPr>
          <p:spPr bwMode="gray">
            <a:xfrm>
              <a:off x="1" y="1246"/>
              <a:ext cx="1977" cy="822"/>
            </a:xfrm>
            <a:prstGeom prst="ellipse">
              <a:avLst/>
            </a:prstGeom>
            <a:solidFill>
              <a:srgbClr val="680068"/>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sz="1600" b="1" dirty="0">
                  <a:solidFill>
                    <a:schemeClr val="bg1"/>
                  </a:solidFill>
                  <a:latin typeface="微軟正黑體" pitchFamily="34" charset="-120"/>
                  <a:ea typeface="微軟正黑體" pitchFamily="34" charset="-120"/>
                </a:rPr>
                <a:t>    </a:t>
              </a: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課程實施</a:t>
              </a:r>
              <a:endParaRPr lang="en-US" altLang="zh-TW"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教學實踐</a:t>
              </a:r>
              <a:r>
                <a:rPr lang="zh-TW" altLang="en-US"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新住民語文教學</a:t>
              </a:r>
              <a:endParaRPr lang="zh-TW" altLang="zh-TW"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2" name="Oval 8"/>
            <p:cNvSpPr>
              <a:spLocks noChangeArrowheads="1"/>
            </p:cNvSpPr>
            <p:nvPr/>
          </p:nvSpPr>
          <p:spPr bwMode="gray">
            <a:xfrm>
              <a:off x="-16" y="3325"/>
              <a:ext cx="1987" cy="666"/>
            </a:xfrm>
            <a:prstGeom prst="ellipse">
              <a:avLst/>
            </a:prstGeom>
            <a:solidFill>
              <a:srgbClr val="0000FF"/>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b="1" u="sng" dirty="0">
                  <a:solidFill>
                    <a:schemeClr val="bg1"/>
                  </a:solidFill>
                  <a:latin typeface="微軟正黑體" pitchFamily="34" charset="-120"/>
                  <a:ea typeface="微軟正黑體" pitchFamily="34" charset="-120"/>
                </a:rPr>
                <a:t>資源應用</a:t>
              </a:r>
              <a:endParaRPr lang="en-US" altLang="zh-TW" b="1" u="sng" dirty="0">
                <a:solidFill>
                  <a:schemeClr val="bg1"/>
                </a:solidFill>
                <a:latin typeface="微軟正黑體" pitchFamily="34" charset="-120"/>
                <a:ea typeface="微軟正黑體" pitchFamily="34" charset="-120"/>
              </a:endParaRPr>
            </a:p>
            <a:p>
              <a:pPr>
                <a:defRPr/>
              </a:pPr>
              <a:r>
                <a:rPr lang="zh-TW" altLang="en-US" b="1" dirty="0">
                  <a:solidFill>
                    <a:schemeClr val="bg1"/>
                  </a:solidFill>
                  <a:latin typeface="微軟正黑體" pitchFamily="34" charset="-120"/>
                  <a:ea typeface="微軟正黑體" pitchFamily="34" charset="-120"/>
                </a:rPr>
                <a:t>充實設備</a:t>
              </a:r>
            </a:p>
          </p:txBody>
        </p:sp>
        <p:sp>
          <p:nvSpPr>
            <p:cNvPr id="24" name="Oval 10"/>
            <p:cNvSpPr>
              <a:spLocks noChangeArrowheads="1"/>
            </p:cNvSpPr>
            <p:nvPr/>
          </p:nvSpPr>
          <p:spPr bwMode="gray">
            <a:xfrm>
              <a:off x="12" y="313"/>
              <a:ext cx="1969" cy="671"/>
            </a:xfrm>
            <a:prstGeom prst="ellipse">
              <a:avLst/>
            </a:prstGeom>
            <a:solidFill>
              <a:srgbClr val="9E0000"/>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endParaRPr kumimoji="0" lang="en-US" altLang="zh-TW" sz="1600" b="1" u="sng" dirty="0">
                <a:solidFill>
                  <a:srgbClr val="FFFFFF"/>
                </a:solidFill>
                <a:latin typeface="微軟正黑體" pitchFamily="34" charset="-120"/>
                <a:ea typeface="微軟正黑體" pitchFamily="34" charset="-120"/>
              </a:endParaRPr>
            </a:p>
            <a:p>
              <a:pPr algn="ctr" eaLnBrk="0" hangingPunct="0">
                <a:lnSpc>
                  <a:spcPct val="85000"/>
                </a:lnSpc>
                <a:spcBef>
                  <a:spcPct val="30000"/>
                </a:spcBef>
                <a:defRPr/>
              </a:pPr>
              <a:r>
                <a:rPr kumimoji="0" lang="zh-TW" altLang="en-US" b="1" u="sng"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組織運作</a:t>
              </a:r>
              <a:endParaRPr kumimoji="0" lang="en-US" altLang="zh-TW" b="1" u="sng"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lnSpc>
                  <a:spcPct val="85000"/>
                </a:lnSpc>
                <a:spcBef>
                  <a:spcPct val="30000"/>
                </a:spcBef>
                <a:defRPr/>
              </a:pPr>
              <a:r>
                <a:rPr kumimoji="0" lang="zh-TW" altLang="en-US"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法規研修</a:t>
              </a:r>
              <a:endParaRPr kumimoji="0" lang="en-US" altLang="zh-TW"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lnSpc>
                  <a:spcPct val="85000"/>
                </a:lnSpc>
                <a:spcBef>
                  <a:spcPct val="30000"/>
                </a:spcBef>
                <a:defRPr/>
              </a:pPr>
              <a:endParaRPr kumimoji="0" lang="zh-TW" altLang="zh-TW" b="1" dirty="0">
                <a:solidFill>
                  <a:srgbClr val="FFFFFF"/>
                </a:solidFill>
                <a:latin typeface="微軟正黑體" pitchFamily="34" charset="-120"/>
                <a:ea typeface="微軟正黑體" pitchFamily="34" charset="-120"/>
              </a:endParaRPr>
            </a:p>
          </p:txBody>
        </p:sp>
      </p:grpSp>
      <p:sp>
        <p:nvSpPr>
          <p:cNvPr id="25" name="Oval 8"/>
          <p:cNvSpPr>
            <a:spLocks noChangeArrowheads="1"/>
          </p:cNvSpPr>
          <p:nvPr/>
        </p:nvSpPr>
        <p:spPr bwMode="gray">
          <a:xfrm>
            <a:off x="4589318" y="4365104"/>
            <a:ext cx="1999311" cy="816918"/>
          </a:xfrm>
          <a:prstGeom prst="ellipse">
            <a:avLst/>
          </a:prstGeom>
          <a:solidFill>
            <a:srgbClr val="006600"/>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協力試行</a:t>
            </a:r>
            <a:endParaRPr lang="en-US" altLang="zh-TW" b="1" u="sng"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b="1" u="sng"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分</a:t>
            </a:r>
            <a:r>
              <a:rPr lang="zh-TW" altLang="en-US"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階宣導</a:t>
            </a:r>
            <a:endParaRPr lang="en-US" altLang="zh-TW"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7" name="標題 1"/>
          <p:cNvSpPr txBox="1">
            <a:spLocks/>
          </p:cNvSpPr>
          <p:nvPr/>
        </p:nvSpPr>
        <p:spPr bwMode="auto">
          <a:xfrm>
            <a:off x="7132480" y="2400668"/>
            <a:ext cx="3505875" cy="434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endParaRPr lang="en-US" altLang="zh-TW" sz="1600" b="1" dirty="0">
              <a:solidFill>
                <a:srgbClr val="C00000"/>
              </a:solidFill>
              <a:latin typeface="標楷體" pitchFamily="65" charset="-120"/>
              <a:ea typeface="標楷體" pitchFamily="65" charset="-120"/>
            </a:endParaRPr>
          </a:p>
          <a:p>
            <a:pPr lvl="0"/>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C00000"/>
                </a:solidFill>
                <a:latin typeface="標楷體" pitchFamily="65" charset="-120"/>
                <a:ea typeface="標楷體" pitchFamily="65" charset="-120"/>
              </a:rPr>
              <a:t>1.</a:t>
            </a:r>
            <a:r>
              <a:rPr lang="zh-TW" altLang="en-US" sz="1600" b="1" dirty="0">
                <a:solidFill>
                  <a:srgbClr val="C00000"/>
                </a:solidFill>
                <a:latin typeface="標楷體" pitchFamily="65" charset="-120"/>
                <a:ea typeface="標楷體" pitchFamily="65" charset="-120"/>
              </a:rPr>
              <a:t>組成任務小組推動各項工作</a:t>
            </a:r>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C00000"/>
                </a:solidFill>
                <a:latin typeface="標楷體" pitchFamily="65" charset="-120"/>
                <a:ea typeface="標楷體" pitchFamily="65" charset="-120"/>
              </a:rPr>
              <a:t>2.</a:t>
            </a:r>
            <a:r>
              <a:rPr lang="zh-TW" altLang="en-US" sz="1600" b="1" dirty="0">
                <a:solidFill>
                  <a:srgbClr val="C00000"/>
                </a:solidFill>
                <a:latin typeface="標楷體" pitchFamily="65" charset="-120"/>
                <a:ea typeface="標楷體" pitchFamily="65" charset="-120"/>
              </a:rPr>
              <a:t>強化課程與教學輔導功能</a:t>
            </a:r>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C00000"/>
                </a:solidFill>
                <a:latin typeface="標楷體" pitchFamily="65" charset="-120"/>
                <a:ea typeface="標楷體" pitchFamily="65" charset="-120"/>
              </a:rPr>
              <a:t>3.</a:t>
            </a:r>
            <a:r>
              <a:rPr lang="zh-TW" altLang="en-US" sz="1600" b="1" dirty="0">
                <a:solidFill>
                  <a:srgbClr val="C00000"/>
                </a:solidFill>
                <a:latin typeface="標楷體" pitchFamily="65" charset="-120"/>
                <a:ea typeface="標楷體" pitchFamily="65" charset="-120"/>
              </a:rPr>
              <a:t>訂定規定</a:t>
            </a:r>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C00000"/>
                </a:solidFill>
                <a:latin typeface="標楷體" pitchFamily="65" charset="-120"/>
                <a:ea typeface="標楷體" pitchFamily="65" charset="-120"/>
              </a:rPr>
              <a:t>4.</a:t>
            </a:r>
            <a:r>
              <a:rPr lang="zh-TW" altLang="en-US" sz="1600" b="1" dirty="0">
                <a:solidFill>
                  <a:srgbClr val="C00000"/>
                </a:solidFill>
                <a:latin typeface="標楷體" pitchFamily="65" charset="-120"/>
                <a:ea typeface="標楷體" pitchFamily="65" charset="-120"/>
              </a:rPr>
              <a:t>修訂規定</a:t>
            </a:r>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1.</a:t>
            </a:r>
            <a:r>
              <a:rPr lang="zh-TW" altLang="en-US" sz="1600" b="1" dirty="0">
                <a:solidFill>
                  <a:srgbClr val="680068"/>
                </a:solidFill>
                <a:latin typeface="標楷體" pitchFamily="65" charset="-120"/>
                <a:ea typeface="標楷體" pitchFamily="65" charset="-120"/>
              </a:rPr>
              <a:t>建置課程計畫實施與輔導措施</a:t>
            </a:r>
            <a:endParaRPr lang="en-US" altLang="zh-TW" sz="1600" b="1" dirty="0">
              <a:solidFill>
                <a:srgbClr val="680068"/>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2.</a:t>
            </a:r>
            <a:r>
              <a:rPr lang="zh-TW" altLang="en-US" sz="1600" b="1" dirty="0">
                <a:solidFill>
                  <a:srgbClr val="680068"/>
                </a:solidFill>
                <a:latin typeface="標楷體" pitchFamily="65" charset="-120"/>
                <a:ea typeface="標楷體" pitchFamily="65" charset="-120"/>
              </a:rPr>
              <a:t>建立課程評鑑機制</a:t>
            </a:r>
            <a:endParaRPr lang="en-US" altLang="zh-TW" sz="1600" b="1" dirty="0">
              <a:solidFill>
                <a:srgbClr val="680068"/>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3.</a:t>
            </a:r>
            <a:r>
              <a:rPr lang="zh-TW" altLang="en-US" sz="1600" b="1" dirty="0">
                <a:solidFill>
                  <a:srgbClr val="680068"/>
                </a:solidFill>
                <a:latin typeface="標楷體" pitchFamily="65" charset="-120"/>
                <a:ea typeface="標楷體" pitchFamily="65" charset="-120"/>
              </a:rPr>
              <a:t>強化教科用書品質</a:t>
            </a:r>
            <a:endParaRPr lang="en-US" altLang="zh-TW" sz="1600" b="1" dirty="0">
              <a:solidFill>
                <a:srgbClr val="680068"/>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4.</a:t>
            </a:r>
            <a:r>
              <a:rPr lang="zh-TW" altLang="en-US" sz="1600" b="1" dirty="0">
                <a:solidFill>
                  <a:srgbClr val="680068"/>
                </a:solidFill>
                <a:latin typeface="標楷體" pitchFamily="65" charset="-120"/>
                <a:ea typeface="標楷體" pitchFamily="65" charset="-120"/>
              </a:rPr>
              <a:t>研發核心素養導向教學</a:t>
            </a:r>
            <a:r>
              <a:rPr lang="en-US" altLang="zh-TW" sz="1600" b="1" dirty="0">
                <a:solidFill>
                  <a:srgbClr val="680068"/>
                </a:solidFill>
                <a:latin typeface="標楷體" pitchFamily="65" charset="-120"/>
                <a:ea typeface="標楷體" pitchFamily="65" charset="-120"/>
              </a:rPr>
              <a:t>/</a:t>
            </a:r>
            <a:r>
              <a:rPr lang="zh-TW" altLang="en-US" sz="1600" b="1" dirty="0">
                <a:solidFill>
                  <a:srgbClr val="680068"/>
                </a:solidFill>
                <a:latin typeface="標楷體" pitchFamily="65" charset="-120"/>
                <a:ea typeface="標楷體" pitchFamily="65" charset="-120"/>
              </a:rPr>
              <a:t>評量示例</a:t>
            </a:r>
            <a:endParaRPr lang="en-US" altLang="zh-TW" sz="1600" b="1" dirty="0">
              <a:solidFill>
                <a:srgbClr val="680068"/>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5.</a:t>
            </a:r>
            <a:r>
              <a:rPr lang="zh-TW" altLang="en-US" sz="1600" b="1" dirty="0">
                <a:solidFill>
                  <a:srgbClr val="680068"/>
                </a:solidFill>
                <a:latin typeface="標楷體" pitchFamily="65" charset="-120"/>
                <a:ea typeface="標楷體" pitchFamily="65" charset="-120"/>
              </a:rPr>
              <a:t>規劃新舊課綱銜接之配套方案</a:t>
            </a:r>
            <a:endParaRPr lang="en-US" altLang="zh-TW" sz="1600" b="1" dirty="0">
              <a:solidFill>
                <a:srgbClr val="680068"/>
              </a:solidFill>
              <a:latin typeface="標楷體" pitchFamily="65" charset="-120"/>
              <a:ea typeface="標楷體" pitchFamily="65" charset="-120"/>
            </a:endParaRPr>
          </a:p>
          <a:p>
            <a:r>
              <a:rPr lang="en-US" altLang="zh-TW" sz="1600" b="1" dirty="0">
                <a:solidFill>
                  <a:srgbClr val="680068"/>
                </a:solidFill>
                <a:latin typeface="標楷體" pitchFamily="65" charset="-120"/>
                <a:ea typeface="標楷體" pitchFamily="65" charset="-120"/>
              </a:rPr>
              <a:t>6.</a:t>
            </a:r>
            <a:r>
              <a:rPr lang="zh-TW" altLang="en-US" sz="1600" b="1" dirty="0">
                <a:solidFill>
                  <a:srgbClr val="680068"/>
                </a:solidFill>
                <a:latin typeface="標楷體" pitchFamily="65" charset="-120"/>
                <a:ea typeface="標楷體" pitchFamily="65" charset="-120"/>
              </a:rPr>
              <a:t>充實特定領域師資人力</a:t>
            </a:r>
            <a:endParaRPr lang="en-US" altLang="zh-TW" sz="1600" b="1" dirty="0">
              <a:solidFill>
                <a:srgbClr val="680068"/>
              </a:solidFill>
              <a:latin typeface="標楷體" pitchFamily="65" charset="-120"/>
              <a:ea typeface="標楷體" pitchFamily="65" charset="-120"/>
            </a:endParaRPr>
          </a:p>
          <a:p>
            <a:r>
              <a:rPr lang="en-US" altLang="zh-TW" sz="1600" b="1" dirty="0">
                <a:solidFill>
                  <a:srgbClr val="680068"/>
                </a:solidFill>
                <a:latin typeface="標楷體" pitchFamily="65" charset="-120"/>
                <a:ea typeface="標楷體" pitchFamily="65" charset="-120"/>
              </a:rPr>
              <a:t>7.</a:t>
            </a:r>
            <a:r>
              <a:rPr lang="zh-TW" altLang="en-US" sz="1600" b="1" dirty="0">
                <a:solidFill>
                  <a:srgbClr val="680068"/>
                </a:solidFill>
                <a:latin typeface="標楷體" pitchFamily="65" charset="-120"/>
                <a:ea typeface="標楷體" pitchFamily="65" charset="-120"/>
              </a:rPr>
              <a:t>推動科技領域與與創新自造教育</a:t>
            </a:r>
            <a:endParaRPr lang="en-US" altLang="zh-TW" sz="1600" b="1" dirty="0">
              <a:solidFill>
                <a:srgbClr val="680068"/>
              </a:solidFill>
              <a:latin typeface="標楷體" pitchFamily="65" charset="-120"/>
              <a:ea typeface="標楷體" pitchFamily="65" charset="-120"/>
            </a:endParaRPr>
          </a:p>
          <a:p>
            <a:r>
              <a:rPr lang="en-US" altLang="zh-TW" sz="1600" b="1" dirty="0">
                <a:solidFill>
                  <a:srgbClr val="680068"/>
                </a:solidFill>
                <a:latin typeface="標楷體" pitchFamily="65" charset="-120"/>
                <a:ea typeface="標楷體" pitchFamily="65" charset="-120"/>
              </a:rPr>
              <a:t>8.</a:t>
            </a:r>
            <a:r>
              <a:rPr lang="zh-TW" altLang="en-US" sz="1600" b="1" dirty="0">
                <a:solidFill>
                  <a:srgbClr val="680068"/>
                </a:solidFill>
                <a:latin typeface="標楷體" pitchFamily="65" charset="-120"/>
                <a:ea typeface="標楷體" pitchFamily="65" charset="-120"/>
              </a:rPr>
              <a:t>研訂新住民語文開課規則</a:t>
            </a:r>
            <a:endParaRPr lang="en-US" altLang="zh-TW" sz="1600" b="1" dirty="0">
              <a:solidFill>
                <a:srgbClr val="680068"/>
              </a:solidFill>
              <a:latin typeface="標楷體" pitchFamily="65" charset="-120"/>
              <a:ea typeface="標楷體" pitchFamily="65" charset="-120"/>
            </a:endParaRPr>
          </a:p>
          <a:p>
            <a:r>
              <a:rPr lang="en-US" altLang="zh-TW" sz="1600" b="1" dirty="0">
                <a:solidFill>
                  <a:srgbClr val="680068"/>
                </a:solidFill>
                <a:latin typeface="標楷體" pitchFamily="65" charset="-120"/>
                <a:ea typeface="標楷體" pitchFamily="65" charset="-120"/>
              </a:rPr>
              <a:t>9.</a:t>
            </a:r>
            <a:r>
              <a:rPr lang="zh-TW" altLang="en-US" sz="1600" b="1" dirty="0">
                <a:solidFill>
                  <a:srgbClr val="680068"/>
                </a:solidFill>
                <a:latin typeface="標楷體" pitchFamily="65" charset="-120"/>
                <a:ea typeface="標楷體" pitchFamily="65" charset="-120"/>
              </a:rPr>
              <a:t>充實新住民語文教學人力</a:t>
            </a:r>
            <a:endParaRPr lang="en-US" altLang="zh-TW" sz="1600" b="1" dirty="0">
              <a:solidFill>
                <a:srgbClr val="680068"/>
              </a:solidFill>
              <a:latin typeface="標楷體" pitchFamily="65" charset="-120"/>
              <a:ea typeface="標楷體" pitchFamily="65" charset="-120"/>
            </a:endParaRPr>
          </a:p>
          <a:p>
            <a:r>
              <a:rPr lang="en-US" altLang="zh-TW" sz="1600" b="1" dirty="0">
                <a:solidFill>
                  <a:srgbClr val="680068"/>
                </a:solidFill>
                <a:latin typeface="標楷體" pitchFamily="65" charset="-120"/>
                <a:ea typeface="標楷體" pitchFamily="65" charset="-120"/>
              </a:rPr>
              <a:t>10.</a:t>
            </a:r>
            <a:r>
              <a:rPr lang="zh-TW" altLang="en-US" sz="1600" b="1" dirty="0">
                <a:solidFill>
                  <a:srgbClr val="680068"/>
                </a:solidFill>
                <a:latin typeface="標楷體" pitchFamily="65" charset="-120"/>
                <a:ea typeface="標楷體" pitchFamily="65" charset="-120"/>
              </a:rPr>
              <a:t>研發新住民語文補充教材</a:t>
            </a:r>
            <a:endParaRPr lang="en-US" altLang="zh-TW" sz="1600" b="1" dirty="0">
              <a:solidFill>
                <a:srgbClr val="006600"/>
              </a:solidFill>
              <a:latin typeface="標楷體" pitchFamily="65" charset="-120"/>
              <a:ea typeface="標楷體" pitchFamily="65" charset="-120"/>
            </a:endParaRPr>
          </a:p>
          <a:p>
            <a:pPr lvl="0"/>
            <a:r>
              <a:rPr lang="en-US" altLang="zh-TW" sz="1600" b="1" dirty="0">
                <a:solidFill>
                  <a:srgbClr val="006600"/>
                </a:solidFill>
                <a:latin typeface="標楷體" pitchFamily="65" charset="-120"/>
                <a:ea typeface="標楷體" pitchFamily="65" charset="-120"/>
              </a:rPr>
              <a:t>1.</a:t>
            </a:r>
            <a:r>
              <a:rPr lang="zh-TW" altLang="en-US" sz="1600" b="1" dirty="0">
                <a:solidFill>
                  <a:srgbClr val="006600"/>
                </a:solidFill>
                <a:latin typeface="標楷體" pitchFamily="65" charset="-120"/>
                <a:ea typeface="標楷體" pitchFamily="65" charset="-120"/>
              </a:rPr>
              <a:t>推動前導學校試行新課綱相關措施</a:t>
            </a:r>
            <a:endParaRPr lang="en-US" altLang="zh-TW" sz="1600" b="1" dirty="0">
              <a:solidFill>
                <a:srgbClr val="006600"/>
              </a:solidFill>
              <a:latin typeface="標楷體" pitchFamily="65" charset="-120"/>
              <a:ea typeface="標楷體" pitchFamily="65" charset="-120"/>
            </a:endParaRPr>
          </a:p>
          <a:p>
            <a:pPr lvl="0"/>
            <a:r>
              <a:rPr lang="en-US" altLang="zh-TW" sz="1600" b="1" dirty="0">
                <a:solidFill>
                  <a:srgbClr val="006600"/>
                </a:solidFill>
                <a:latin typeface="標楷體" pitchFamily="65" charset="-120"/>
                <a:ea typeface="標楷體" pitchFamily="65" charset="-120"/>
              </a:rPr>
              <a:t>2.</a:t>
            </a:r>
            <a:r>
              <a:rPr lang="zh-TW" altLang="en-US" sz="1600" b="1" dirty="0">
                <a:solidFill>
                  <a:srgbClr val="006600"/>
                </a:solidFill>
                <a:latin typeface="標楷體" pitchFamily="65" charset="-120"/>
                <a:ea typeface="標楷體" pitchFamily="65" charset="-120"/>
              </a:rPr>
              <a:t>縣市協力聯盟</a:t>
            </a:r>
            <a:endParaRPr lang="en-US" altLang="zh-TW" sz="1600" b="1" dirty="0">
              <a:solidFill>
                <a:srgbClr val="006600"/>
              </a:solidFill>
              <a:latin typeface="標楷體" pitchFamily="65" charset="-120"/>
              <a:ea typeface="標楷體" pitchFamily="65" charset="-120"/>
            </a:endParaRPr>
          </a:p>
          <a:p>
            <a:r>
              <a:rPr lang="en-US" altLang="zh-TW" sz="1600" b="1" dirty="0">
                <a:solidFill>
                  <a:srgbClr val="006600"/>
                </a:solidFill>
                <a:latin typeface="標楷體" pitchFamily="65" charset="-120"/>
                <a:ea typeface="標楷體" pitchFamily="65" charset="-120"/>
              </a:rPr>
              <a:t>3.</a:t>
            </a:r>
            <a:r>
              <a:rPr lang="zh-TW" altLang="en-US" sz="1600" b="1" dirty="0">
                <a:solidFill>
                  <a:srgbClr val="006600"/>
                </a:solidFill>
                <a:latin typeface="標楷體" pitchFamily="65" charset="-120"/>
                <a:ea typeface="標楷體" pitchFamily="65" charset="-120"/>
              </a:rPr>
              <a:t>辦理宣導工作</a:t>
            </a:r>
            <a:endParaRPr lang="en-US" altLang="zh-TW" sz="1600" b="1" dirty="0">
              <a:solidFill>
                <a:srgbClr val="00B0F0"/>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1.</a:t>
            </a:r>
            <a:r>
              <a:rPr lang="zh-TW" altLang="en-US" sz="1600" b="1" dirty="0">
                <a:solidFill>
                  <a:srgbClr val="0000FF"/>
                </a:solidFill>
                <a:latin typeface="標楷體" pitchFamily="65" charset="-120"/>
                <a:ea typeface="標楷體" pitchFamily="65" charset="-120"/>
              </a:rPr>
              <a:t>推廣教學資源共享</a:t>
            </a:r>
            <a:endParaRPr lang="en-US" altLang="zh-TW" sz="1600" b="1" dirty="0">
              <a:solidFill>
                <a:srgbClr val="0000FF"/>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2.</a:t>
            </a:r>
            <a:r>
              <a:rPr lang="zh-TW" altLang="en-US" sz="1600" b="1" dirty="0">
                <a:solidFill>
                  <a:srgbClr val="0000FF"/>
                </a:solidFill>
                <a:latin typeface="標楷體" pitchFamily="65" charset="-120"/>
                <a:ea typeface="標楷體" pitchFamily="65" charset="-120"/>
              </a:rPr>
              <a:t>整合資源</a:t>
            </a:r>
            <a:endParaRPr lang="en-US" altLang="zh-TW" sz="1600" b="1" dirty="0">
              <a:solidFill>
                <a:srgbClr val="0000FF"/>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3.</a:t>
            </a:r>
            <a:r>
              <a:rPr lang="zh-TW" altLang="en-US" sz="1600" b="1" dirty="0">
                <a:solidFill>
                  <a:srgbClr val="0000FF"/>
                </a:solidFill>
                <a:latin typeface="標楷體" pitchFamily="65" charset="-120"/>
                <a:ea typeface="標楷體" pitchFamily="65" charset="-120"/>
              </a:rPr>
              <a:t>研析設備需求</a:t>
            </a:r>
            <a:endParaRPr lang="en-US" altLang="zh-TW" sz="1600" b="1" dirty="0">
              <a:solidFill>
                <a:srgbClr val="0000FF"/>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4.</a:t>
            </a:r>
            <a:r>
              <a:rPr lang="zh-TW" altLang="en-US" sz="1600" b="1" dirty="0">
                <a:solidFill>
                  <a:srgbClr val="0000FF"/>
                </a:solidFill>
                <a:latin typeface="標楷體" pitchFamily="65" charset="-120"/>
                <a:ea typeface="標楷體" pitchFamily="65" charset="-120"/>
              </a:rPr>
              <a:t>充實教學設備資源</a:t>
            </a:r>
            <a:endParaRPr lang="en-US" altLang="zh-TW" sz="1600" b="1" dirty="0">
              <a:solidFill>
                <a:srgbClr val="0000FF"/>
              </a:solidFill>
            </a:endParaRPr>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kumimoji="0" lang="zh-TW" altLang="en-US" sz="4000" b="1" dirty="0">
              <a:latin typeface="微軟正黑體" pitchFamily="34" charset="-120"/>
              <a:ea typeface="微軟正黑體" pitchFamily="34" charset="-120"/>
              <a:cs typeface="+mj-cs"/>
            </a:endParaRPr>
          </a:p>
        </p:txBody>
      </p:sp>
      <p:sp>
        <p:nvSpPr>
          <p:cNvPr id="3" name="向右箭號圖說文字 2"/>
          <p:cNvSpPr/>
          <p:nvPr/>
        </p:nvSpPr>
        <p:spPr>
          <a:xfrm>
            <a:off x="1760609" y="1574346"/>
            <a:ext cx="864096" cy="4734974"/>
          </a:xfrm>
          <a:prstGeom prst="rightArrowCallout">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4000" b="1" dirty="0">
                <a:solidFill>
                  <a:schemeClr val="tx1"/>
                </a:solidFill>
                <a:latin typeface="標楷體" panose="03000509000000000000" pitchFamily="65" charset="-120"/>
                <a:ea typeface="標楷體" panose="03000509000000000000" pitchFamily="65" charset="-120"/>
              </a:rPr>
              <a:t>配套計畫</a:t>
            </a:r>
          </a:p>
        </p:txBody>
      </p:sp>
      <p:sp>
        <p:nvSpPr>
          <p:cNvPr id="21" name="標題 1"/>
          <p:cNvSpPr txBox="1">
            <a:spLocks/>
          </p:cNvSpPr>
          <p:nvPr/>
        </p:nvSpPr>
        <p:spPr>
          <a:xfrm>
            <a:off x="1505744" y="-8691"/>
            <a:ext cx="9162256" cy="720725"/>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tabLst>
                <a:tab pos="2422525" algn="l"/>
              </a:tabLst>
            </a:pPr>
            <a:r>
              <a:rPr kumimoji="0" lang="zh-TW" altLang="en-US" sz="3200" b="1" dirty="0">
                <a:latin typeface="標楷體" pitchFamily="65" charset="-120"/>
                <a:ea typeface="標楷體" pitchFamily="65" charset="-120"/>
              </a:rPr>
              <a:t>一、教育部國民及學前教育署面對新課綱的作為</a:t>
            </a:r>
            <a:endParaRPr kumimoji="0" lang="zh-TW" altLang="en-US" sz="3600" b="1" dirty="0">
              <a:latin typeface="標楷體" pitchFamily="65" charset="-120"/>
              <a:ea typeface="標楷體" pitchFamily="65" charset="-120"/>
            </a:endParaRPr>
          </a:p>
        </p:txBody>
      </p:sp>
      <p:sp>
        <p:nvSpPr>
          <p:cNvPr id="23" name="投影片編號版面配置區 1"/>
          <p:cNvSpPr>
            <a:spLocks noGrp="1"/>
          </p:cNvSpPr>
          <p:nvPr>
            <p:ph type="sldNum" sz="quarter" idx="12"/>
          </p:nvPr>
        </p:nvSpPr>
        <p:spPr>
          <a:xfrm>
            <a:off x="9100283" y="6560452"/>
            <a:ext cx="1600200" cy="365125"/>
          </a:xfrm>
        </p:spPr>
        <p:txBody>
          <a:bodyPr/>
          <a:lstStyle/>
          <a:p>
            <a:pPr>
              <a:defRPr/>
            </a:pPr>
            <a:r>
              <a:rPr lang="en-US" altLang="zh-TW" dirty="0" smtClean="0"/>
              <a:t>33</a:t>
            </a:r>
            <a:endParaRPr lang="zh-TW" altLang="en-US" dirty="0"/>
          </a:p>
        </p:txBody>
      </p:sp>
    </p:spTree>
    <p:extLst>
      <p:ext uri="{BB962C8B-B14F-4D97-AF65-F5344CB8AC3E}">
        <p14:creationId xmlns:p14="http://schemas.microsoft.com/office/powerpoint/2010/main" val="2097879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927648" y="1124745"/>
            <a:ext cx="6216352" cy="830997"/>
            <a:chOff x="237980" y="-202257"/>
            <a:chExt cx="8288472" cy="1927473"/>
          </a:xfrm>
        </p:grpSpPr>
        <p:sp>
          <p:nvSpPr>
            <p:cNvPr id="4" name="矩形 3"/>
            <p:cNvSpPr/>
            <p:nvPr/>
          </p:nvSpPr>
          <p:spPr>
            <a:xfrm>
              <a:off x="237980" y="-202257"/>
              <a:ext cx="7241353" cy="1927473"/>
            </a:xfrm>
            <a:prstGeom prst="rect">
              <a:avLst/>
            </a:prstGeom>
          </p:spPr>
          <p:txBody>
            <a:bodyPr wrap="square">
              <a:spAutoFit/>
            </a:bodyPr>
            <a:lstStyle/>
            <a:p>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一</a:t>
              </a:r>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相關法規研修情形</a:t>
              </a:r>
              <a:endParaRPr lang="zh-TW" altLang="zh-TW" sz="2400" b="1" dirty="0">
                <a:solidFill>
                  <a:srgbClr val="005BD3"/>
                </a:solidFill>
                <a:latin typeface="標楷體" panose="03000509000000000000" pitchFamily="65" charset="-120"/>
                <a:ea typeface="標楷體" panose="03000509000000000000" pitchFamily="65" charset="-120"/>
              </a:endParaRPr>
            </a:p>
            <a:p>
              <a:endParaRPr lang="zh-TW" altLang="zh-TW" sz="2400" b="1" dirty="0">
                <a:solidFill>
                  <a:srgbClr val="005BD3"/>
                </a:solidFill>
                <a:latin typeface="標楷體" panose="03000509000000000000" pitchFamily="65" charset="-120"/>
                <a:ea typeface="標楷體" panose="03000509000000000000" pitchFamily="65" charset="-120"/>
              </a:endParaRPr>
            </a:p>
          </p:txBody>
        </p:sp>
        <p:sp>
          <p:nvSpPr>
            <p:cNvPr id="5" name="矩形 4"/>
            <p:cNvSpPr/>
            <p:nvPr/>
          </p:nvSpPr>
          <p:spPr>
            <a:xfrm>
              <a:off x="677479" y="632845"/>
              <a:ext cx="7848973" cy="999430"/>
            </a:xfrm>
            <a:prstGeom prst="rect">
              <a:avLst/>
            </a:prstGeom>
          </p:spPr>
          <p:txBody>
            <a:bodyPr wrap="square">
              <a:spAutoFit/>
            </a:bodyPr>
            <a:lstStyle/>
            <a:p>
              <a:pPr marL="457200" indent="-457200">
                <a:buFont typeface="Wingdings" panose="05000000000000000000" pitchFamily="2" charset="2"/>
                <a:buChar char="u"/>
              </a:pPr>
              <a:r>
                <a:rPr lang="zh-TW" altLang="en-US" sz="2200" b="1" dirty="0">
                  <a:solidFill>
                    <a:srgbClr val="E40059"/>
                  </a:solidFill>
                  <a:latin typeface="標楷體" panose="03000509000000000000" pitchFamily="65" charset="-120"/>
                  <a:ea typeface="標楷體" panose="03000509000000000000" pitchFamily="65" charset="-120"/>
                </a:rPr>
                <a:t>修訂規定－國中小部分</a:t>
              </a:r>
              <a:endParaRPr lang="en-US" altLang="zh-TW" sz="2200" b="1" dirty="0">
                <a:solidFill>
                  <a:srgbClr val="E40059"/>
                </a:solidFill>
                <a:latin typeface="標楷體" panose="03000509000000000000" pitchFamily="65" charset="-120"/>
                <a:ea typeface="標楷體" panose="03000509000000000000" pitchFamily="65" charset="-120"/>
              </a:endParaRPr>
            </a:p>
          </p:txBody>
        </p:sp>
      </p:grpSp>
      <p:sp>
        <p:nvSpPr>
          <p:cNvPr id="7" name="投影片編號版面配置區 6"/>
          <p:cNvSpPr>
            <a:spLocks noGrp="1"/>
          </p:cNvSpPr>
          <p:nvPr>
            <p:ph type="sldNum" sz="quarter" idx="12"/>
          </p:nvPr>
        </p:nvSpPr>
        <p:spPr/>
        <p:txBody>
          <a:bodyPr/>
          <a:lstStyle/>
          <a:p>
            <a:fld id="{2BB4DC1C-974E-48B5-82F0-0018C6512172}" type="slidenum">
              <a:rPr lang="zh-TW" altLang="en-US" smtClean="0">
                <a:solidFill>
                  <a:prstClr val="black"/>
                </a:solidFill>
              </a:rPr>
              <a:pPr/>
              <a:t>47</a:t>
            </a:fld>
            <a:endParaRPr lang="zh-TW" altLang="en-US">
              <a:solidFill>
                <a:prstClr val="black"/>
              </a:solidFill>
            </a:endParaRPr>
          </a:p>
        </p:txBody>
      </p:sp>
      <p:pic>
        <p:nvPicPr>
          <p:cNvPr id="3" name="圖片 2"/>
          <p:cNvPicPr>
            <a:picLocks noChangeAspect="1"/>
          </p:cNvPicPr>
          <p:nvPr/>
        </p:nvPicPr>
        <p:blipFill>
          <a:blip r:embed="rId2"/>
          <a:stretch>
            <a:fillRect/>
          </a:stretch>
        </p:blipFill>
        <p:spPr>
          <a:xfrm>
            <a:off x="1970967" y="525242"/>
            <a:ext cx="7992549" cy="737680"/>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3737451040"/>
              </p:ext>
            </p:extLst>
          </p:nvPr>
        </p:nvGraphicFramePr>
        <p:xfrm>
          <a:off x="1970966" y="1988906"/>
          <a:ext cx="8327786" cy="4317223"/>
        </p:xfrm>
        <a:graphic>
          <a:graphicData uri="http://schemas.openxmlformats.org/drawingml/2006/table">
            <a:tbl>
              <a:tblPr firstRow="1" bandRow="1">
                <a:tableStyleId>{00A15C55-8517-42AA-B614-E9B94910E393}</a:tableStyleId>
              </a:tblPr>
              <a:tblGrid>
                <a:gridCol w="2747886">
                  <a:extLst>
                    <a:ext uri="{9D8B030D-6E8A-4147-A177-3AD203B41FA5}">
                      <a16:colId xmlns:a16="http://schemas.microsoft.com/office/drawing/2014/main" val="20000"/>
                    </a:ext>
                  </a:extLst>
                </a:gridCol>
                <a:gridCol w="5579900">
                  <a:extLst>
                    <a:ext uri="{9D8B030D-6E8A-4147-A177-3AD203B41FA5}">
                      <a16:colId xmlns:a16="http://schemas.microsoft.com/office/drawing/2014/main" val="20002"/>
                    </a:ext>
                  </a:extLst>
                </a:gridCol>
              </a:tblGrid>
              <a:tr h="138688">
                <a:tc gridSpan="2">
                  <a:txBody>
                    <a:bodyPr/>
                    <a:lstStyle/>
                    <a:p>
                      <a:pPr algn="ctr" eaLnBrk="1" hangingPunct="1">
                        <a:buFont typeface="Arial" pitchFamily="34" charset="0"/>
                        <a:buNone/>
                      </a:pPr>
                      <a:r>
                        <a:rPr lang="en-US" altLang="zh-TW"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12</a:t>
                      </a:r>
                      <a:r>
                        <a:rPr lang="zh-TW" altLang="en-US"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年國教課綱國中小階段配套之相關法規研修情形</a:t>
                      </a:r>
                      <a:endParaRPr lang="zh-CN" altLang="zh-CN"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446263">
                <a:tc>
                  <a:txBody>
                    <a:bodyPr/>
                    <a:lstStyle/>
                    <a:p>
                      <a:pPr algn="ct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已發布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預計</a:t>
                      </a:r>
                      <a:r>
                        <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107</a:t>
                      </a: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年發布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extLst>
                  <a:ext uri="{0D108BD9-81ED-4DB2-BD59-A6C34878D82A}">
                    <a16:rowId xmlns:a16="http://schemas.microsoft.com/office/drawing/2014/main" val="10001"/>
                  </a:ext>
                </a:extLst>
              </a:tr>
              <a:tr h="3264572">
                <a:tc>
                  <a:txBody>
                    <a:bodyPr/>
                    <a:lstStyle/>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國中小協同教學參考原則</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補助推動新住民語文教學支援人員培訓要點</a:t>
                      </a:r>
                      <a:endParaRPr lang="en-US" altLang="zh-TW" sz="2000" dirty="0" smtClean="0">
                        <a:solidFill>
                          <a:schemeClr val="accent4">
                            <a:lumMod val="50000"/>
                          </a:schemeClr>
                        </a:solidFill>
                        <a:latin typeface="標楷體" pitchFamily="65" charset="-120"/>
                        <a:ea typeface="標楷體" pitchFamily="65" charset="-12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國中小合聘專任教師應注意事項</a:t>
                      </a:r>
                      <a:endParaRPr lang="en-US" altLang="zh-TW" sz="2000" dirty="0" smtClean="0">
                        <a:solidFill>
                          <a:schemeClr val="accent4">
                            <a:lumMod val="50000"/>
                          </a:schemeClr>
                        </a:solidFill>
                        <a:latin typeface="標楷體" pitchFamily="65" charset="-120"/>
                        <a:ea typeface="標楷體" pitchFamily="65" charset="-12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國中小實施校長及教師公開授課參考原則</a:t>
                      </a:r>
                    </a:p>
                    <a:p>
                      <a:pPr marL="0" indent="0">
                        <a:buFont typeface="Arial" pitchFamily="34" charset="0"/>
                        <a:buNone/>
                      </a:pPr>
                      <a:endParaRPr lang="en-US" altLang="zh-TW" sz="2000" dirty="0" smtClean="0">
                        <a:solidFill>
                          <a:schemeClr val="accent4">
                            <a:lumMod val="50000"/>
                          </a:schemeClr>
                        </a:solidFill>
                        <a:latin typeface="標楷體" pitchFamily="65" charset="-120"/>
                        <a:ea typeface="標楷體" pitchFamily="65" charset="-12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國中小課程評鑑參考原則</a:t>
                      </a:r>
                      <a:endParaRPr lang="en-US" altLang="zh-TW" sz="2000" dirty="0" smtClean="0">
                        <a:solidFill>
                          <a:schemeClr val="accent4">
                            <a:lumMod val="50000"/>
                          </a:schemeClr>
                        </a:solidFill>
                        <a:latin typeface="標楷體" pitchFamily="65" charset="-120"/>
                        <a:ea typeface="標楷體" pitchFamily="65" charset="-12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國中小課程計畫備查參考原則</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國中小學生成績評量準則</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國中小設備基準</a:t>
                      </a:r>
                      <a:endParaRPr lang="en-US" altLang="zh-TW" sz="2000" dirty="0" smtClean="0">
                        <a:solidFill>
                          <a:schemeClr val="accent4">
                            <a:lumMod val="50000"/>
                          </a:schemeClr>
                        </a:solidFill>
                        <a:latin typeface="標楷體" pitchFamily="65" charset="-120"/>
                        <a:ea typeface="標楷體" pitchFamily="65" charset="-120"/>
                      </a:endParaRP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國中小教科書選用注意事項</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國中小校長主任教師甄選儲訓遷調及介聘辦法</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國中小開設新住民語文選修課程應注意事項</a:t>
                      </a:r>
                      <a:endParaRPr lang="en-US" altLang="zh-TW" sz="2000" dirty="0" smtClean="0">
                        <a:solidFill>
                          <a:schemeClr val="accent4">
                            <a:lumMod val="50000"/>
                          </a:schemeClr>
                        </a:solidFill>
                        <a:latin typeface="標楷體" pitchFamily="65" charset="-120"/>
                        <a:ea typeface="標楷體" pitchFamily="65" charset="-120"/>
                      </a:endParaRPr>
                    </a:p>
                    <a:p>
                      <a:pPr marL="285750" indent="-285750">
                        <a:buFont typeface="Arial" pitchFamily="34" charset="0"/>
                        <a:buChar char="•"/>
                      </a:pPr>
                      <a:endParaRPr lang="zh-TW" altLang="en-US" sz="2000" dirty="0" smtClean="0">
                        <a:solidFill>
                          <a:schemeClr val="accent4">
                            <a:lumMod val="50000"/>
                          </a:schemeClr>
                        </a:solidFill>
                        <a:latin typeface="標楷體" pitchFamily="65" charset="-120"/>
                        <a:ea typeface="標楷體" pitchFamily="65" charset="-12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9582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927648" y="1199005"/>
            <a:ext cx="6216352" cy="830997"/>
            <a:chOff x="237980" y="-202257"/>
            <a:chExt cx="8288472" cy="1927473"/>
          </a:xfrm>
        </p:grpSpPr>
        <p:sp>
          <p:nvSpPr>
            <p:cNvPr id="4" name="矩形 3"/>
            <p:cNvSpPr/>
            <p:nvPr/>
          </p:nvSpPr>
          <p:spPr>
            <a:xfrm>
              <a:off x="237980" y="-202257"/>
              <a:ext cx="7241353" cy="1927473"/>
            </a:xfrm>
            <a:prstGeom prst="rect">
              <a:avLst/>
            </a:prstGeom>
          </p:spPr>
          <p:txBody>
            <a:bodyPr wrap="square">
              <a:spAutoFit/>
            </a:bodyPr>
            <a:lstStyle/>
            <a:p>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一</a:t>
              </a:r>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相關法規研修情形</a:t>
              </a:r>
              <a:endParaRPr lang="zh-TW" altLang="zh-TW" sz="2400" b="1" dirty="0">
                <a:solidFill>
                  <a:srgbClr val="005BD3"/>
                </a:solidFill>
                <a:latin typeface="標楷體" panose="03000509000000000000" pitchFamily="65" charset="-120"/>
                <a:ea typeface="標楷體" panose="03000509000000000000" pitchFamily="65" charset="-120"/>
              </a:endParaRPr>
            </a:p>
            <a:p>
              <a:endParaRPr lang="zh-TW" altLang="zh-TW" sz="2400" b="1" dirty="0">
                <a:solidFill>
                  <a:srgbClr val="005BD3"/>
                </a:solidFill>
                <a:latin typeface="標楷體" panose="03000509000000000000" pitchFamily="65" charset="-120"/>
                <a:ea typeface="標楷體" panose="03000509000000000000" pitchFamily="65" charset="-120"/>
              </a:endParaRPr>
            </a:p>
          </p:txBody>
        </p:sp>
        <p:sp>
          <p:nvSpPr>
            <p:cNvPr id="5" name="矩形 4"/>
            <p:cNvSpPr/>
            <p:nvPr/>
          </p:nvSpPr>
          <p:spPr>
            <a:xfrm>
              <a:off x="677479" y="632845"/>
              <a:ext cx="7848973" cy="999430"/>
            </a:xfrm>
            <a:prstGeom prst="rect">
              <a:avLst/>
            </a:prstGeom>
          </p:spPr>
          <p:txBody>
            <a:bodyPr wrap="square">
              <a:spAutoFit/>
            </a:bodyPr>
            <a:lstStyle/>
            <a:p>
              <a:pPr marL="457200" indent="-457200">
                <a:buFont typeface="Wingdings" panose="05000000000000000000" pitchFamily="2" charset="2"/>
                <a:buChar char="u"/>
              </a:pPr>
              <a:r>
                <a:rPr lang="zh-TW" altLang="en-US" sz="2200" b="1" dirty="0">
                  <a:solidFill>
                    <a:srgbClr val="E40059"/>
                  </a:solidFill>
                  <a:latin typeface="標楷體" panose="03000509000000000000" pitchFamily="65" charset="-120"/>
                  <a:ea typeface="標楷體" panose="03000509000000000000" pitchFamily="65" charset="-120"/>
                </a:rPr>
                <a:t>修訂規定－高中職部分</a:t>
              </a:r>
              <a:endParaRPr lang="en-US" altLang="zh-TW" sz="2200" b="1" dirty="0">
                <a:solidFill>
                  <a:srgbClr val="E40059"/>
                </a:solidFill>
                <a:latin typeface="標楷體" panose="03000509000000000000" pitchFamily="65" charset="-120"/>
                <a:ea typeface="標楷體" panose="03000509000000000000" pitchFamily="65" charset="-120"/>
              </a:endParaRPr>
            </a:p>
          </p:txBody>
        </p:sp>
      </p:grpSp>
      <p:sp>
        <p:nvSpPr>
          <p:cNvPr id="7" name="投影片編號版面配置區 6"/>
          <p:cNvSpPr>
            <a:spLocks noGrp="1"/>
          </p:cNvSpPr>
          <p:nvPr>
            <p:ph type="sldNum" sz="quarter" idx="12"/>
          </p:nvPr>
        </p:nvSpPr>
        <p:spPr/>
        <p:txBody>
          <a:bodyPr/>
          <a:lstStyle/>
          <a:p>
            <a:fld id="{2BB4DC1C-974E-48B5-82F0-0018C6512172}" type="slidenum">
              <a:rPr lang="zh-TW" altLang="en-US" smtClean="0">
                <a:solidFill>
                  <a:prstClr val="black"/>
                </a:solidFill>
              </a:rPr>
              <a:pPr/>
              <a:t>48</a:t>
            </a:fld>
            <a:endParaRPr lang="zh-TW" altLang="en-US">
              <a:solidFill>
                <a:prstClr val="black"/>
              </a:solidFill>
            </a:endParaRPr>
          </a:p>
        </p:txBody>
      </p:sp>
      <p:pic>
        <p:nvPicPr>
          <p:cNvPr id="3" name="圖片 2"/>
          <p:cNvPicPr>
            <a:picLocks noChangeAspect="1"/>
          </p:cNvPicPr>
          <p:nvPr/>
        </p:nvPicPr>
        <p:blipFill>
          <a:blip r:embed="rId2"/>
          <a:stretch>
            <a:fillRect/>
          </a:stretch>
        </p:blipFill>
        <p:spPr>
          <a:xfrm>
            <a:off x="1970967" y="525242"/>
            <a:ext cx="7992549" cy="737680"/>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111083026"/>
              </p:ext>
            </p:extLst>
          </p:nvPr>
        </p:nvGraphicFramePr>
        <p:xfrm>
          <a:off x="1775520" y="1994010"/>
          <a:ext cx="8568952" cy="4387318"/>
        </p:xfrm>
        <a:graphic>
          <a:graphicData uri="http://schemas.openxmlformats.org/drawingml/2006/table">
            <a:tbl>
              <a:tblPr firstRow="1" bandRow="1">
                <a:tableStyleId>{00A15C55-8517-42AA-B614-E9B94910E393}</a:tableStyleId>
              </a:tblPr>
              <a:tblGrid>
                <a:gridCol w="3240360">
                  <a:extLst>
                    <a:ext uri="{9D8B030D-6E8A-4147-A177-3AD203B41FA5}">
                      <a16:colId xmlns:a16="http://schemas.microsoft.com/office/drawing/2014/main" val="20000"/>
                    </a:ext>
                  </a:extLst>
                </a:gridCol>
                <a:gridCol w="5328592">
                  <a:extLst>
                    <a:ext uri="{9D8B030D-6E8A-4147-A177-3AD203B41FA5}">
                      <a16:colId xmlns:a16="http://schemas.microsoft.com/office/drawing/2014/main" val="20002"/>
                    </a:ext>
                  </a:extLst>
                </a:gridCol>
              </a:tblGrid>
              <a:tr h="415244">
                <a:tc gridSpan="2">
                  <a:txBody>
                    <a:bodyPr/>
                    <a:lstStyle/>
                    <a:p>
                      <a:pPr algn="ctr" eaLnBrk="1" hangingPunct="1">
                        <a:buFont typeface="Arial" pitchFamily="34" charset="0"/>
                        <a:buNone/>
                      </a:pPr>
                      <a:r>
                        <a:rPr lang="en-US" altLang="zh-TW"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12</a:t>
                      </a:r>
                      <a:r>
                        <a:rPr lang="zh-TW" altLang="en-US"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年國教課綱國中小階段配套之相關法規研修情形</a:t>
                      </a:r>
                      <a:endParaRPr lang="zh-CN" altLang="zh-CN"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455398">
                <a:tc>
                  <a:txBody>
                    <a:bodyPr/>
                    <a:lstStyle/>
                    <a:p>
                      <a:pPr algn="ct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已發布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預計</a:t>
                      </a:r>
                      <a:r>
                        <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107</a:t>
                      </a: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年發布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extLst>
                  <a:ext uri="{0D108BD9-81ED-4DB2-BD59-A6C34878D82A}">
                    <a16:rowId xmlns:a16="http://schemas.microsoft.com/office/drawing/2014/main" val="10001"/>
                  </a:ext>
                </a:extLst>
              </a:tr>
              <a:tr h="3399453">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高級中等學校課程規劃及實施要點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補助地方政府精進高級中等學校課程與教學要點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高級中等學校學生學習歷程檔案建置作業要點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補助國立高級中等學校充實學生自主學習空間設施作業要點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高級中等學校學生在校作息時間規劃注意事項</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高級中等學校教科用書採購應行注意事項</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高級中等學校課程推動工作圈及學科群科中心設置要點</a:t>
                      </a:r>
                      <a:endParaRPr lang="en-US" altLang="zh-TW" sz="1600" dirty="0" smtClean="0">
                        <a:solidFill>
                          <a:schemeClr val="accent4">
                            <a:lumMod val="50000"/>
                          </a:schemeClr>
                        </a:solidFill>
                        <a:latin typeface="標楷體" pitchFamily="65" charset="-120"/>
                        <a:ea typeface="標楷體" pitchFamily="65" charset="-120"/>
                      </a:endParaRPr>
                    </a:p>
                  </a:txBody>
                  <a:tcPr/>
                </a:tc>
                <a:tc>
                  <a:txBody>
                    <a:bodyPr/>
                    <a:lstStyle/>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高級中等學校課程輔導諮詢作業要點</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高級中等學校校長及教師公開授課實施原則</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高級中等學校實施課程評鑑作業要點</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高級中等學校實習課程實施辦法</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高級中等學校教師每週教學節數標準</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高級中等學校（包括進修部）學生學習評量辦法</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高級中等學校教科用書審定辦法</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高級中等學校設備基準</a:t>
                      </a:r>
                    </a:p>
                    <a:p>
                      <a:pPr marL="0" indent="0">
                        <a:buFont typeface="Arial" pitchFamily="34" charset="0"/>
                        <a:buNone/>
                      </a:pPr>
                      <a:endParaRPr lang="zh-TW" altLang="en-US" sz="1800" dirty="0" smtClean="0">
                        <a:solidFill>
                          <a:schemeClr val="accent4">
                            <a:lumMod val="50000"/>
                          </a:schemeClr>
                        </a:solidFill>
                        <a:latin typeface="標楷體" pitchFamily="65" charset="-120"/>
                        <a:ea typeface="標楷體" pitchFamily="65" charset="-12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8933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99656" y="1221163"/>
            <a:ext cx="5688632" cy="622423"/>
          </a:xfrm>
          <a:solidFill>
            <a:schemeClr val="accent2">
              <a:alpha val="78824"/>
            </a:schemeClr>
          </a:solidFill>
          <a:effectLst>
            <a:outerShdw blurRad="50800" dist="38100" dir="2700000" algn="tl" rotWithShape="0">
              <a:prstClr val="black">
                <a:alpha val="40000"/>
              </a:prstClr>
            </a:outerShdw>
          </a:effectLst>
        </p:spPr>
        <p:txBody>
          <a:bodyPr/>
          <a:lstStyle/>
          <a:p>
            <a:pPr marL="0" indent="0" algn="ctr">
              <a:spcBef>
                <a:spcPts val="0"/>
              </a:spcBef>
              <a:buNone/>
            </a:pPr>
            <a:r>
              <a:rPr lang="zh-TW" altLang="en-US" sz="3600" dirty="0">
                <a:solidFill>
                  <a:schemeClr val="bg1"/>
                </a:solidFill>
                <a:effectLst>
                  <a:outerShdw blurRad="38100" dist="38100" dir="2700000" algn="tl">
                    <a:srgbClr val="000000">
                      <a:alpha val="43137"/>
                    </a:srgbClr>
                  </a:outerShdw>
                </a:effectLst>
              </a:rPr>
              <a:t>課程改革是</a:t>
            </a:r>
            <a:r>
              <a:rPr lang="zh-TW" altLang="en-US" sz="3600" dirty="0">
                <a:ln>
                  <a:solidFill>
                    <a:schemeClr val="bg1"/>
                  </a:solidFill>
                </a:ln>
                <a:solidFill>
                  <a:srgbClr val="006600"/>
                </a:solidFill>
                <a:effectLst>
                  <a:outerShdw blurRad="38100" dist="38100" dir="2700000" algn="tl">
                    <a:srgbClr val="000000">
                      <a:alpha val="43137"/>
                    </a:srgbClr>
                  </a:outerShdw>
                </a:effectLst>
              </a:rPr>
              <a:t>「</a:t>
            </a:r>
            <a:r>
              <a:rPr lang="zh-TW" altLang="en-US" sz="3600" b="1" dirty="0">
                <a:ln>
                  <a:solidFill>
                    <a:schemeClr val="bg1"/>
                  </a:solidFill>
                </a:ln>
                <a:solidFill>
                  <a:srgbClr val="006600"/>
                </a:solidFill>
                <a:effectLst>
                  <a:outerShdw blurRad="38100" dist="38100" dir="2700000" algn="tl">
                    <a:srgbClr val="000000">
                      <a:alpha val="43137"/>
                    </a:srgbClr>
                  </a:outerShdw>
                </a:effectLst>
              </a:rPr>
              <a:t>從有到更好</a:t>
            </a:r>
            <a:r>
              <a:rPr lang="zh-TW" altLang="en-US" sz="3600" dirty="0">
                <a:ln>
                  <a:solidFill>
                    <a:schemeClr val="bg1"/>
                  </a:solidFill>
                </a:ln>
                <a:solidFill>
                  <a:srgbClr val="006600"/>
                </a:solidFill>
                <a:effectLst>
                  <a:outerShdw blurRad="38100" dist="38100" dir="2700000" algn="tl">
                    <a:srgbClr val="000000">
                      <a:alpha val="43137"/>
                    </a:srgbClr>
                  </a:outerShdw>
                </a:effectLst>
              </a:rPr>
              <a:t>」</a:t>
            </a:r>
            <a:endParaRPr lang="en-US" altLang="zh-TW" sz="3600" dirty="0">
              <a:ln>
                <a:solidFill>
                  <a:schemeClr val="bg1"/>
                </a:solidFill>
              </a:ln>
              <a:solidFill>
                <a:srgbClr val="006600"/>
              </a:solidFill>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pPr>
                <a:defRPr/>
              </a:pPr>
              <a:t>4</a:t>
            </a:fld>
            <a:endParaRPr lang="zh-TW" altLang="en-US"/>
          </a:p>
        </p:txBody>
      </p:sp>
      <p:grpSp>
        <p:nvGrpSpPr>
          <p:cNvPr id="2" name="群組 11"/>
          <p:cNvGrpSpPr/>
          <p:nvPr/>
        </p:nvGrpSpPr>
        <p:grpSpPr>
          <a:xfrm>
            <a:off x="1881158" y="2190079"/>
            <a:ext cx="8572560" cy="2391049"/>
            <a:chOff x="357158" y="2190078"/>
            <a:chExt cx="8572560" cy="2391049"/>
          </a:xfrm>
          <a:solidFill>
            <a:schemeClr val="accent2">
              <a:lumMod val="75000"/>
            </a:schemeClr>
          </a:solidFill>
        </p:grpSpPr>
        <p:sp>
          <p:nvSpPr>
            <p:cNvPr id="8" name="手繪多邊形 7"/>
            <p:cNvSpPr/>
            <p:nvPr/>
          </p:nvSpPr>
          <p:spPr>
            <a:xfrm>
              <a:off x="357158" y="2190078"/>
              <a:ext cx="1580695" cy="2391049"/>
            </a:xfrm>
            <a:custGeom>
              <a:avLst/>
              <a:gdLst>
                <a:gd name="connsiteX0" fmla="*/ 0 w 2258135"/>
                <a:gd name="connsiteY0" fmla="*/ 0 h 1580694"/>
                <a:gd name="connsiteX1" fmla="*/ 1467788 w 2258135"/>
                <a:gd name="connsiteY1" fmla="*/ 0 h 1580694"/>
                <a:gd name="connsiteX2" fmla="*/ 2258135 w 2258135"/>
                <a:gd name="connsiteY2" fmla="*/ 790347 h 1580694"/>
                <a:gd name="connsiteX3" fmla="*/ 1467788 w 2258135"/>
                <a:gd name="connsiteY3" fmla="*/ 1580694 h 1580694"/>
                <a:gd name="connsiteX4" fmla="*/ 0 w 2258135"/>
                <a:gd name="connsiteY4" fmla="*/ 1580694 h 1580694"/>
                <a:gd name="connsiteX5" fmla="*/ 790347 w 2258135"/>
                <a:gd name="connsiteY5" fmla="*/ 790347 h 1580694"/>
                <a:gd name="connsiteX6" fmla="*/ 0 w 2258135"/>
                <a:gd name="connsiteY6" fmla="*/ 0 h 158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135" h="1580694">
                  <a:moveTo>
                    <a:pt x="2258134" y="0"/>
                  </a:moveTo>
                  <a:lnTo>
                    <a:pt x="2258134" y="1027451"/>
                  </a:lnTo>
                  <a:lnTo>
                    <a:pt x="1129068" y="1580694"/>
                  </a:lnTo>
                  <a:lnTo>
                    <a:pt x="1" y="1027451"/>
                  </a:lnTo>
                  <a:lnTo>
                    <a:pt x="1" y="0"/>
                  </a:lnTo>
                  <a:lnTo>
                    <a:pt x="1129068" y="553243"/>
                  </a:lnTo>
                  <a:lnTo>
                    <a:pt x="2258134" y="0"/>
                  </a:lnTo>
                  <a:close/>
                </a:path>
              </a:pathLst>
            </a:custGeom>
            <a:grpFill/>
            <a:scene3d>
              <a:camera prst="orthographicFront"/>
              <a:lightRig rig="threePt" dir="t">
                <a:rot lat="0" lon="0" rev="7500000"/>
              </a:lightRig>
            </a:scene3d>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941" tIns="818287" rIns="27940" bIns="818288" numCol="1" spcCol="1270" anchor="ctr" anchorCtr="0">
              <a:noAutofit/>
            </a:bodyPr>
            <a:lstStyle/>
            <a:p>
              <a:pPr algn="ctr" defTabSz="1955800">
                <a:lnSpc>
                  <a:spcPct val="90000"/>
                </a:lnSpc>
                <a:spcAft>
                  <a:spcPct val="35000"/>
                </a:spcAft>
              </a:pPr>
              <a:endParaRPr lang="en-US" altLang="zh-TW" sz="2400" b="1" dirty="0">
                <a:effectLst>
                  <a:outerShdw blurRad="38100" dist="38100" dir="2700000" algn="tl">
                    <a:srgbClr val="000000">
                      <a:alpha val="43137"/>
                    </a:srgbClr>
                  </a:outerShdw>
                </a:effectLst>
                <a:latin typeface="微軟正黑體" pitchFamily="34" charset="-120"/>
                <a:ea typeface="微軟正黑體" pitchFamily="34" charset="-120"/>
              </a:endParaRPr>
            </a:p>
            <a:p>
              <a:pPr algn="ctr" defTabSz="1955800">
                <a:lnSpc>
                  <a:spcPct val="90000"/>
                </a:lnSpc>
                <a:spcAft>
                  <a:spcPct val="35000"/>
                </a:spcAft>
              </a:pPr>
              <a:r>
                <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rPr>
                <a:t>內</a:t>
              </a:r>
            </a:p>
          </p:txBody>
        </p:sp>
        <p:sp>
          <p:nvSpPr>
            <p:cNvPr id="9" name="手繪多邊形 8"/>
            <p:cNvSpPr/>
            <p:nvPr/>
          </p:nvSpPr>
          <p:spPr>
            <a:xfrm>
              <a:off x="1937852" y="2204864"/>
              <a:ext cx="6991866" cy="1551975"/>
            </a:xfrm>
            <a:custGeom>
              <a:avLst/>
              <a:gdLst>
                <a:gd name="connsiteX0" fmla="*/ 258668 w 1551974"/>
                <a:gd name="connsiteY0" fmla="*/ 0 h 6991865"/>
                <a:gd name="connsiteX1" fmla="*/ 1293306 w 1551974"/>
                <a:gd name="connsiteY1" fmla="*/ 0 h 6991865"/>
                <a:gd name="connsiteX2" fmla="*/ 1476212 w 1551974"/>
                <a:gd name="connsiteY2" fmla="*/ 75762 h 6991865"/>
                <a:gd name="connsiteX3" fmla="*/ 1551974 w 1551974"/>
                <a:gd name="connsiteY3" fmla="*/ 258668 h 6991865"/>
                <a:gd name="connsiteX4" fmla="*/ 1551974 w 1551974"/>
                <a:gd name="connsiteY4" fmla="*/ 6991865 h 6991865"/>
                <a:gd name="connsiteX5" fmla="*/ 1551974 w 1551974"/>
                <a:gd name="connsiteY5" fmla="*/ 6991865 h 6991865"/>
                <a:gd name="connsiteX6" fmla="*/ 1551974 w 1551974"/>
                <a:gd name="connsiteY6" fmla="*/ 6991865 h 6991865"/>
                <a:gd name="connsiteX7" fmla="*/ 0 w 1551974"/>
                <a:gd name="connsiteY7" fmla="*/ 6991865 h 6991865"/>
                <a:gd name="connsiteX8" fmla="*/ 0 w 1551974"/>
                <a:gd name="connsiteY8" fmla="*/ 6991865 h 6991865"/>
                <a:gd name="connsiteX9" fmla="*/ 0 w 1551974"/>
                <a:gd name="connsiteY9" fmla="*/ 6991865 h 6991865"/>
                <a:gd name="connsiteX10" fmla="*/ 0 w 1551974"/>
                <a:gd name="connsiteY10" fmla="*/ 258668 h 6991865"/>
                <a:gd name="connsiteX11" fmla="*/ 75762 w 1551974"/>
                <a:gd name="connsiteY11" fmla="*/ 75762 h 6991865"/>
                <a:gd name="connsiteX12" fmla="*/ 258668 w 1551974"/>
                <a:gd name="connsiteY12" fmla="*/ 0 h 69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74" h="6991865">
                  <a:moveTo>
                    <a:pt x="1551974" y="1165338"/>
                  </a:moveTo>
                  <a:lnTo>
                    <a:pt x="1551974" y="5826527"/>
                  </a:lnTo>
                  <a:cubicBezTo>
                    <a:pt x="1551974" y="6135593"/>
                    <a:pt x="1545925" y="6432000"/>
                    <a:pt x="1535157" y="6650544"/>
                  </a:cubicBezTo>
                  <a:cubicBezTo>
                    <a:pt x="1524389" y="6869089"/>
                    <a:pt x="1509785" y="6991863"/>
                    <a:pt x="1494558" y="6991863"/>
                  </a:cubicBezTo>
                  <a:lnTo>
                    <a:pt x="0" y="6991863"/>
                  </a:lnTo>
                  <a:lnTo>
                    <a:pt x="0" y="6991863"/>
                  </a:lnTo>
                  <a:lnTo>
                    <a:pt x="0" y="6991863"/>
                  </a:lnTo>
                  <a:lnTo>
                    <a:pt x="0" y="2"/>
                  </a:lnTo>
                  <a:lnTo>
                    <a:pt x="0" y="2"/>
                  </a:lnTo>
                  <a:lnTo>
                    <a:pt x="0" y="2"/>
                  </a:lnTo>
                  <a:lnTo>
                    <a:pt x="1494558" y="2"/>
                  </a:lnTo>
                  <a:cubicBezTo>
                    <a:pt x="1509785" y="2"/>
                    <a:pt x="1524389" y="122781"/>
                    <a:pt x="1535157" y="341321"/>
                  </a:cubicBezTo>
                  <a:cubicBezTo>
                    <a:pt x="1545925" y="559865"/>
                    <a:pt x="1551974" y="856272"/>
                    <a:pt x="1551974" y="1165338"/>
                  </a:cubicBezTo>
                  <a:close/>
                </a:path>
              </a:pathLst>
            </a:custGeom>
            <a:noFill/>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94811" rIns="94811" bIns="94812" numCol="1" spcCol="1270" anchor="ctr" anchorCtr="0">
              <a:noAutofit/>
            </a:bodyPr>
            <a:lstStyle/>
            <a:p>
              <a:pPr marL="357188" lvl="1" indent="-357188" eaLnBrk="1" fontAlgn="auto" hangingPunct="1">
                <a:spcAft>
                  <a:spcPts val="0"/>
                </a:spcAft>
                <a:buFontTx/>
                <a:buChar char="••"/>
                <a:defRPr/>
              </a:pPr>
              <a:r>
                <a:rPr lang="zh-TW" altLang="en-US" sz="3000" b="1" dirty="0">
                  <a:latin typeface="微軟正黑體" pitchFamily="34" charset="-120"/>
                  <a:ea typeface="微軟正黑體" pitchFamily="34" charset="-120"/>
                </a:rPr>
                <a:t>教育現場正在改變</a:t>
              </a:r>
              <a:r>
                <a:rPr lang="zh-TW" altLang="en-US" sz="3000" b="1" dirty="0">
                  <a:solidFill>
                    <a:srgbClr val="C00000"/>
                  </a:solidFill>
                  <a:latin typeface="微軟正黑體" pitchFamily="34" charset="-120"/>
                  <a:ea typeface="微軟正黑體" pitchFamily="34" charset="-120"/>
                </a:rPr>
                <a:t>，</a:t>
              </a:r>
              <a:r>
                <a:rPr lang="zh-TW" altLang="en-US" sz="3000" b="1" dirty="0">
                  <a:latin typeface="微軟正黑體" pitchFamily="34" charset="-120"/>
                  <a:ea typeface="微軟正黑體" pitchFamily="34" charset="-120"/>
                </a:rPr>
                <a:t>創造教育新風貌，我們必須積極營造</a:t>
              </a:r>
              <a:r>
                <a:rPr lang="zh-TW" altLang="en-US" sz="3000" b="1" dirty="0">
                  <a:solidFill>
                    <a:srgbClr val="FF0000"/>
                  </a:solidFill>
                  <a:latin typeface="微軟正黑體" pitchFamily="34" charset="-120"/>
                  <a:ea typeface="微軟正黑體" pitchFamily="34" charset="-120"/>
                </a:rPr>
                <a:t>正向支持</a:t>
              </a:r>
              <a:r>
                <a:rPr lang="zh-TW" altLang="en-US" sz="3000" b="1" dirty="0">
                  <a:latin typeface="微軟正黑體" pitchFamily="34" charset="-120"/>
                  <a:ea typeface="微軟正黑體" pitchFamily="34" charset="-120"/>
                </a:rPr>
                <a:t>的環境</a:t>
              </a:r>
            </a:p>
          </p:txBody>
        </p:sp>
      </p:grpSp>
      <p:grpSp>
        <p:nvGrpSpPr>
          <p:cNvPr id="5" name="群組 12"/>
          <p:cNvGrpSpPr/>
          <p:nvPr/>
        </p:nvGrpSpPr>
        <p:grpSpPr>
          <a:xfrm>
            <a:off x="1881158" y="4166003"/>
            <a:ext cx="8572560" cy="2258136"/>
            <a:chOff x="357158" y="4166003"/>
            <a:chExt cx="8572560" cy="2258136"/>
          </a:xfrm>
        </p:grpSpPr>
        <p:sp>
          <p:nvSpPr>
            <p:cNvPr id="10" name="手繪多邊形 9"/>
            <p:cNvSpPr/>
            <p:nvPr/>
          </p:nvSpPr>
          <p:spPr>
            <a:xfrm>
              <a:off x="357158" y="4166003"/>
              <a:ext cx="1580695" cy="2258136"/>
            </a:xfrm>
            <a:custGeom>
              <a:avLst/>
              <a:gdLst>
                <a:gd name="connsiteX0" fmla="*/ 0 w 2258135"/>
                <a:gd name="connsiteY0" fmla="*/ 0 h 1580694"/>
                <a:gd name="connsiteX1" fmla="*/ 1467788 w 2258135"/>
                <a:gd name="connsiteY1" fmla="*/ 0 h 1580694"/>
                <a:gd name="connsiteX2" fmla="*/ 2258135 w 2258135"/>
                <a:gd name="connsiteY2" fmla="*/ 790347 h 1580694"/>
                <a:gd name="connsiteX3" fmla="*/ 1467788 w 2258135"/>
                <a:gd name="connsiteY3" fmla="*/ 1580694 h 1580694"/>
                <a:gd name="connsiteX4" fmla="*/ 0 w 2258135"/>
                <a:gd name="connsiteY4" fmla="*/ 1580694 h 1580694"/>
                <a:gd name="connsiteX5" fmla="*/ 790347 w 2258135"/>
                <a:gd name="connsiteY5" fmla="*/ 790347 h 1580694"/>
                <a:gd name="connsiteX6" fmla="*/ 0 w 2258135"/>
                <a:gd name="connsiteY6" fmla="*/ 0 h 158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135" h="1580694">
                  <a:moveTo>
                    <a:pt x="2258134" y="0"/>
                  </a:moveTo>
                  <a:lnTo>
                    <a:pt x="2258134" y="1027451"/>
                  </a:lnTo>
                  <a:lnTo>
                    <a:pt x="1129068" y="1580694"/>
                  </a:lnTo>
                  <a:lnTo>
                    <a:pt x="1" y="1027451"/>
                  </a:lnTo>
                  <a:lnTo>
                    <a:pt x="1" y="0"/>
                  </a:lnTo>
                  <a:lnTo>
                    <a:pt x="1129068" y="553243"/>
                  </a:lnTo>
                  <a:lnTo>
                    <a:pt x="2258134" y="0"/>
                  </a:lnTo>
                  <a:close/>
                </a:path>
              </a:pathLst>
            </a:custGeom>
            <a:solidFill>
              <a:srgbClr val="006600"/>
            </a:solidFill>
            <a:ln>
              <a:solidFill>
                <a:srgbClr val="00B050"/>
              </a:solidFill>
            </a:ln>
            <a:scene3d>
              <a:camera prst="orthographicFront"/>
              <a:lightRig rig="threePt" dir="t">
                <a:rot lat="0" lon="0" rev="7500000"/>
              </a:lightRig>
            </a:scene3d>
            <a:sp3d prstMaterial="plastic">
              <a:bevelT w="127000" h="25400" prst="relaxedInset"/>
            </a:sp3d>
          </p:spPr>
          <p:style>
            <a:lnRef idx="0">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27941" tIns="818287" rIns="27940" bIns="818288" numCol="1" spcCol="1270" anchor="ctr" anchorCtr="0">
              <a:noAutofit/>
            </a:bodyPr>
            <a:lstStyle/>
            <a:p>
              <a:pPr algn="ctr" defTabSz="1955800">
                <a:lnSpc>
                  <a:spcPct val="90000"/>
                </a:lnSpc>
                <a:spcAft>
                  <a:spcPct val="35000"/>
                </a:spcAft>
              </a:pPr>
              <a:endParaRPr lang="en-US" altLang="zh-TW" sz="2400" b="1" dirty="0">
                <a:effectLst>
                  <a:outerShdw blurRad="38100" dist="38100" dir="2700000" algn="tl">
                    <a:srgbClr val="000000">
                      <a:alpha val="43137"/>
                    </a:srgbClr>
                  </a:outerShdw>
                </a:effectLst>
                <a:latin typeface="微軟正黑體" pitchFamily="34" charset="-120"/>
                <a:ea typeface="微軟正黑體" pitchFamily="34" charset="-120"/>
              </a:endParaRPr>
            </a:p>
            <a:p>
              <a:pPr algn="ctr" defTabSz="1955800">
                <a:lnSpc>
                  <a:spcPct val="90000"/>
                </a:lnSpc>
                <a:spcAft>
                  <a:spcPct val="35000"/>
                </a:spcAft>
              </a:pPr>
              <a:r>
                <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rPr>
                <a:t>外</a:t>
              </a:r>
            </a:p>
          </p:txBody>
        </p:sp>
        <p:sp>
          <p:nvSpPr>
            <p:cNvPr id="11" name="手繪多邊形 10"/>
            <p:cNvSpPr/>
            <p:nvPr/>
          </p:nvSpPr>
          <p:spPr>
            <a:xfrm>
              <a:off x="1937852" y="4166004"/>
              <a:ext cx="6991866" cy="1467789"/>
            </a:xfrm>
            <a:custGeom>
              <a:avLst/>
              <a:gdLst>
                <a:gd name="connsiteX0" fmla="*/ 244636 w 1467788"/>
                <a:gd name="connsiteY0" fmla="*/ 0 h 6991865"/>
                <a:gd name="connsiteX1" fmla="*/ 1223152 w 1467788"/>
                <a:gd name="connsiteY1" fmla="*/ 0 h 6991865"/>
                <a:gd name="connsiteX2" fmla="*/ 1396136 w 1467788"/>
                <a:gd name="connsiteY2" fmla="*/ 71652 h 6991865"/>
                <a:gd name="connsiteX3" fmla="*/ 1467788 w 1467788"/>
                <a:gd name="connsiteY3" fmla="*/ 244636 h 6991865"/>
                <a:gd name="connsiteX4" fmla="*/ 1467788 w 1467788"/>
                <a:gd name="connsiteY4" fmla="*/ 6991865 h 6991865"/>
                <a:gd name="connsiteX5" fmla="*/ 1467788 w 1467788"/>
                <a:gd name="connsiteY5" fmla="*/ 6991865 h 6991865"/>
                <a:gd name="connsiteX6" fmla="*/ 1467788 w 1467788"/>
                <a:gd name="connsiteY6" fmla="*/ 6991865 h 6991865"/>
                <a:gd name="connsiteX7" fmla="*/ 0 w 1467788"/>
                <a:gd name="connsiteY7" fmla="*/ 6991865 h 6991865"/>
                <a:gd name="connsiteX8" fmla="*/ 0 w 1467788"/>
                <a:gd name="connsiteY8" fmla="*/ 6991865 h 6991865"/>
                <a:gd name="connsiteX9" fmla="*/ 0 w 1467788"/>
                <a:gd name="connsiteY9" fmla="*/ 6991865 h 6991865"/>
                <a:gd name="connsiteX10" fmla="*/ 0 w 1467788"/>
                <a:gd name="connsiteY10" fmla="*/ 244636 h 6991865"/>
                <a:gd name="connsiteX11" fmla="*/ 71652 w 1467788"/>
                <a:gd name="connsiteY11" fmla="*/ 71652 h 6991865"/>
                <a:gd name="connsiteX12" fmla="*/ 244636 w 1467788"/>
                <a:gd name="connsiteY12" fmla="*/ 0 h 69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7788" h="6991865">
                  <a:moveTo>
                    <a:pt x="1467788" y="1165335"/>
                  </a:moveTo>
                  <a:lnTo>
                    <a:pt x="1467788" y="5826530"/>
                  </a:lnTo>
                  <a:cubicBezTo>
                    <a:pt x="1467788" y="6135598"/>
                    <a:pt x="1462377" y="6432004"/>
                    <a:pt x="1452746" y="6650546"/>
                  </a:cubicBezTo>
                  <a:cubicBezTo>
                    <a:pt x="1443115" y="6869087"/>
                    <a:pt x="1430053" y="6991863"/>
                    <a:pt x="1416432" y="6991863"/>
                  </a:cubicBezTo>
                  <a:lnTo>
                    <a:pt x="0" y="6991863"/>
                  </a:lnTo>
                  <a:lnTo>
                    <a:pt x="0" y="6991863"/>
                  </a:lnTo>
                  <a:lnTo>
                    <a:pt x="0" y="6991863"/>
                  </a:lnTo>
                  <a:lnTo>
                    <a:pt x="0" y="2"/>
                  </a:lnTo>
                  <a:lnTo>
                    <a:pt x="0" y="2"/>
                  </a:lnTo>
                  <a:lnTo>
                    <a:pt x="0" y="2"/>
                  </a:lnTo>
                  <a:lnTo>
                    <a:pt x="1416432" y="2"/>
                  </a:lnTo>
                  <a:cubicBezTo>
                    <a:pt x="1430053" y="2"/>
                    <a:pt x="1443115" y="122778"/>
                    <a:pt x="1452746" y="341319"/>
                  </a:cubicBezTo>
                  <a:cubicBezTo>
                    <a:pt x="1462377" y="559861"/>
                    <a:pt x="1467788" y="856267"/>
                    <a:pt x="1467788" y="1165335"/>
                  </a:cubicBezTo>
                  <a:close/>
                </a:path>
              </a:pathLst>
            </a:custGeom>
            <a:noFill/>
            <a:ln>
              <a:solidFill>
                <a:schemeClr val="accent3">
                  <a:lumMod val="50000"/>
                </a:schemeClr>
              </a:solidFill>
            </a:ln>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90702" rIns="90702" bIns="90703" numCol="1" spcCol="1270" anchor="ctr" anchorCtr="0">
              <a:noAutofit/>
            </a:bodyPr>
            <a:lstStyle/>
            <a:p>
              <a:pPr marL="357188" lvl="1" indent="-357188" eaLnBrk="1" fontAlgn="auto" hangingPunct="1">
                <a:spcAft>
                  <a:spcPts val="0"/>
                </a:spcAft>
                <a:buFontTx/>
                <a:buChar char="••"/>
                <a:defRPr/>
              </a:pPr>
              <a:r>
                <a:rPr lang="zh-TW" altLang="en-US" sz="3000" b="1" dirty="0">
                  <a:latin typeface="微軟正黑體" pitchFamily="34" charset="-120"/>
                  <a:ea typeface="微軟正黑體" pitchFamily="34" charset="-120"/>
                </a:rPr>
                <a:t>迫切需要</a:t>
              </a:r>
              <a:r>
                <a:rPr lang="zh-TW" altLang="en-US" sz="3000" b="1" dirty="0">
                  <a:solidFill>
                    <a:schemeClr val="tx1"/>
                  </a:solidFill>
                  <a:latin typeface="微軟正黑體" pitchFamily="34" charset="-120"/>
                  <a:ea typeface="微軟正黑體" pitchFamily="34" charset="-120"/>
                </a:rPr>
                <a:t>因應</a:t>
              </a:r>
              <a:r>
                <a:rPr lang="zh-TW" altLang="en-US" sz="3000" b="1" dirty="0">
                  <a:latin typeface="微軟正黑體" pitchFamily="34" charset="-120"/>
                  <a:ea typeface="微軟正黑體" pitchFamily="34" charset="-120"/>
                </a:rPr>
                <a:t>時代需求及社會變遷，</a:t>
              </a:r>
              <a:r>
                <a:rPr lang="zh-TW" altLang="en-US" sz="3000" b="1" dirty="0">
                  <a:solidFill>
                    <a:srgbClr val="FF0000"/>
                  </a:solidFill>
                  <a:latin typeface="微軟正黑體" pitchFamily="34" charset="-120"/>
                  <a:ea typeface="微軟正黑體" pitchFamily="34" charset="-120"/>
                </a:rPr>
                <a:t>持續精進</a:t>
              </a:r>
            </a:p>
          </p:txBody>
        </p:sp>
      </p:grpSp>
      <p:sp>
        <p:nvSpPr>
          <p:cNvPr id="6" name="標題 2"/>
          <p:cNvSpPr>
            <a:spLocks noGrp="1"/>
          </p:cNvSpPr>
          <p:nvPr>
            <p:ph type="title"/>
          </p:nvPr>
        </p:nvSpPr>
        <p:spPr>
          <a:xfrm>
            <a:off x="1981200" y="274638"/>
            <a:ext cx="8229600" cy="1143000"/>
          </a:xfrm>
        </p:spPr>
        <p:txBody>
          <a:bodyPr/>
          <a:lstStyle/>
          <a:p>
            <a:pPr algn="l" eaLnBrk="1" hangingPunct="1"/>
            <a:r>
              <a:rPr lang="zh-TW" altLang="en-US" sz="3600" b="1" dirty="0">
                <a:latin typeface="標楷體" pitchFamily="65" charset="-120"/>
                <a:ea typeface="標楷體" pitchFamily="65" charset="-120"/>
                <a:cs typeface="Times New Roman" pitchFamily="18" charset="0"/>
              </a:rPr>
              <a:t>一、教育現場與課程改革的需求</a:t>
            </a:r>
          </a:p>
        </p:txBody>
      </p:sp>
    </p:spTree>
    <p:extLst>
      <p:ext uri="{BB962C8B-B14F-4D97-AF65-F5344CB8AC3E}">
        <p14:creationId xmlns:p14="http://schemas.microsoft.com/office/powerpoint/2010/main" val="25576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6F4AEA9A-75BE-4F00-9FBC-B98C12649653}" type="slidenum">
              <a:rPr lang="zh-TW" altLang="en-US" sz="1200">
                <a:solidFill>
                  <a:srgbClr val="898989"/>
                </a:solidFill>
                <a:latin typeface="Arial" pitchFamily="34" charset="0"/>
              </a:rPr>
              <a:pPr>
                <a:spcBef>
                  <a:spcPct val="0"/>
                </a:spcBef>
                <a:buFontTx/>
                <a:buNone/>
              </a:pPr>
              <a:t>49</a:t>
            </a:fld>
            <a:endParaRPr lang="en-US" altLang="zh-TW" sz="1200">
              <a:solidFill>
                <a:srgbClr val="898989"/>
              </a:solidFill>
              <a:latin typeface="Arial" pitchFamily="34" charset="0"/>
            </a:endParaRPr>
          </a:p>
        </p:txBody>
      </p:sp>
      <p:sp>
        <p:nvSpPr>
          <p:cNvPr id="84995" name="標題 1"/>
          <p:cNvSpPr>
            <a:spLocks noGrp="1"/>
          </p:cNvSpPr>
          <p:nvPr>
            <p:ph type="title"/>
          </p:nvPr>
        </p:nvSpPr>
        <p:spPr>
          <a:xfrm>
            <a:off x="1524000" y="0"/>
            <a:ext cx="9144000" cy="836712"/>
          </a:xfrm>
          <a:solidFill>
            <a:schemeClr val="bg1"/>
          </a:solidFill>
        </p:spPr>
        <p:txBody>
          <a:bodyPr/>
          <a:lstStyle/>
          <a:p>
            <a:pPr algn="l" eaLnBrk="1" hangingPunct="1">
              <a:tabLst>
                <a:tab pos="2422525" algn="l"/>
              </a:tabLst>
            </a:pPr>
            <a:r>
              <a:rPr lang="zh-TW" altLang="en-US" sz="3200" b="1" dirty="0">
                <a:latin typeface="標楷體" pitchFamily="65" charset="-120"/>
                <a:ea typeface="標楷體" pitchFamily="65" charset="-120"/>
              </a:rPr>
              <a:t>一、教育部國民及學前教育署面對新課綱的作為</a:t>
            </a:r>
            <a:endParaRPr lang="zh-TW" altLang="en-US" sz="3600" b="1" dirty="0">
              <a:latin typeface="標楷體" pitchFamily="65" charset="-120"/>
              <a:ea typeface="標楷體" pitchFamily="65" charset="-120"/>
            </a:endParaRPr>
          </a:p>
        </p:txBody>
      </p:sp>
      <p:sp>
        <p:nvSpPr>
          <p:cNvPr id="84996" name="矩形 28"/>
          <p:cNvSpPr>
            <a:spLocks noChangeArrowheads="1"/>
          </p:cNvSpPr>
          <p:nvPr/>
        </p:nvSpPr>
        <p:spPr bwMode="auto">
          <a:xfrm>
            <a:off x="2208536" y="836712"/>
            <a:ext cx="4852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0000FF"/>
                </a:solidFill>
                <a:latin typeface="標楷體" pitchFamily="65" charset="-120"/>
                <a:ea typeface="標楷體" pitchFamily="65" charset="-120"/>
              </a:rPr>
              <a:t>（二）前導學校、宣講及推廣</a:t>
            </a:r>
          </a:p>
        </p:txBody>
      </p:sp>
      <p:sp>
        <p:nvSpPr>
          <p:cNvPr id="46" name="矩形 45"/>
          <p:cNvSpPr/>
          <p:nvPr/>
        </p:nvSpPr>
        <p:spPr>
          <a:xfrm>
            <a:off x="2782888" y="3694113"/>
            <a:ext cx="3960812" cy="425450"/>
          </a:xfrm>
          <a:prstGeom prst="rect">
            <a:avLst/>
          </a:prstGeom>
        </p:spPr>
        <p:txBody>
          <a:bodyPr>
            <a:spAutoFit/>
          </a:bodyPr>
          <a:lstStyle/>
          <a:p>
            <a:pPr marL="342900" indent="-342900" defTabSz="1422400" eaLnBrk="1" hangingPunct="1">
              <a:lnSpc>
                <a:spcPct val="90000"/>
              </a:lnSpc>
              <a:spcAft>
                <a:spcPct val="35000"/>
              </a:spcAft>
              <a:buFont typeface="Arial" panose="020B0604020202020204" pitchFamily="34" charset="0"/>
              <a:buChar char="•"/>
              <a:defRPr/>
            </a:pPr>
            <a:endParaRPr lang="zh-TW" altLang="en-US" sz="2400" b="1" kern="0" dirty="0">
              <a:solidFill>
                <a:srgbClr val="0000FF"/>
              </a:solidFill>
              <a:latin typeface="標楷體" panose="03000509000000000000" pitchFamily="65" charset="-120"/>
              <a:ea typeface="標楷體" panose="03000509000000000000" pitchFamily="65" charset="-120"/>
            </a:endParaRPr>
          </a:p>
        </p:txBody>
      </p:sp>
      <p:sp>
        <p:nvSpPr>
          <p:cNvPr id="19" name="圓角矩形 18"/>
          <p:cNvSpPr/>
          <p:nvPr/>
        </p:nvSpPr>
        <p:spPr>
          <a:xfrm>
            <a:off x="2782888" y="1700214"/>
            <a:ext cx="6697662" cy="48974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30" name="手繪多邊形 29"/>
          <p:cNvSpPr/>
          <p:nvPr/>
        </p:nvSpPr>
        <p:spPr>
          <a:xfrm>
            <a:off x="4314825" y="2439989"/>
            <a:ext cx="3868738" cy="3868737"/>
          </a:xfrm>
          <a:custGeom>
            <a:avLst/>
            <a:gdLst/>
            <a:ahLst/>
            <a:cxnLst/>
            <a:rect l="0" t="0" r="0" b="0"/>
            <a:pathLst>
              <a:path>
                <a:moveTo>
                  <a:pt x="2689272" y="153135"/>
                </a:moveTo>
                <a:arcTo wR="1934858" hR="1934858" stAng="17576923" swAng="1964069"/>
              </a:path>
            </a:pathLst>
          </a:custGeom>
          <a:noFill/>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31" name="手繪多邊形 30"/>
          <p:cNvSpPr/>
          <p:nvPr/>
        </p:nvSpPr>
        <p:spPr>
          <a:xfrm>
            <a:off x="6816726" y="3328988"/>
            <a:ext cx="2303463" cy="1395412"/>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800" dirty="0">
                <a:solidFill>
                  <a:schemeClr val="tx1"/>
                </a:solidFill>
                <a:latin typeface="標楷體" panose="03000509000000000000" pitchFamily="65" charset="-120"/>
                <a:ea typeface="標楷體" panose="03000509000000000000" pitchFamily="65" charset="-120"/>
              </a:rPr>
              <a:t>培訓總綱</a:t>
            </a:r>
            <a:endParaRPr lang="en-US" altLang="zh-TW" sz="28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800" dirty="0">
                <a:solidFill>
                  <a:schemeClr val="tx1"/>
                </a:solidFill>
                <a:latin typeface="標楷體" panose="03000509000000000000" pitchFamily="65" charset="-120"/>
                <a:ea typeface="標楷體" panose="03000509000000000000" pitchFamily="65" charset="-120"/>
              </a:rPr>
              <a:t>種子講師</a:t>
            </a:r>
            <a:endParaRPr lang="zh-TW" altLang="en-US" sz="2800" dirty="0"/>
          </a:p>
        </p:txBody>
      </p:sp>
      <p:sp>
        <p:nvSpPr>
          <p:cNvPr id="32" name="手繪多邊形 31"/>
          <p:cNvSpPr/>
          <p:nvPr/>
        </p:nvSpPr>
        <p:spPr>
          <a:xfrm>
            <a:off x="4160839" y="2259014"/>
            <a:ext cx="3870325" cy="3868737"/>
          </a:xfrm>
          <a:custGeom>
            <a:avLst/>
            <a:gdLst/>
            <a:ahLst/>
            <a:cxnLst/>
            <a:rect l="0" t="0" r="0" b="0"/>
            <a:pathLst>
              <a:path>
                <a:moveTo>
                  <a:pt x="3867035" y="1833039"/>
                </a:moveTo>
                <a:arcTo wR="1934858" hR="1934858" stAng="21419011" swAng="2198248"/>
              </a:path>
            </a:pathLst>
          </a:custGeom>
          <a:noFill/>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34" name="手繪多邊形 33"/>
          <p:cNvSpPr/>
          <p:nvPr/>
        </p:nvSpPr>
        <p:spPr>
          <a:xfrm>
            <a:off x="4160839" y="2259014"/>
            <a:ext cx="3870325" cy="3868737"/>
          </a:xfrm>
          <a:custGeom>
            <a:avLst/>
            <a:gdLst/>
            <a:ahLst/>
            <a:cxnLst/>
            <a:rect l="0" t="0" r="0" b="0"/>
            <a:pathLst>
              <a:path>
                <a:moveTo>
                  <a:pt x="2320272" y="3830941"/>
                </a:moveTo>
                <a:arcTo wR="1934858" hR="1934858" stAng="4710605" swAng="1378789"/>
              </a:path>
            </a:pathLst>
          </a:custGeom>
          <a:noFill/>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35" name="手繪多邊形 34"/>
          <p:cNvSpPr/>
          <p:nvPr/>
        </p:nvSpPr>
        <p:spPr>
          <a:xfrm>
            <a:off x="3575050" y="5056188"/>
            <a:ext cx="2305050" cy="1397000"/>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辦理教育行政</a:t>
            </a:r>
            <a:endParaRPr lang="en-US" altLang="zh-TW" sz="26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人員研習</a:t>
            </a:r>
          </a:p>
        </p:txBody>
      </p:sp>
      <p:sp>
        <p:nvSpPr>
          <p:cNvPr id="36" name="手繪多邊形 35"/>
          <p:cNvSpPr/>
          <p:nvPr/>
        </p:nvSpPr>
        <p:spPr>
          <a:xfrm>
            <a:off x="4160839" y="2259014"/>
            <a:ext cx="3870325" cy="3868737"/>
          </a:xfrm>
          <a:custGeom>
            <a:avLst/>
            <a:gdLst/>
            <a:ahLst/>
            <a:cxnLst/>
            <a:rect l="0" t="0" r="0" b="0"/>
            <a:pathLst>
              <a:path>
                <a:moveTo>
                  <a:pt x="323665" y="3006182"/>
                </a:moveTo>
                <a:arcTo wR="1934858" hR="1934858" stAng="8782741" swAng="2198248"/>
              </a:path>
            </a:pathLst>
          </a:custGeom>
          <a:noFill/>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37" name="手繪多邊形 36"/>
          <p:cNvSpPr/>
          <p:nvPr/>
        </p:nvSpPr>
        <p:spPr>
          <a:xfrm>
            <a:off x="3071813" y="3400425"/>
            <a:ext cx="2303462" cy="1397000"/>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增能中央及地方輔導人才</a:t>
            </a:r>
            <a:r>
              <a:rPr lang="en-US" altLang="zh-TW" sz="2600" dirty="0">
                <a:solidFill>
                  <a:schemeClr val="tx1"/>
                </a:solidFill>
                <a:latin typeface="標楷體" panose="03000509000000000000" pitchFamily="65" charset="-120"/>
                <a:ea typeface="標楷體" panose="03000509000000000000" pitchFamily="65" charset="-120"/>
              </a:rPr>
              <a:t/>
            </a:r>
            <a:br>
              <a:rPr lang="en-US" altLang="zh-TW" sz="2600" dirty="0">
                <a:solidFill>
                  <a:schemeClr val="tx1"/>
                </a:solidFill>
                <a:latin typeface="標楷體" panose="03000509000000000000" pitchFamily="65" charset="-120"/>
                <a:ea typeface="標楷體" panose="03000509000000000000" pitchFamily="65" charset="-120"/>
              </a:rPr>
            </a:br>
            <a:r>
              <a:rPr lang="zh-TW" altLang="en-US" sz="2600" dirty="0">
                <a:solidFill>
                  <a:schemeClr val="tx1"/>
                </a:solidFill>
                <a:latin typeface="標楷體" panose="03000509000000000000" pitchFamily="65" charset="-120"/>
                <a:ea typeface="標楷體" panose="03000509000000000000" pitchFamily="65" charset="-120"/>
              </a:rPr>
              <a:t>新課綱知能</a:t>
            </a:r>
          </a:p>
        </p:txBody>
      </p:sp>
      <p:sp>
        <p:nvSpPr>
          <p:cNvPr id="38" name="手繪多邊形 37"/>
          <p:cNvSpPr/>
          <p:nvPr/>
        </p:nvSpPr>
        <p:spPr>
          <a:xfrm>
            <a:off x="3935414" y="2511426"/>
            <a:ext cx="3870325" cy="3870325"/>
          </a:xfrm>
          <a:custGeom>
            <a:avLst/>
            <a:gdLst/>
            <a:ahLst/>
            <a:cxnLst/>
            <a:rect l="0" t="0" r="0" b="0"/>
            <a:pathLst>
              <a:path>
                <a:moveTo>
                  <a:pt x="336794" y="844046"/>
                </a:moveTo>
                <a:arcTo wR="1934858" hR="1934858" stAng="12859008" swAng="1964069"/>
              </a:path>
            </a:pathLst>
          </a:custGeom>
          <a:noFill/>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7" name="手繪多邊形 26"/>
          <p:cNvSpPr/>
          <p:nvPr/>
        </p:nvSpPr>
        <p:spPr>
          <a:xfrm>
            <a:off x="4943475" y="1754189"/>
            <a:ext cx="2305050" cy="1387475"/>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a:solidFill>
            <a:srgbClr val="FF7C8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辦理</a:t>
            </a:r>
            <a:r>
              <a:rPr lang="zh-TW" altLang="en-US" sz="2600">
                <a:solidFill>
                  <a:schemeClr val="tx1"/>
                </a:solidFill>
                <a:latin typeface="標楷體" panose="03000509000000000000" pitchFamily="65" charset="-120"/>
                <a:ea typeface="標楷體" panose="03000509000000000000" pitchFamily="65" charset="-120"/>
              </a:rPr>
              <a:t>新課綱</a:t>
            </a:r>
            <a:endParaRPr lang="en-US" altLang="zh-TW" sz="26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前導學校</a:t>
            </a:r>
          </a:p>
        </p:txBody>
      </p:sp>
      <p:sp>
        <p:nvSpPr>
          <p:cNvPr id="33" name="手繪多邊形 32"/>
          <p:cNvSpPr/>
          <p:nvPr/>
        </p:nvSpPr>
        <p:spPr>
          <a:xfrm>
            <a:off x="6383338" y="5056188"/>
            <a:ext cx="2305050" cy="1397000"/>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a:solidFill>
            <a:srgbClr val="CC99FF"/>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辦理家長</a:t>
            </a:r>
            <a:endParaRPr lang="en-US" altLang="zh-TW" sz="26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宣講座談</a:t>
            </a:r>
          </a:p>
        </p:txBody>
      </p:sp>
    </p:spTree>
    <p:extLst>
      <p:ext uri="{BB962C8B-B14F-4D97-AF65-F5344CB8AC3E}">
        <p14:creationId xmlns:p14="http://schemas.microsoft.com/office/powerpoint/2010/main" val="2617627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8210872" y="6453339"/>
            <a:ext cx="2133600" cy="365125"/>
          </a:xfrm>
        </p:spPr>
        <p:txBody>
          <a:bodyPr/>
          <a:lstStyle/>
          <a:p>
            <a:fld id="{DB2C7FFA-2F16-45F2-958E-C3F0771A81A5}" type="slidenum">
              <a:rPr lang="zh-TW" altLang="en-US" smtClean="0"/>
              <a:pPr/>
              <a:t>50</a:t>
            </a:fld>
            <a:endParaRPr lang="zh-TW" altLang="en-US" dirty="0"/>
          </a:p>
        </p:txBody>
      </p:sp>
      <p:sp>
        <p:nvSpPr>
          <p:cNvPr id="5" name="矩形 28"/>
          <p:cNvSpPr>
            <a:spLocks noChangeArrowheads="1"/>
          </p:cNvSpPr>
          <p:nvPr/>
        </p:nvSpPr>
        <p:spPr bwMode="auto">
          <a:xfrm>
            <a:off x="2452499" y="692696"/>
            <a:ext cx="4852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fontAlgn="base">
              <a:spcBef>
                <a:spcPct val="0"/>
              </a:spcBef>
              <a:spcAft>
                <a:spcPct val="0"/>
              </a:spcAft>
              <a:buFontTx/>
              <a:buNone/>
            </a:pPr>
            <a:r>
              <a:rPr lang="zh-TW" altLang="en-US" sz="2800" b="1" dirty="0">
                <a:solidFill>
                  <a:srgbClr val="0000FF"/>
                </a:solidFill>
                <a:latin typeface="標楷體" pitchFamily="65" charset="-120"/>
                <a:ea typeface="標楷體" pitchFamily="65" charset="-120"/>
              </a:rPr>
              <a:t>（三）科技領域相關配套措施</a:t>
            </a:r>
          </a:p>
        </p:txBody>
      </p:sp>
      <p:graphicFrame>
        <p:nvGraphicFramePr>
          <p:cNvPr id="6" name="資料庫圖表 5"/>
          <p:cNvGraphicFramePr/>
          <p:nvPr>
            <p:extLst>
              <p:ext uri="{D42A27DB-BD31-4B8C-83A1-F6EECF244321}">
                <p14:modId xmlns:p14="http://schemas.microsoft.com/office/powerpoint/2010/main" val="2779175931"/>
              </p:ext>
            </p:extLst>
          </p:nvPr>
        </p:nvGraphicFramePr>
        <p:xfrm>
          <a:off x="1775520" y="1211398"/>
          <a:ext cx="8568952" cy="5241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標題 1"/>
          <p:cNvSpPr txBox="1">
            <a:spLocks/>
          </p:cNvSpPr>
          <p:nvPr/>
        </p:nvSpPr>
        <p:spPr>
          <a:xfrm>
            <a:off x="1487488" y="1"/>
            <a:ext cx="9180512" cy="738416"/>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tabLst>
                <a:tab pos="2422525" algn="l"/>
              </a:tabLst>
            </a:pPr>
            <a:r>
              <a:rPr lang="zh-TW" altLang="en-US" sz="3200" b="1" dirty="0">
                <a:solidFill>
                  <a:prstClr val="black"/>
                </a:solidFill>
                <a:latin typeface="標楷體" pitchFamily="65" charset="-120"/>
                <a:ea typeface="標楷體" pitchFamily="65" charset="-120"/>
              </a:rPr>
              <a:t>一、教育部國民及學前教育署面對新課綱的作為</a:t>
            </a:r>
            <a:endParaRPr lang="zh-TW" altLang="en-US" sz="3600" b="1"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val="3429617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1981200" y="1198564"/>
            <a:ext cx="8002588" cy="5056187"/>
          </a:xfrm>
        </p:spPr>
        <p:txBody>
          <a:bodyPr rtlCol="0">
            <a:normAutofit/>
          </a:bodyPr>
          <a:lstStyle/>
          <a:p>
            <a:pPr marL="0" indent="0" eaLnBrk="1" fontAlgn="auto" hangingPunct="1">
              <a:spcAft>
                <a:spcPts val="0"/>
              </a:spcAft>
              <a:buNone/>
              <a:defRPr/>
            </a:pP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zh-TW" altLang="en-US" dirty="0">
              <a:latin typeface="標楷體" panose="03000509000000000000" pitchFamily="65" charset="-120"/>
              <a:ea typeface="標楷體" panose="03000509000000000000" pitchFamily="65" charset="-120"/>
            </a:endParaRPr>
          </a:p>
        </p:txBody>
      </p:sp>
      <p:sp>
        <p:nvSpPr>
          <p:cNvPr id="86019" name="投影片編號版面配置區 3"/>
          <p:cNvSpPr>
            <a:spLocks noGrp="1"/>
          </p:cNvSpPr>
          <p:nvPr>
            <p:ph type="sldNum" sz="quarter" idx="12"/>
          </p:nvPr>
        </p:nvSpPr>
        <p:spPr bwMode="auto">
          <a:xfrm>
            <a:off x="7680176" y="6469063"/>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CD9A03D5-12A7-4FB5-A071-5E337CD98A41}" type="slidenum">
              <a:rPr lang="zh-TW" altLang="en-US" sz="1200">
                <a:solidFill>
                  <a:srgbClr val="898989"/>
                </a:solidFill>
                <a:latin typeface="Arial" pitchFamily="34" charset="0"/>
              </a:rPr>
              <a:pPr>
                <a:spcBef>
                  <a:spcPct val="0"/>
                </a:spcBef>
                <a:buFontTx/>
                <a:buNone/>
              </a:pPr>
              <a:t>51</a:t>
            </a:fld>
            <a:endParaRPr lang="zh-TW" altLang="en-US" sz="1200" dirty="0">
              <a:solidFill>
                <a:srgbClr val="898989"/>
              </a:solidFill>
              <a:latin typeface="Arial" pitchFamily="34" charset="0"/>
            </a:endParaRPr>
          </a:p>
        </p:txBody>
      </p:sp>
      <p:sp>
        <p:nvSpPr>
          <p:cNvPr id="10" name="手繪多邊形 9"/>
          <p:cNvSpPr/>
          <p:nvPr/>
        </p:nvSpPr>
        <p:spPr>
          <a:xfrm>
            <a:off x="1873250" y="3116264"/>
            <a:ext cx="8364538" cy="1533525"/>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a:solidFill>
            <a:srgbClr val="33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1" name="手繪多邊形 10"/>
          <p:cNvSpPr/>
          <p:nvPr/>
        </p:nvSpPr>
        <p:spPr>
          <a:xfrm>
            <a:off x="1919289" y="4878389"/>
            <a:ext cx="8353425" cy="1589087"/>
          </a:xfrm>
          <a:custGeom>
            <a:avLst/>
            <a:gdLst>
              <a:gd name="connsiteX0" fmla="*/ 0 w 6671541"/>
              <a:gd name="connsiteY0" fmla="*/ 158831 h 1588311"/>
              <a:gd name="connsiteX1" fmla="*/ 158831 w 6671541"/>
              <a:gd name="connsiteY1" fmla="*/ 0 h 1588311"/>
              <a:gd name="connsiteX2" fmla="*/ 6512710 w 6671541"/>
              <a:gd name="connsiteY2" fmla="*/ 0 h 1588311"/>
              <a:gd name="connsiteX3" fmla="*/ 6671541 w 6671541"/>
              <a:gd name="connsiteY3" fmla="*/ 158831 h 1588311"/>
              <a:gd name="connsiteX4" fmla="*/ 6671541 w 6671541"/>
              <a:gd name="connsiteY4" fmla="*/ 1429480 h 1588311"/>
              <a:gd name="connsiteX5" fmla="*/ 6512710 w 6671541"/>
              <a:gd name="connsiteY5" fmla="*/ 1588311 h 1588311"/>
              <a:gd name="connsiteX6" fmla="*/ 158831 w 6671541"/>
              <a:gd name="connsiteY6" fmla="*/ 1588311 h 1588311"/>
              <a:gd name="connsiteX7" fmla="*/ 0 w 6671541"/>
              <a:gd name="connsiteY7" fmla="*/ 1429480 h 1588311"/>
              <a:gd name="connsiteX8" fmla="*/ 0 w 6671541"/>
              <a:gd name="connsiteY8" fmla="*/ 158831 h 158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88311">
                <a:moveTo>
                  <a:pt x="0" y="158831"/>
                </a:moveTo>
                <a:cubicBezTo>
                  <a:pt x="0" y="71111"/>
                  <a:pt x="71111" y="0"/>
                  <a:pt x="158831" y="0"/>
                </a:cubicBezTo>
                <a:lnTo>
                  <a:pt x="6512710" y="0"/>
                </a:lnTo>
                <a:cubicBezTo>
                  <a:pt x="6600430" y="0"/>
                  <a:pt x="6671541" y="71111"/>
                  <a:pt x="6671541" y="158831"/>
                </a:cubicBezTo>
                <a:lnTo>
                  <a:pt x="6671541" y="1429480"/>
                </a:lnTo>
                <a:cubicBezTo>
                  <a:pt x="6671541" y="1517200"/>
                  <a:pt x="6600430" y="1588311"/>
                  <a:pt x="6512710" y="1588311"/>
                </a:cubicBezTo>
                <a:lnTo>
                  <a:pt x="158831" y="1588311"/>
                </a:lnTo>
                <a:cubicBezTo>
                  <a:pt x="71111" y="1588311"/>
                  <a:pt x="0" y="1517200"/>
                  <a:pt x="0" y="1429480"/>
                </a:cubicBezTo>
                <a:lnTo>
                  <a:pt x="0" y="158831"/>
                </a:lnTo>
                <a:close/>
              </a:path>
            </a:pathLst>
          </a:custGeom>
        </p:spPr>
        <p:style>
          <a:lnRef idx="1">
            <a:schemeClr val="accent1"/>
          </a:lnRef>
          <a:fillRef idx="3">
            <a:schemeClr val="accent1"/>
          </a:fillRef>
          <a:effectRef idx="2">
            <a:schemeClr val="accent1"/>
          </a:effectRef>
          <a:fontRef idx="minor">
            <a:schemeClr val="lt1"/>
          </a:fontRef>
        </p:style>
        <p:txBody>
          <a:bodyPr lIns="153200" tIns="153200" rIns="1738816" bIns="153200" spcCol="1270" anchor="ctr"/>
          <a:lstStyle/>
          <a:p>
            <a:pPr defTabSz="1244600" eaLnBrk="1" hangingPunct="1">
              <a:lnSpc>
                <a:spcPts val="2600"/>
              </a:lnSpc>
              <a:spcAft>
                <a:spcPts val="0"/>
              </a:spcAft>
              <a:defRPr/>
            </a:pPr>
            <a:endParaRPr lang="zh-TW" altLang="en-US" dirty="0"/>
          </a:p>
        </p:txBody>
      </p:sp>
      <p:sp>
        <p:nvSpPr>
          <p:cNvPr id="86022" name="標題 1"/>
          <p:cNvSpPr txBox="1">
            <a:spLocks/>
          </p:cNvSpPr>
          <p:nvPr/>
        </p:nvSpPr>
        <p:spPr bwMode="auto">
          <a:xfrm>
            <a:off x="1595439" y="404814"/>
            <a:ext cx="8893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tabLst>
                <a:tab pos="2422525" algn="l"/>
              </a:tabLst>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tabLst>
                <a:tab pos="2422525" algn="l"/>
              </a:tabLst>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tabLst>
                <a:tab pos="2422525" algn="l"/>
              </a:tabLst>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b="1" dirty="0">
                <a:latin typeface="標楷體" pitchFamily="65" charset="-120"/>
                <a:ea typeface="標楷體" pitchFamily="65" charset="-120"/>
              </a:rPr>
              <a:t>二、地方政府面對新課綱的因應與準備</a:t>
            </a:r>
            <a:endParaRPr kumimoji="0" lang="zh-TW" altLang="en-US" sz="3600" b="1" dirty="0">
              <a:latin typeface="標楷體" pitchFamily="65" charset="-120"/>
              <a:ea typeface="標楷體" pitchFamily="65" charset="-120"/>
            </a:endParaRPr>
          </a:p>
        </p:txBody>
      </p:sp>
      <p:sp>
        <p:nvSpPr>
          <p:cNvPr id="15" name="矩形 14"/>
          <p:cNvSpPr/>
          <p:nvPr/>
        </p:nvSpPr>
        <p:spPr>
          <a:xfrm>
            <a:off x="1919288" y="3513139"/>
            <a:ext cx="7886700" cy="708025"/>
          </a:xfrm>
          <a:prstGeom prst="rect">
            <a:avLst/>
          </a:prstGeom>
        </p:spPr>
        <p:txBody>
          <a:bodyPr>
            <a:spAutoFit/>
          </a:bodyPr>
          <a:lstStyle/>
          <a:p>
            <a:pPr eaLnBrk="1" fontAlgn="auto" hangingPunct="1">
              <a:spcAft>
                <a:spcPts val="0"/>
              </a:spcAft>
              <a:defRPr/>
            </a:pP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借重前導學校的經驗及案例</a:t>
            </a:r>
            <a:endPar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6" name="手繪多邊形 15"/>
          <p:cNvSpPr/>
          <p:nvPr/>
        </p:nvSpPr>
        <p:spPr>
          <a:xfrm>
            <a:off x="1873250" y="1412876"/>
            <a:ext cx="8364538" cy="1533525"/>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4" name="矩形 13"/>
          <p:cNvSpPr/>
          <p:nvPr/>
        </p:nvSpPr>
        <p:spPr>
          <a:xfrm>
            <a:off x="1846264" y="1700213"/>
            <a:ext cx="8392041" cy="707886"/>
          </a:xfrm>
          <a:prstGeom prst="rect">
            <a:avLst/>
          </a:prstGeom>
          <a:noFill/>
        </p:spPr>
        <p:txBody>
          <a:bodyPr wrap="none">
            <a:spAutoFit/>
          </a:bodyPr>
          <a:lstStyle/>
          <a:p>
            <a:pPr eaLnBrk="1" hangingPunct="1">
              <a:defRPr/>
            </a:pP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因應國教署之配套提出準備規劃</a:t>
            </a:r>
            <a:endParaRPr lang="zh-TW" altLang="en-US" sz="4000" dirty="0">
              <a:solidFill>
                <a:schemeClr val="bg1"/>
              </a:solidFill>
              <a:effectLst>
                <a:outerShdw blurRad="38100" dist="38100" dir="2700000" algn="tl">
                  <a:srgbClr val="000000">
                    <a:alpha val="43137"/>
                  </a:srgbClr>
                </a:outerShdw>
              </a:effectLst>
              <a:latin typeface="Arial" charset="0"/>
              <a:ea typeface="新細明體" charset="-120"/>
            </a:endParaRPr>
          </a:p>
        </p:txBody>
      </p:sp>
      <p:sp>
        <p:nvSpPr>
          <p:cNvPr id="86026" name="矩形 16"/>
          <p:cNvSpPr>
            <a:spLocks noChangeArrowheads="1"/>
          </p:cNvSpPr>
          <p:nvPr/>
        </p:nvSpPr>
        <p:spPr bwMode="auto">
          <a:xfrm>
            <a:off x="2063552" y="5011739"/>
            <a:ext cx="77422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446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124460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1244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1244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1244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dist" eaLnBrk="1" hangingPunct="1">
              <a:spcBef>
                <a:spcPct val="0"/>
              </a:spcBef>
              <a:buFontTx/>
              <a:buNone/>
            </a:pPr>
            <a:r>
              <a:rPr lang="en-US" altLang="zh-TW" sz="4000" dirty="0">
                <a:solidFill>
                  <a:schemeClr val="bg1"/>
                </a:solidFill>
                <a:latin typeface="標楷體" pitchFamily="65" charset="-120"/>
                <a:ea typeface="標楷體" pitchFamily="65" charset="-120"/>
              </a:rPr>
              <a:t>(</a:t>
            </a:r>
            <a:r>
              <a:rPr lang="zh-TW" altLang="en-US" sz="4000" dirty="0">
                <a:solidFill>
                  <a:schemeClr val="bg1"/>
                </a:solidFill>
                <a:latin typeface="標楷體" pitchFamily="65" charset="-120"/>
                <a:ea typeface="標楷體" pitchFamily="65" charset="-120"/>
              </a:rPr>
              <a:t>三</a:t>
            </a:r>
            <a:r>
              <a:rPr lang="en-US" altLang="zh-TW" sz="4000" dirty="0">
                <a:solidFill>
                  <a:schemeClr val="bg1"/>
                </a:solidFill>
                <a:latin typeface="標楷體" pitchFamily="65" charset="-120"/>
                <a:ea typeface="標楷體" pitchFamily="65" charset="-120"/>
              </a:rPr>
              <a:t>)</a:t>
            </a:r>
            <a:r>
              <a:rPr lang="zh-TW" altLang="en-US" sz="4000" dirty="0">
                <a:solidFill>
                  <a:schemeClr val="bg1"/>
                </a:solidFill>
                <a:latin typeface="標楷體" pitchFamily="65" charset="-120"/>
                <a:ea typeface="標楷體" pitchFamily="65" charset="-120"/>
              </a:rPr>
              <a:t>提供學校、教師及家長了解新課綱的核心理念和實踐之機會</a:t>
            </a:r>
            <a:endParaRPr lang="zh-TW" altLang="en-US" sz="4000" dirty="0">
              <a:solidFill>
                <a:schemeClr val="bg1"/>
              </a:solidFill>
              <a:latin typeface="Arial" pitchFamily="34" charset="0"/>
            </a:endParaRPr>
          </a:p>
        </p:txBody>
      </p:sp>
    </p:spTree>
    <p:extLst>
      <p:ext uri="{BB962C8B-B14F-4D97-AF65-F5344CB8AC3E}">
        <p14:creationId xmlns:p14="http://schemas.microsoft.com/office/powerpoint/2010/main" val="3986772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fld id="{E3C68B48-572F-4756-BD9C-577FEE0EF2D8}" type="slidenum">
              <a:rPr lang="zh-TW" altLang="en-US" sz="1200">
                <a:solidFill>
                  <a:srgbClr val="898989"/>
                </a:solidFill>
                <a:latin typeface="Arial" pitchFamily="34" charset="0"/>
              </a:rPr>
              <a:pPr algn="ctr">
                <a:spcBef>
                  <a:spcPct val="0"/>
                </a:spcBef>
                <a:buFontTx/>
                <a:buNone/>
              </a:pPr>
              <a:t>52</a:t>
            </a:fld>
            <a:endParaRPr lang="zh-TW" altLang="en-US" sz="1200">
              <a:solidFill>
                <a:srgbClr val="898989"/>
              </a:solidFill>
              <a:latin typeface="Arial" pitchFamily="34" charset="0"/>
            </a:endParaRPr>
          </a:p>
        </p:txBody>
      </p:sp>
      <p:sp>
        <p:nvSpPr>
          <p:cNvPr id="88067" name="標題 1"/>
          <p:cNvSpPr txBox="1">
            <a:spLocks/>
          </p:cNvSpPr>
          <p:nvPr/>
        </p:nvSpPr>
        <p:spPr bwMode="auto">
          <a:xfrm>
            <a:off x="1595439" y="404814"/>
            <a:ext cx="8893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tabLst>
                <a:tab pos="2422525" algn="l"/>
              </a:tabLst>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tabLst>
                <a:tab pos="2422525" algn="l"/>
              </a:tabLst>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tabLst>
                <a:tab pos="2422525" algn="l"/>
              </a:tabLst>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b="1" dirty="0">
                <a:latin typeface="標楷體" pitchFamily="65" charset="-120"/>
                <a:ea typeface="標楷體" pitchFamily="65" charset="-120"/>
              </a:rPr>
              <a:t>二、地方政府面對新課綱的因應與準備</a:t>
            </a:r>
            <a:endParaRPr kumimoji="0" lang="zh-TW" altLang="en-US" sz="3600" b="1" dirty="0">
              <a:latin typeface="標楷體" pitchFamily="65" charset="-120"/>
              <a:ea typeface="標楷體" pitchFamily="65" charset="-120"/>
            </a:endParaRPr>
          </a:p>
        </p:txBody>
      </p:sp>
      <p:sp>
        <p:nvSpPr>
          <p:cNvPr id="9" name="手繪多邊形 8"/>
          <p:cNvSpPr/>
          <p:nvPr/>
        </p:nvSpPr>
        <p:spPr>
          <a:xfrm>
            <a:off x="1873250" y="1412876"/>
            <a:ext cx="8364538" cy="1223963"/>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p:spPr>
        <p:style>
          <a:lnRef idx="1">
            <a:schemeClr val="accent3"/>
          </a:lnRef>
          <a:fillRef idx="3">
            <a:schemeClr val="accent3"/>
          </a:fillRef>
          <a:effectRef idx="2">
            <a:schemeClr val="accent3"/>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0" name="矩形 9"/>
          <p:cNvSpPr/>
          <p:nvPr/>
        </p:nvSpPr>
        <p:spPr>
          <a:xfrm>
            <a:off x="1995041" y="1701800"/>
            <a:ext cx="8255000" cy="646113"/>
          </a:xfrm>
          <a:prstGeom prst="rect">
            <a:avLst/>
          </a:prstGeom>
        </p:spPr>
        <p:txBody>
          <a:bodyPr>
            <a:spAutoFit/>
          </a:bodyPr>
          <a:lstStyle/>
          <a:p>
            <a:pPr eaLnBrk="1" hangingPunct="1">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鼓勵教師多元教學及適性評量</a:t>
            </a:r>
            <a:endParaRPr lang="zh-TW" altLang="en-US" sz="3600" strike="sngStrike" dirty="0">
              <a:solidFill>
                <a:srgbClr val="FF0000"/>
              </a:solidFill>
              <a:effectLst>
                <a:outerShdw blurRad="38100" dist="38100" dir="2700000" algn="tl">
                  <a:srgbClr val="000000">
                    <a:alpha val="43137"/>
                  </a:srgbClr>
                </a:outerShdw>
              </a:effectLst>
              <a:latin typeface="Arial" charset="0"/>
              <a:ea typeface="新細明體" charset="-120"/>
            </a:endParaRPr>
          </a:p>
        </p:txBody>
      </p:sp>
      <p:sp>
        <p:nvSpPr>
          <p:cNvPr id="11" name="手繪多邊形 10"/>
          <p:cNvSpPr/>
          <p:nvPr/>
        </p:nvSpPr>
        <p:spPr>
          <a:xfrm>
            <a:off x="1847851" y="2741613"/>
            <a:ext cx="8366125" cy="1225550"/>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a:solidFill>
            <a:schemeClr val="accent5">
              <a:lumMod val="60000"/>
              <a:lumOff val="40000"/>
            </a:schemeClr>
          </a:solidFill>
        </p:spPr>
        <p:style>
          <a:lnRef idx="1">
            <a:schemeClr val="accent5"/>
          </a:lnRef>
          <a:fillRef idx="3">
            <a:schemeClr val="accent5"/>
          </a:fillRef>
          <a:effectRef idx="2">
            <a:schemeClr val="accent5"/>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2" name="手繪多邊形 11"/>
          <p:cNvSpPr/>
          <p:nvPr/>
        </p:nvSpPr>
        <p:spPr>
          <a:xfrm>
            <a:off x="1868489" y="4094163"/>
            <a:ext cx="8366125" cy="1223962"/>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8100000" scaled="1"/>
            <a:tileRect/>
          </a:gradFill>
        </p:spPr>
        <p:style>
          <a:lnRef idx="1">
            <a:schemeClr val="accent6"/>
          </a:lnRef>
          <a:fillRef idx="3">
            <a:schemeClr val="accent6"/>
          </a:fillRef>
          <a:effectRef idx="2">
            <a:schemeClr val="accent6"/>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3" name="手繪多邊形 12"/>
          <p:cNvSpPr/>
          <p:nvPr/>
        </p:nvSpPr>
        <p:spPr>
          <a:xfrm>
            <a:off x="1868489" y="5429251"/>
            <a:ext cx="8366125" cy="1223963"/>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p:spPr>
        <p:style>
          <a:lnRef idx="1">
            <a:schemeClr val="accent4"/>
          </a:lnRef>
          <a:fillRef idx="3">
            <a:schemeClr val="accent4"/>
          </a:fillRef>
          <a:effectRef idx="2">
            <a:schemeClr val="accent4"/>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4" name="矩形 13"/>
          <p:cNvSpPr/>
          <p:nvPr/>
        </p:nvSpPr>
        <p:spPr>
          <a:xfrm>
            <a:off x="1991544" y="2967038"/>
            <a:ext cx="7989888" cy="923330"/>
          </a:xfrm>
          <a:prstGeom prst="rect">
            <a:avLst/>
          </a:prstGeom>
        </p:spPr>
        <p:txBody>
          <a:bodyPr>
            <a:spAutoFit/>
          </a:bodyPr>
          <a:lstStyle/>
          <a:p>
            <a:pPr eaLnBrk="1" hangingPunct="1">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積極推動教師增能與第二專長進修</a:t>
            </a:r>
            <a:endParaRPr lang="en-US" altLang="zh-TW" sz="3600" strike="sngStrike"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hangingPunct="1">
              <a:defRPr/>
            </a:pPr>
            <a:endParaRPr lang="zh-TW" altLang="en-US" dirty="0">
              <a:latin typeface="Arial" charset="0"/>
              <a:ea typeface="新細明體" charset="-120"/>
            </a:endParaRPr>
          </a:p>
        </p:txBody>
      </p:sp>
      <p:sp>
        <p:nvSpPr>
          <p:cNvPr id="15" name="矩形 14"/>
          <p:cNvSpPr/>
          <p:nvPr/>
        </p:nvSpPr>
        <p:spPr>
          <a:xfrm>
            <a:off x="1991545" y="4383088"/>
            <a:ext cx="8131175" cy="646112"/>
          </a:xfrm>
          <a:prstGeom prst="rect">
            <a:avLst/>
          </a:prstGeom>
        </p:spPr>
        <p:txBody>
          <a:bodyPr>
            <a:spAutoFit/>
          </a:bodyPr>
          <a:lstStyle/>
          <a:p>
            <a:pPr eaLnBrk="1" fontAlgn="auto" hangingPunct="1">
              <a:spcBef>
                <a:spcPts val="0"/>
              </a:spcBef>
              <a:spcAft>
                <a:spcPts val="0"/>
              </a:spcAft>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六</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盤點各級學校師資現況與員額調控</a:t>
            </a:r>
            <a:endParaRPr lang="zh-TW" altLang="en-US" sz="3600" dirty="0">
              <a:effectLst>
                <a:outerShdw blurRad="38100" dist="38100" dir="2700000" algn="tl">
                  <a:srgbClr val="000000">
                    <a:alpha val="43137"/>
                  </a:srgbClr>
                </a:outerShdw>
              </a:effectLst>
              <a:latin typeface="Arial" charset="0"/>
              <a:ea typeface="新細明體" charset="-120"/>
            </a:endParaRPr>
          </a:p>
        </p:txBody>
      </p:sp>
      <p:sp>
        <p:nvSpPr>
          <p:cNvPr id="16" name="矩形 15"/>
          <p:cNvSpPr/>
          <p:nvPr/>
        </p:nvSpPr>
        <p:spPr>
          <a:xfrm>
            <a:off x="2015878" y="5662613"/>
            <a:ext cx="8256587" cy="646112"/>
          </a:xfrm>
          <a:prstGeom prst="rect">
            <a:avLst/>
          </a:prstGeom>
        </p:spPr>
        <p:txBody>
          <a:bodyPr>
            <a:spAutoFit/>
          </a:bodyPr>
          <a:lstStyle/>
          <a:p>
            <a:pPr eaLnBrk="1" fontAlgn="auto" hangingPunct="1">
              <a:spcBef>
                <a:spcPts val="0"/>
              </a:spcBef>
              <a:spcAft>
                <a:spcPts val="0"/>
              </a:spcAft>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七</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充實校園學習場所，掌握教學資源</a:t>
            </a:r>
            <a:endParaRPr lang="zh-TW" altLang="en-US" sz="3600" dirty="0">
              <a:effectLst>
                <a:outerShdw blurRad="38100" dist="38100" dir="2700000" algn="tl">
                  <a:srgbClr val="000000">
                    <a:alpha val="43137"/>
                  </a:srgbClr>
                </a:outerShdw>
              </a:effectLst>
              <a:latin typeface="Arial" charset="0"/>
              <a:ea typeface="新細明體" charset="-120"/>
            </a:endParaRPr>
          </a:p>
        </p:txBody>
      </p:sp>
      <p:sp>
        <p:nvSpPr>
          <p:cNvPr id="17" name="投影片編號版面配置區 3"/>
          <p:cNvSpPr txBox="1">
            <a:spLocks/>
          </p:cNvSpPr>
          <p:nvPr/>
        </p:nvSpPr>
        <p:spPr bwMode="auto">
          <a:xfrm>
            <a:off x="7680176" y="6469063"/>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20000"/>
              </a:spcBef>
              <a:spcAft>
                <a:spcPct val="0"/>
              </a:spcAft>
              <a:buFont typeface="Arial" pitchFamily="34" charset="0"/>
              <a:buChar char="•"/>
              <a:defRPr kumimoji="1" sz="3200" kern="1200">
                <a:solidFill>
                  <a:schemeClr val="tx1"/>
                </a:solidFill>
                <a:latin typeface="Calibri" pitchFamily="34" charset="0"/>
                <a:ea typeface="新細明體" pitchFamily="18" charset="-120"/>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Calibri" pitchFamily="34" charset="0"/>
                <a:ea typeface="新細明體" pitchFamily="18" charset="-120"/>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Calibri" pitchFamily="34" charset="0"/>
                <a:ea typeface="新細明體" pitchFamily="18" charset="-120"/>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9pPr>
          </a:lstStyle>
          <a:p>
            <a:pPr>
              <a:spcBef>
                <a:spcPct val="0"/>
              </a:spcBef>
              <a:buFontTx/>
              <a:buNone/>
            </a:pPr>
            <a:r>
              <a:rPr lang="en-US" altLang="zh-TW" sz="1200" dirty="0">
                <a:solidFill>
                  <a:srgbClr val="898989"/>
                </a:solidFill>
                <a:latin typeface="Arial" pitchFamily="34" charset="0"/>
              </a:rPr>
              <a:t>41</a:t>
            </a:r>
            <a:endParaRPr lang="zh-TW" altLang="en-US" sz="1200" dirty="0">
              <a:solidFill>
                <a:srgbClr val="898989"/>
              </a:solidFill>
              <a:latin typeface="Arial" pitchFamily="34" charset="0"/>
            </a:endParaRPr>
          </a:p>
        </p:txBody>
      </p:sp>
    </p:spTree>
    <p:extLst>
      <p:ext uri="{BB962C8B-B14F-4D97-AF65-F5344CB8AC3E}">
        <p14:creationId xmlns:p14="http://schemas.microsoft.com/office/powerpoint/2010/main" val="312644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0E6A4371-8D3A-4E34-B5F9-CC42C5BCE1D6}" type="slidenum">
              <a:rPr lang="zh-TW" altLang="en-US" sz="1200">
                <a:solidFill>
                  <a:srgbClr val="898989"/>
                </a:solidFill>
                <a:latin typeface="標楷體" pitchFamily="65" charset="-120"/>
                <a:ea typeface="標楷體" pitchFamily="65" charset="-120"/>
              </a:rPr>
              <a:pPr>
                <a:spcBef>
                  <a:spcPct val="0"/>
                </a:spcBef>
                <a:buFontTx/>
                <a:buNone/>
              </a:pPr>
              <a:t>53</a:t>
            </a:fld>
            <a:endParaRPr lang="en-US" altLang="zh-TW" sz="1200">
              <a:solidFill>
                <a:srgbClr val="898989"/>
              </a:solidFill>
              <a:latin typeface="標楷體" pitchFamily="65" charset="-120"/>
              <a:ea typeface="標楷體" pitchFamily="65" charset="-120"/>
            </a:endParaRPr>
          </a:p>
        </p:txBody>
      </p:sp>
      <p:sp>
        <p:nvSpPr>
          <p:cNvPr id="293891" name="Shape 726"/>
          <p:cNvSpPr txBox="1">
            <a:spLocks noChangeArrowheads="1"/>
          </p:cNvSpPr>
          <p:nvPr/>
        </p:nvSpPr>
        <p:spPr bwMode="auto">
          <a:xfrm>
            <a:off x="1914688" y="256217"/>
            <a:ext cx="9144000" cy="461962"/>
          </a:xfrm>
          <a:prstGeom prst="rect">
            <a:avLst/>
          </a:prstGeom>
          <a:noFill/>
          <a:ln w="9525">
            <a:noFill/>
            <a:miter lim="800000"/>
            <a:headEnd/>
            <a:tailEnd/>
          </a:ln>
        </p:spPr>
        <p:txBody>
          <a:bodyPr lIns="91425" tIns="45700" rIns="91425" bIns="45700"/>
          <a:lstStyle/>
          <a:p>
            <a:pPr eaLnBrk="1" hangingPunct="1">
              <a:buSzPct val="25000"/>
              <a:defRPr/>
            </a:pPr>
            <a:r>
              <a:rPr lang="zh-TW" altLang="en-US" sz="3200" b="1" dirty="0">
                <a:latin typeface="標楷體" pitchFamily="65" charset="-120"/>
                <a:ea typeface="標楷體" pitchFamily="65" charset="-120"/>
                <a:cs typeface="+mj-cs"/>
                <a:sym typeface="Arial" charset="0"/>
              </a:rPr>
              <a:t>三、相關資源應用</a:t>
            </a:r>
            <a:endParaRPr lang="en-US" altLang="en-US" sz="3200" b="1" dirty="0">
              <a:latin typeface="標楷體" pitchFamily="65" charset="-120"/>
              <a:ea typeface="標楷體" pitchFamily="65" charset="-120"/>
              <a:cs typeface="+mj-cs"/>
              <a:sym typeface="Arial" charset="0"/>
            </a:endParaRPr>
          </a:p>
        </p:txBody>
      </p:sp>
      <p:sp>
        <p:nvSpPr>
          <p:cNvPr id="89092" name="矩形 4">
            <a:hlinkClick r:id="rId3"/>
          </p:cNvPr>
          <p:cNvSpPr>
            <a:spLocks noChangeArrowheads="1"/>
          </p:cNvSpPr>
          <p:nvPr/>
        </p:nvSpPr>
        <p:spPr bwMode="auto">
          <a:xfrm>
            <a:off x="1881189" y="923926"/>
            <a:ext cx="485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b="1">
                <a:solidFill>
                  <a:srgbClr val="0000FF"/>
                </a:solidFill>
                <a:latin typeface="標楷體" pitchFamily="65" charset="-120"/>
                <a:ea typeface="標楷體" pitchFamily="65" charset="-120"/>
              </a:rPr>
              <a:t>(</a:t>
            </a:r>
            <a:r>
              <a:rPr lang="zh-TW" altLang="en-US" sz="2800" b="1">
                <a:solidFill>
                  <a:srgbClr val="0000FF"/>
                </a:solidFill>
                <a:latin typeface="標楷體" pitchFamily="65" charset="-120"/>
                <a:ea typeface="標楷體" pitchFamily="65" charset="-120"/>
              </a:rPr>
              <a:t>一</a:t>
            </a:r>
            <a:r>
              <a:rPr lang="en-US" altLang="zh-TW" sz="2800" b="1">
                <a:solidFill>
                  <a:srgbClr val="0000FF"/>
                </a:solidFill>
                <a:latin typeface="標楷體" pitchFamily="65" charset="-120"/>
                <a:ea typeface="標楷體" pitchFamily="65" charset="-120"/>
              </a:rPr>
              <a:t>)</a:t>
            </a:r>
            <a:r>
              <a:rPr lang="zh-TW" altLang="en-US" sz="2800" b="1">
                <a:solidFill>
                  <a:srgbClr val="0000FF"/>
                </a:solidFill>
                <a:latin typeface="標楷體" pitchFamily="65" charset="-120"/>
                <a:ea typeface="標楷體" pitchFamily="65" charset="-120"/>
              </a:rPr>
              <a:t>教育部國民及學前教育署</a:t>
            </a:r>
            <a:endParaRPr lang="zh-TW" altLang="en-US" sz="2800">
              <a:solidFill>
                <a:srgbClr val="0000FF"/>
              </a:solidFill>
              <a:latin typeface="Arial" pitchFamily="34" charset="0"/>
            </a:endParaRPr>
          </a:p>
        </p:txBody>
      </p:sp>
      <p:sp>
        <p:nvSpPr>
          <p:cNvPr id="6" name="Shape 739"/>
          <p:cNvSpPr>
            <a:spLocks noChangeArrowheads="1"/>
          </p:cNvSpPr>
          <p:nvPr/>
        </p:nvSpPr>
        <p:spPr bwMode="auto">
          <a:xfrm>
            <a:off x="1881188" y="1628776"/>
            <a:ext cx="8439150" cy="79692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eaLnBrk="1" hangingPunct="1">
              <a:buSzPct val="25000"/>
              <a:defRPr/>
            </a:pPr>
            <a:r>
              <a:rPr lang="en-US" sz="2800" b="1" dirty="0" err="1">
                <a:solidFill>
                  <a:srgbClr val="000000"/>
                </a:solidFill>
                <a:latin typeface="標楷體" pitchFamily="65" charset="-120"/>
                <a:ea typeface="標楷體" pitchFamily="65" charset="-120"/>
                <a:cs typeface="Arial" charset="0"/>
                <a:sym typeface="Arial" charset="0"/>
              </a:rPr>
              <a:t>總綱</a:t>
            </a:r>
            <a:r>
              <a:rPr lang="zh-TW" altLang="en-US" sz="2800" b="1" dirty="0">
                <a:solidFill>
                  <a:srgbClr val="000000"/>
                </a:solidFill>
                <a:latin typeface="標楷體" pitchFamily="65" charset="-120"/>
                <a:ea typeface="標楷體" pitchFamily="65" charset="-120"/>
                <a:cs typeface="Arial" charset="0"/>
                <a:sym typeface="Arial" charset="0"/>
              </a:rPr>
              <a:t>之</a:t>
            </a:r>
            <a:r>
              <a:rPr lang="en-US" altLang="zh-TW" sz="2800" b="1" dirty="0">
                <a:solidFill>
                  <a:srgbClr val="000000"/>
                </a:solidFill>
                <a:latin typeface="標楷體" pitchFamily="65" charset="-120"/>
                <a:ea typeface="標楷體" pitchFamily="65" charset="-120"/>
                <a:cs typeface="Arial" charset="0"/>
                <a:sym typeface="Arial" charset="0"/>
              </a:rPr>
              <a:t>Q&amp;A</a:t>
            </a:r>
            <a:r>
              <a:rPr lang="zh-TW" altLang="en-US" sz="3600" dirty="0">
                <a:solidFill>
                  <a:schemeClr val="tx1"/>
                </a:solidFill>
                <a:latin typeface="標楷體"/>
                <a:ea typeface="標楷體"/>
                <a:cs typeface="Arial" charset="0"/>
                <a:sym typeface="Arial" charset="0"/>
              </a:rPr>
              <a:t>、</a:t>
            </a:r>
            <a:r>
              <a:rPr lang="zh-TW" altLang="en-US" sz="2800" b="1" dirty="0">
                <a:solidFill>
                  <a:srgbClr val="000000"/>
                </a:solidFill>
                <a:latin typeface="標楷體" pitchFamily="65" charset="-120"/>
                <a:ea typeface="標楷體" pitchFamily="65" charset="-120"/>
                <a:cs typeface="Arial" charset="0"/>
                <a:sym typeface="Arial" charset="0"/>
              </a:rPr>
              <a:t>公播版簡報、相關配套及法令修訂</a:t>
            </a:r>
          </a:p>
        </p:txBody>
      </p:sp>
      <p:sp>
        <p:nvSpPr>
          <p:cNvPr id="8" name="Shape 739"/>
          <p:cNvSpPr>
            <a:spLocks noChangeArrowheads="1"/>
          </p:cNvSpPr>
          <p:nvPr/>
        </p:nvSpPr>
        <p:spPr bwMode="auto">
          <a:xfrm>
            <a:off x="1881188" y="2492376"/>
            <a:ext cx="8439150" cy="79692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eaLnBrk="1" hangingPunct="1">
              <a:buSzPct val="25000"/>
              <a:defRPr/>
            </a:pPr>
            <a:endParaRPr lang="en-US" altLang="zh-TW" sz="2800" b="1" dirty="0">
              <a:solidFill>
                <a:srgbClr val="000000"/>
              </a:solidFill>
              <a:latin typeface="標楷體"/>
              <a:ea typeface="標楷體"/>
              <a:cs typeface="Arial" charset="0"/>
              <a:sym typeface="Arial" charset="0"/>
            </a:endParaRPr>
          </a:p>
          <a:p>
            <a:pPr eaLnBrk="1" hangingPunct="1">
              <a:buSzPct val="25000"/>
              <a:defRPr/>
            </a:pPr>
            <a:r>
              <a:rPr lang="zh-TW" altLang="en-US" sz="2800" b="1" dirty="0">
                <a:solidFill>
                  <a:srgbClr val="000000"/>
                </a:solidFill>
                <a:latin typeface="標楷體"/>
                <a:ea typeface="標楷體"/>
                <a:cs typeface="Arial" charset="0"/>
                <a:sym typeface="Arial" charset="0"/>
              </a:rPr>
              <a:t>、總綱種子講師、前導學校、核心素養教學案例、</a:t>
            </a:r>
            <a:endParaRPr lang="en-US" altLang="zh-TW" sz="2800" b="1" dirty="0">
              <a:solidFill>
                <a:schemeClr val="bg1">
                  <a:lumMod val="50000"/>
                </a:schemeClr>
              </a:solidFill>
              <a:latin typeface="標楷體" pitchFamily="65" charset="-120"/>
              <a:ea typeface="標楷體" pitchFamily="65" charset="-120"/>
              <a:cs typeface="Arial" charset="0"/>
              <a:sym typeface="Arial" charset="0"/>
            </a:endParaRPr>
          </a:p>
          <a:p>
            <a:pPr eaLnBrk="1" hangingPunct="1">
              <a:buSzPct val="25000"/>
              <a:defRPr/>
            </a:pPr>
            <a:endParaRPr lang="en-US" altLang="zh-TW" sz="2800" b="1" dirty="0">
              <a:solidFill>
                <a:schemeClr val="bg1">
                  <a:lumMod val="50000"/>
                </a:schemeClr>
              </a:solidFill>
              <a:latin typeface="標楷體" pitchFamily="65" charset="-120"/>
              <a:ea typeface="標楷體" pitchFamily="65" charset="-120"/>
              <a:cs typeface="Arial" charset="0"/>
              <a:sym typeface="Arial" charset="0"/>
            </a:endParaRPr>
          </a:p>
        </p:txBody>
      </p:sp>
      <p:grpSp>
        <p:nvGrpSpPr>
          <p:cNvPr id="3" name="群組 2"/>
          <p:cNvGrpSpPr>
            <a:grpSpLocks/>
          </p:cNvGrpSpPr>
          <p:nvPr/>
        </p:nvGrpSpPr>
        <p:grpSpPr bwMode="auto">
          <a:xfrm>
            <a:off x="1866901" y="3357564"/>
            <a:ext cx="8455025" cy="3240087"/>
            <a:chOff x="342756" y="3356992"/>
            <a:chExt cx="8454959" cy="3240360"/>
          </a:xfrm>
        </p:grpSpPr>
        <p:pic>
          <p:nvPicPr>
            <p:cNvPr id="402436" name="Picture 4" descr="C:\Users\super user\Desktop\643637.jpg"/>
            <p:cNvPicPr>
              <a:picLocks noChangeAspect="1" noChangeArrowheads="1"/>
            </p:cNvPicPr>
            <p:nvPr/>
          </p:nvPicPr>
          <p:blipFill rotWithShape="1">
            <a:blip r:embed="rId4" cstate="print"/>
            <a:srcRect/>
            <a:stretch/>
          </p:blipFill>
          <p:spPr bwMode="auto">
            <a:xfrm>
              <a:off x="755503" y="4166685"/>
              <a:ext cx="3024164" cy="2430667"/>
            </a:xfrm>
            <a:prstGeom prst="rect">
              <a:avLst/>
            </a:prstGeom>
            <a:ln w="28575">
              <a:solidFill>
                <a:schemeClr val="bg1">
                  <a:lumMod val="9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89097" name="群組 1"/>
            <p:cNvGrpSpPr>
              <a:grpSpLocks/>
            </p:cNvGrpSpPr>
            <p:nvPr/>
          </p:nvGrpSpPr>
          <p:grpSpPr bwMode="auto">
            <a:xfrm>
              <a:off x="342756" y="3356992"/>
              <a:ext cx="8454959" cy="2890816"/>
              <a:chOff x="342756" y="3356992"/>
              <a:chExt cx="8454959" cy="2890816"/>
            </a:xfrm>
          </p:grpSpPr>
          <p:sp>
            <p:nvSpPr>
              <p:cNvPr id="7" name="Shape 737"/>
              <p:cNvSpPr>
                <a:spLocks noChangeArrowheads="1"/>
              </p:cNvSpPr>
              <p:nvPr/>
            </p:nvSpPr>
            <p:spPr bwMode="auto">
              <a:xfrm>
                <a:off x="342756" y="3356992"/>
                <a:ext cx="8453372" cy="71919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91425" tIns="45700" rIns="91425" bIns="45700" anchor="ctr"/>
              <a:lstStyle/>
              <a:p>
                <a:pPr eaLnBrk="1" hangingPunct="1">
                  <a:buSzPct val="25000"/>
                  <a:defRPr/>
                </a:pPr>
                <a:r>
                  <a:rPr lang="zh-TW" altLang="en-US" sz="2800" b="1" dirty="0">
                    <a:solidFill>
                      <a:srgbClr val="000000"/>
                    </a:solidFill>
                    <a:latin typeface="標楷體" pitchFamily="65" charset="-120"/>
                    <a:ea typeface="標楷體" pitchFamily="65" charset="-120"/>
                    <a:cs typeface="Arial" charset="0"/>
                    <a:sym typeface="Arial" charset="0"/>
                  </a:rPr>
                  <a:t>宣講開放式課程影片</a:t>
                </a:r>
                <a:endParaRPr lang="en-US" sz="2800" b="1" dirty="0">
                  <a:solidFill>
                    <a:srgbClr val="000000"/>
                  </a:solidFill>
                  <a:latin typeface="標楷體" pitchFamily="65" charset="-120"/>
                  <a:ea typeface="標楷體" pitchFamily="65" charset="-120"/>
                  <a:cs typeface="Arial" charset="0"/>
                  <a:sym typeface="Arial" charset="0"/>
                </a:endParaRPr>
              </a:p>
            </p:txBody>
          </p:sp>
          <p:pic>
            <p:nvPicPr>
              <p:cNvPr id="402435"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21111559">
                <a:off x="3699092" y="3975388"/>
                <a:ext cx="5098623" cy="2272420"/>
              </a:xfrm>
              <a:prstGeom prst="round2DiagRect">
                <a:avLst>
                  <a:gd name="adj1" fmla="val 16667"/>
                  <a:gd name="adj2" fmla="val 0"/>
                </a:avLst>
              </a:prstGeom>
              <a:ln w="38100">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2431682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D323C5F8-1141-44FA-89A0-56FB7AFA99F3}" type="slidenum">
              <a:rPr lang="zh-TW" altLang="en-US" sz="1200">
                <a:solidFill>
                  <a:srgbClr val="898989"/>
                </a:solidFill>
                <a:latin typeface="標楷體" pitchFamily="65" charset="-120"/>
                <a:ea typeface="標楷體" pitchFamily="65" charset="-120"/>
              </a:rPr>
              <a:pPr>
                <a:spcBef>
                  <a:spcPct val="0"/>
                </a:spcBef>
                <a:buFontTx/>
                <a:buNone/>
              </a:pPr>
              <a:t>54</a:t>
            </a:fld>
            <a:endParaRPr lang="en-US" altLang="zh-TW" sz="1200">
              <a:solidFill>
                <a:srgbClr val="898989"/>
              </a:solidFill>
              <a:latin typeface="標楷體" pitchFamily="65" charset="-120"/>
              <a:ea typeface="標楷體" pitchFamily="65" charset="-120"/>
            </a:endParaRPr>
          </a:p>
        </p:txBody>
      </p:sp>
      <p:sp>
        <p:nvSpPr>
          <p:cNvPr id="293891" name="Shape 726"/>
          <p:cNvSpPr txBox="1">
            <a:spLocks noChangeArrowheads="1"/>
          </p:cNvSpPr>
          <p:nvPr/>
        </p:nvSpPr>
        <p:spPr bwMode="auto">
          <a:xfrm>
            <a:off x="1667669" y="226220"/>
            <a:ext cx="9144000" cy="461962"/>
          </a:xfrm>
          <a:prstGeom prst="rect">
            <a:avLst/>
          </a:prstGeom>
          <a:noFill/>
          <a:ln w="9525">
            <a:noFill/>
            <a:miter lim="800000"/>
            <a:headEnd/>
            <a:tailEnd/>
          </a:ln>
        </p:spPr>
        <p:txBody>
          <a:bodyPr lIns="91425" tIns="45700" rIns="91425" bIns="45700"/>
          <a:lstStyle/>
          <a:p>
            <a:pPr eaLnBrk="1" hangingPunct="1">
              <a:buSzPct val="25000"/>
              <a:defRPr/>
            </a:pPr>
            <a:r>
              <a:rPr lang="zh-TW" altLang="en-US" sz="3200" b="1" dirty="0">
                <a:latin typeface="標楷體" pitchFamily="65" charset="-120"/>
                <a:ea typeface="標楷體" pitchFamily="65" charset="-120"/>
                <a:cs typeface="+mj-cs"/>
                <a:sym typeface="Arial" charset="0"/>
              </a:rPr>
              <a:t>三、相關資源應用</a:t>
            </a:r>
            <a:endParaRPr lang="en-US" altLang="en-US" sz="3200" b="1" dirty="0">
              <a:latin typeface="標楷體" pitchFamily="65" charset="-120"/>
              <a:ea typeface="標楷體" pitchFamily="65" charset="-120"/>
              <a:cs typeface="+mj-cs"/>
              <a:sym typeface="Arial" charset="0"/>
            </a:endParaRPr>
          </a:p>
        </p:txBody>
      </p:sp>
      <p:sp>
        <p:nvSpPr>
          <p:cNvPr id="91140" name="矩形 4">
            <a:hlinkClick r:id="rId3"/>
          </p:cNvPr>
          <p:cNvSpPr>
            <a:spLocks noChangeArrowheads="1"/>
          </p:cNvSpPr>
          <p:nvPr/>
        </p:nvSpPr>
        <p:spPr bwMode="auto">
          <a:xfrm>
            <a:off x="1614488" y="765175"/>
            <a:ext cx="8623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800" b="1" dirty="0">
                <a:solidFill>
                  <a:srgbClr val="0000FF"/>
                </a:solidFill>
                <a:latin typeface="標楷體" pitchFamily="65" charset="-120"/>
                <a:ea typeface="標楷體" pitchFamily="65" charset="-120"/>
              </a:rPr>
              <a:t>(</a:t>
            </a:r>
            <a:r>
              <a:rPr lang="zh-TW" altLang="en-US" sz="2800" b="1" dirty="0">
                <a:solidFill>
                  <a:srgbClr val="0000FF"/>
                </a:solidFill>
                <a:latin typeface="標楷體" pitchFamily="65" charset="-120"/>
                <a:ea typeface="標楷體" pitchFamily="65" charset="-120"/>
              </a:rPr>
              <a:t>二）</a:t>
            </a:r>
            <a:r>
              <a:rPr lang="zh-TW" altLang="en-US" sz="2800" b="1" dirty="0">
                <a:solidFill>
                  <a:srgbClr val="0000FF"/>
                </a:solidFill>
                <a:latin typeface="標楷體" pitchFamily="65" charset="-120"/>
                <a:ea typeface="標楷體" pitchFamily="65" charset="-120"/>
                <a:hlinkClick r:id="rId3"/>
              </a:rPr>
              <a:t>國家教育研究院</a:t>
            </a:r>
            <a:r>
              <a:rPr lang="en-US" altLang="zh-TW" sz="2800" b="1" dirty="0">
                <a:solidFill>
                  <a:srgbClr val="0000FF"/>
                </a:solidFill>
                <a:latin typeface="標楷體" pitchFamily="65" charset="-120"/>
                <a:ea typeface="標楷體" pitchFamily="65" charset="-120"/>
                <a:hlinkClick r:id="rId3"/>
              </a:rPr>
              <a:t>—</a:t>
            </a:r>
            <a:r>
              <a:rPr lang="zh-TW" altLang="en-US" sz="2800" b="1" dirty="0">
                <a:solidFill>
                  <a:srgbClr val="0000FF"/>
                </a:solidFill>
                <a:latin typeface="標楷體" pitchFamily="65" charset="-120"/>
                <a:ea typeface="標楷體" pitchFamily="65" charset="-120"/>
                <a:hlinkClick r:id="rId3"/>
              </a:rPr>
              <a:t>走進十二年國教課程綱要平臺</a:t>
            </a:r>
            <a:endParaRPr lang="zh-TW" altLang="en-US" sz="2800" dirty="0">
              <a:solidFill>
                <a:srgbClr val="0000FF"/>
              </a:solidFill>
              <a:latin typeface="Arial" pitchFamily="34" charset="0"/>
            </a:endParaRPr>
          </a:p>
        </p:txBody>
      </p:sp>
      <p:pic>
        <p:nvPicPr>
          <p:cNvPr id="414723" name="Picture 3">
            <a:hlinkClick r:id="rId3"/>
          </p:cNvPr>
          <p:cNvPicPr>
            <a:picLocks noChangeAspect="1" noChangeArrowheads="1"/>
          </p:cNvPicPr>
          <p:nvPr/>
        </p:nvPicPr>
        <p:blipFill>
          <a:blip r:embed="rId4" cstate="print"/>
          <a:srcRect/>
          <a:stretch>
            <a:fillRect/>
          </a:stretch>
        </p:blipFill>
        <p:spPr bwMode="auto">
          <a:xfrm>
            <a:off x="2782888" y="1514178"/>
            <a:ext cx="6913562" cy="5083175"/>
          </a:xfrm>
          <a:prstGeom prst="rect">
            <a:avLst/>
          </a:prstGeom>
          <a:ln w="38100">
            <a:solidFill>
              <a:schemeClr val="bg1">
                <a:lumMod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166730492"/>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投影片編號版面配置區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0C44745-C581-4E85-976A-D6CF53922E0D}" type="slidenum">
              <a:rPr lang="zh-TW" altLang="en-US" sz="1200">
                <a:solidFill>
                  <a:srgbClr val="898989"/>
                </a:solidFill>
                <a:latin typeface="標楷體" pitchFamily="65" charset="-120"/>
                <a:ea typeface="標楷體" pitchFamily="65" charset="-120"/>
              </a:rPr>
              <a:pPr>
                <a:spcBef>
                  <a:spcPct val="0"/>
                </a:spcBef>
                <a:buFontTx/>
                <a:buNone/>
              </a:pPr>
              <a:t>55</a:t>
            </a:fld>
            <a:endParaRPr lang="en-US" altLang="zh-TW" sz="1200">
              <a:solidFill>
                <a:srgbClr val="898989"/>
              </a:solidFill>
              <a:latin typeface="標楷體" pitchFamily="65" charset="-120"/>
              <a:ea typeface="標楷體" pitchFamily="65" charset="-120"/>
            </a:endParaRPr>
          </a:p>
        </p:txBody>
      </p:sp>
      <p:sp>
        <p:nvSpPr>
          <p:cNvPr id="13" name="Shape 726"/>
          <p:cNvSpPr txBox="1">
            <a:spLocks noChangeArrowheads="1"/>
          </p:cNvSpPr>
          <p:nvPr/>
        </p:nvSpPr>
        <p:spPr bwMode="auto">
          <a:xfrm>
            <a:off x="1811519" y="188640"/>
            <a:ext cx="9144000" cy="461962"/>
          </a:xfrm>
          <a:prstGeom prst="rect">
            <a:avLst/>
          </a:prstGeom>
          <a:noFill/>
          <a:ln w="9525">
            <a:noFill/>
            <a:miter lim="800000"/>
            <a:headEnd/>
            <a:tailEnd/>
          </a:ln>
        </p:spPr>
        <p:txBody>
          <a:bodyPr lIns="91425" tIns="45700" rIns="91425" bIns="45700"/>
          <a:lstStyle/>
          <a:p>
            <a:pPr eaLnBrk="1" hangingPunct="1">
              <a:buSzPct val="25000"/>
              <a:defRPr/>
            </a:pPr>
            <a:r>
              <a:rPr lang="zh-TW" altLang="en-US" sz="3200" b="1" dirty="0">
                <a:latin typeface="標楷體" pitchFamily="65" charset="-120"/>
                <a:ea typeface="標楷體" pitchFamily="65" charset="-120"/>
                <a:cs typeface="+mj-cs"/>
                <a:sym typeface="Arial" charset="0"/>
              </a:rPr>
              <a:t>三、相關資源應用</a:t>
            </a:r>
            <a:endParaRPr lang="en-US" altLang="en-US" sz="3200" b="1" dirty="0">
              <a:latin typeface="標楷體" pitchFamily="65" charset="-120"/>
              <a:ea typeface="標楷體" pitchFamily="65" charset="-120"/>
              <a:cs typeface="+mj-cs"/>
              <a:sym typeface="Arial" charset="0"/>
            </a:endParaRPr>
          </a:p>
        </p:txBody>
      </p:sp>
      <p:sp>
        <p:nvSpPr>
          <p:cNvPr id="93193" name="矩形 13">
            <a:hlinkClick r:id="rId3"/>
          </p:cNvPr>
          <p:cNvSpPr>
            <a:spLocks noChangeArrowheads="1"/>
          </p:cNvSpPr>
          <p:nvPr/>
        </p:nvSpPr>
        <p:spPr bwMode="auto">
          <a:xfrm>
            <a:off x="1703513" y="836612"/>
            <a:ext cx="76274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None/>
            </a:pPr>
            <a:r>
              <a:rPr lang="en-US" altLang="zh-TW" sz="2800" b="1" dirty="0">
                <a:solidFill>
                  <a:srgbClr val="0000FF"/>
                </a:solidFill>
                <a:latin typeface="標楷體" pitchFamily="65" charset="-120"/>
                <a:ea typeface="標楷體" pitchFamily="65" charset="-120"/>
              </a:rPr>
              <a:t>(</a:t>
            </a:r>
            <a:r>
              <a:rPr lang="zh-TW" altLang="en-US" sz="2800" b="1" dirty="0">
                <a:solidFill>
                  <a:srgbClr val="0000FF"/>
                </a:solidFill>
                <a:latin typeface="標楷體" pitchFamily="65" charset="-120"/>
                <a:ea typeface="標楷體" pitchFamily="65" charset="-120"/>
              </a:rPr>
              <a:t>三</a:t>
            </a:r>
            <a:r>
              <a:rPr lang="en-US" altLang="zh-TW" sz="2800" b="1" dirty="0">
                <a:solidFill>
                  <a:srgbClr val="0000FF"/>
                </a:solidFill>
                <a:latin typeface="標楷體" pitchFamily="65" charset="-120"/>
                <a:ea typeface="標楷體" pitchFamily="65" charset="-120"/>
              </a:rPr>
              <a:t>)</a:t>
            </a:r>
            <a:r>
              <a:rPr lang="zh-TW" altLang="en-US" sz="2800" u="sng" dirty="0">
                <a:hlinkClick r:id="rId4"/>
              </a:rPr>
              <a:t> </a:t>
            </a:r>
            <a:r>
              <a:rPr lang="en-US" altLang="zh-TW" sz="2800" b="1" dirty="0">
                <a:solidFill>
                  <a:srgbClr val="0000FF"/>
                </a:solidFill>
                <a:latin typeface="標楷體" pitchFamily="65" charset="-120"/>
                <a:ea typeface="標楷體" pitchFamily="65" charset="-120"/>
                <a:hlinkClick r:id="rId4"/>
              </a:rPr>
              <a:t>CIRN </a:t>
            </a:r>
            <a:r>
              <a:rPr lang="zh-TW" altLang="en-US" sz="2800" b="1" dirty="0">
                <a:solidFill>
                  <a:srgbClr val="0000FF"/>
                </a:solidFill>
                <a:latin typeface="標楷體" pitchFamily="65" charset="-120"/>
                <a:ea typeface="標楷體" pitchFamily="65" charset="-120"/>
                <a:hlinkClick r:id="rId4"/>
              </a:rPr>
              <a:t>國民中小學課程與教學資源整合平臺</a:t>
            </a:r>
            <a:endParaRPr lang="zh-TW" altLang="en-US" sz="2800" b="1" dirty="0">
              <a:solidFill>
                <a:srgbClr val="0000FF"/>
              </a:solidFill>
              <a:latin typeface="標楷體" pitchFamily="65" charset="-120"/>
              <a:ea typeface="標楷體" pitchFamily="65" charset="-120"/>
            </a:endParaRPr>
          </a:p>
          <a:p>
            <a:pPr algn="ctr" eaLnBrk="1" hangingPunct="1">
              <a:spcBef>
                <a:spcPct val="0"/>
              </a:spcBef>
              <a:buFontTx/>
              <a:buNone/>
            </a:pPr>
            <a:endParaRPr lang="zh-TW" altLang="en-US" sz="2800" dirty="0">
              <a:solidFill>
                <a:srgbClr val="0000FF"/>
              </a:solidFill>
              <a:latin typeface="Arial" pitchFamily="34" charset="0"/>
            </a:endParaRPr>
          </a:p>
        </p:txBody>
      </p:sp>
      <p:pic>
        <p:nvPicPr>
          <p:cNvPr id="281602" name="Picture 2">
            <a:hlinkClick r:id="rId5"/>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17180" t="14109" r="4543" b="7542"/>
          <a:stretch/>
        </p:blipFill>
        <p:spPr bwMode="auto">
          <a:xfrm>
            <a:off x="1811519" y="1556793"/>
            <a:ext cx="8568962" cy="4824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016787"/>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C:\Users\win7\Desktop\201608290055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561" y="544854"/>
            <a:ext cx="5503885" cy="3532219"/>
          </a:xfrm>
          <a:prstGeom prst="rect">
            <a:avLst/>
          </a:prstGeom>
          <a:ln>
            <a:solidFill>
              <a:schemeClr val="bg1"/>
            </a:solidFill>
          </a:ln>
          <a:effectLst>
            <a:softEdge rad="112500"/>
          </a:effectLst>
        </p:spPr>
      </p:pic>
      <p:sp>
        <p:nvSpPr>
          <p:cNvPr id="95235" name="文字版面配置區 7"/>
          <p:cNvSpPr>
            <a:spLocks noGrp="1"/>
          </p:cNvSpPr>
          <p:nvPr>
            <p:ph type="body" idx="1"/>
          </p:nvPr>
        </p:nvSpPr>
        <p:spPr>
          <a:xfrm>
            <a:off x="3995738" y="4429125"/>
            <a:ext cx="6172200" cy="1371600"/>
          </a:xfrm>
        </p:spPr>
        <p:txBody>
          <a:bodyPr/>
          <a:lstStyle/>
          <a:p>
            <a:pPr eaLnBrk="1" hangingPunct="1">
              <a:lnSpc>
                <a:spcPct val="150000"/>
              </a:lnSpc>
            </a:pPr>
            <a:r>
              <a:rPr lang="en-US" altLang="zh-TW" sz="2800">
                <a:solidFill>
                  <a:srgbClr val="0000FF"/>
                </a:solidFill>
                <a:latin typeface="標楷體" pitchFamily="65" charset="-120"/>
                <a:ea typeface="標楷體" pitchFamily="65" charset="-120"/>
                <a:cs typeface="Calibri" pitchFamily="34" charset="0"/>
                <a:sym typeface="Calibri" pitchFamily="34" charset="0"/>
              </a:rPr>
              <a:t>‧素養導向教學</a:t>
            </a:r>
            <a:br>
              <a:rPr lang="en-US" altLang="zh-TW" sz="2800">
                <a:solidFill>
                  <a:srgbClr val="0000FF"/>
                </a:solidFill>
                <a:latin typeface="標楷體" pitchFamily="65" charset="-120"/>
                <a:ea typeface="標楷體" pitchFamily="65" charset="-120"/>
                <a:cs typeface="Calibri" pitchFamily="34" charset="0"/>
                <a:sym typeface="Calibri" pitchFamily="34" charset="0"/>
              </a:rPr>
            </a:br>
            <a:r>
              <a:rPr lang="en-US" altLang="zh-TW" sz="2800">
                <a:solidFill>
                  <a:srgbClr val="0000FF"/>
                </a:solidFill>
                <a:latin typeface="標楷體" pitchFamily="65" charset="-120"/>
                <a:ea typeface="標楷體" pitchFamily="65" charset="-120"/>
                <a:cs typeface="Calibri" pitchFamily="34" charset="0"/>
                <a:sym typeface="Calibri" pitchFamily="34" charset="0"/>
              </a:rPr>
              <a:t>‧學校本位課程</a:t>
            </a:r>
            <a:endParaRPr lang="zh-TW" altLang="en-US" sz="2800">
              <a:solidFill>
                <a:srgbClr val="0000FF"/>
              </a:solidFill>
              <a:latin typeface="標楷體" pitchFamily="65" charset="-120"/>
              <a:ea typeface="標楷體" pitchFamily="65" charset="-120"/>
              <a:cs typeface="Calibri" pitchFamily="34" charset="0"/>
            </a:endParaRPr>
          </a:p>
        </p:txBody>
      </p:sp>
      <p:sp>
        <p:nvSpPr>
          <p:cNvPr id="95236"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1326666D-9B19-4247-A43F-CB953DAAD058}" type="slidenum">
              <a:rPr lang="zh-TW" altLang="en-US" sz="1200">
                <a:solidFill>
                  <a:srgbClr val="898989"/>
                </a:solidFill>
                <a:latin typeface="標楷體" pitchFamily="65" charset="-120"/>
                <a:ea typeface="標楷體" pitchFamily="65" charset="-120"/>
              </a:rPr>
              <a:pPr>
                <a:spcBef>
                  <a:spcPct val="0"/>
                </a:spcBef>
                <a:buFontTx/>
                <a:buNone/>
              </a:pPr>
              <a:t>56</a:t>
            </a:fld>
            <a:endParaRPr lang="en-US" altLang="zh-TW" sz="1200">
              <a:solidFill>
                <a:srgbClr val="898989"/>
              </a:solidFill>
              <a:latin typeface="標楷體" pitchFamily="65" charset="-120"/>
              <a:ea typeface="標楷體" pitchFamily="65" charset="-120"/>
            </a:endParaRPr>
          </a:p>
        </p:txBody>
      </p:sp>
      <p:pic>
        <p:nvPicPr>
          <p:cNvPr id="297989" name="Shape 748"/>
          <p:cNvPicPr preferRelativeResize="0">
            <a:picLocks noGrp="1"/>
          </p:cNvPicPr>
          <p:nvPr>
            <p:ph sz="quarter" idx="4294967295"/>
          </p:nvPr>
        </p:nvPicPr>
        <p:blipFill>
          <a:blip r:embed="rId4" cstate="print"/>
          <a:srcRect/>
          <a:stretch>
            <a:fillRect/>
          </a:stretch>
        </p:blipFill>
        <p:spPr>
          <a:xfrm>
            <a:off x="7535864" y="609600"/>
            <a:ext cx="2160587" cy="1811338"/>
          </a:xfrm>
          <a:effectLst>
            <a:outerShdw blurRad="190500" algn="tl" rotWithShape="0">
              <a:srgbClr val="000000">
                <a:alpha val="70000"/>
              </a:srgbClr>
            </a:outerShdw>
          </a:effectLst>
        </p:spPr>
      </p:pic>
      <p:sp>
        <p:nvSpPr>
          <p:cNvPr id="8" name="標題 5"/>
          <p:cNvSpPr txBox="1">
            <a:spLocks/>
          </p:cNvSpPr>
          <p:nvPr/>
        </p:nvSpPr>
        <p:spPr>
          <a:xfrm>
            <a:off x="1381125" y="4572001"/>
            <a:ext cx="9429750" cy="1362075"/>
          </a:xfrm>
          <a:prstGeom prst="rect">
            <a:avLst/>
          </a:prstGeom>
          <a:solidFill>
            <a:srgbClr val="920049"/>
          </a:solidFill>
          <a:ln>
            <a:solidFill>
              <a:schemeClr val="accent6">
                <a:lumMod val="40000"/>
                <a:lumOff val="60000"/>
              </a:schemeClr>
            </a:solidFill>
          </a:ln>
        </p:spPr>
        <p:txBody>
          <a:bodyPr anchor="ctr">
            <a:normAutofit/>
          </a:bodyPr>
          <a:lstStyle/>
          <a:p>
            <a:pPr marL="174625" algn="ctr" eaLnBrk="1" fontAlgn="auto" hangingPunct="1">
              <a:spcAft>
                <a:spcPts val="0"/>
              </a:spcAft>
              <a:defRPr/>
            </a:pPr>
            <a:r>
              <a:rPr kumimoji="0" lang="en-US" altLang="en-US" sz="4400" b="1" cap="all" dirty="0" err="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Calibri"/>
              </a:rPr>
              <a:t>伍、學校邁向</a:t>
            </a:r>
            <a:r>
              <a:rPr kumimoji="0" lang="zh-TW" altLang="en-US" sz="4400" b="1" cap="all"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Calibri"/>
              </a:rPr>
              <a:t>新</a:t>
            </a:r>
            <a:r>
              <a:rPr kumimoji="0" lang="en-US" altLang="en-US" sz="4400" b="1" cap="all" dirty="0" err="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Calibri"/>
              </a:rPr>
              <a:t>課綱的準備</a:t>
            </a:r>
            <a:endParaRPr kumimoji="0" lang="en-US" altLang="zh-TW" sz="4400" b="1" cap="all"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Arial"/>
            </a:endParaRPr>
          </a:p>
        </p:txBody>
      </p:sp>
      <p:pic>
        <p:nvPicPr>
          <p:cNvPr id="297991" name="Shape 750"/>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334158">
            <a:off x="7304750" y="2374663"/>
            <a:ext cx="2592288" cy="15661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5240" name="Shape 749"/>
          <p:cNvSpPr txBox="1">
            <a:spLocks noChangeArrowheads="1"/>
          </p:cNvSpPr>
          <p:nvPr/>
        </p:nvSpPr>
        <p:spPr bwMode="auto">
          <a:xfrm>
            <a:off x="4511676" y="3933825"/>
            <a:ext cx="27400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SzPct val="25000"/>
              <a:buFontTx/>
              <a:buNone/>
            </a:pPr>
            <a:r>
              <a:rPr lang="en-US" altLang="zh-TW" sz="1200" b="1">
                <a:latin typeface="標楷體" pitchFamily="65" charset="-120"/>
                <a:ea typeface="標楷體" pitchFamily="65" charset="-120"/>
                <a:cs typeface="Calibri" pitchFamily="34" charset="0"/>
                <a:sym typeface="Calibri" pitchFamily="34" charset="0"/>
              </a:rPr>
              <a:t>圖片來源：</a:t>
            </a:r>
            <a:r>
              <a:rPr lang="zh-TW" altLang="en-US" sz="1200" b="1">
                <a:latin typeface="標楷體" pitchFamily="65" charset="-120"/>
                <a:ea typeface="標楷體" pitchFamily="65" charset="-120"/>
                <a:cs typeface="Calibri" pitchFamily="34" charset="0"/>
                <a:sym typeface="Calibri" pitchFamily="34" charset="0"/>
              </a:rPr>
              <a:t>屏東縣</a:t>
            </a:r>
            <a:r>
              <a:rPr lang="en-US" altLang="zh-TW" sz="1200" b="1">
                <a:latin typeface="標楷體" pitchFamily="65" charset="-120"/>
                <a:ea typeface="標楷體" pitchFamily="65" charset="-120"/>
                <a:cs typeface="Calibri" pitchFamily="34" charset="0"/>
                <a:sym typeface="Calibri" pitchFamily="34" charset="0"/>
              </a:rPr>
              <a:t>長榮百合國</a:t>
            </a:r>
            <a:r>
              <a:rPr lang="zh-TW" altLang="en-US" sz="1200" b="1">
                <a:latin typeface="標楷體" pitchFamily="65" charset="-120"/>
                <a:ea typeface="標楷體" pitchFamily="65" charset="-120"/>
                <a:cs typeface="Calibri" pitchFamily="34" charset="0"/>
                <a:sym typeface="Calibri" pitchFamily="34" charset="0"/>
              </a:rPr>
              <a:t>民</a:t>
            </a:r>
            <a:r>
              <a:rPr lang="en-US" altLang="zh-TW" sz="1200" b="1">
                <a:latin typeface="標楷體" pitchFamily="65" charset="-120"/>
                <a:ea typeface="標楷體" pitchFamily="65" charset="-120"/>
                <a:cs typeface="Calibri" pitchFamily="34" charset="0"/>
                <a:sym typeface="Calibri" pitchFamily="34" charset="0"/>
              </a:rPr>
              <a:t>小</a:t>
            </a:r>
            <a:r>
              <a:rPr lang="zh-TW" altLang="en-US" sz="1200" b="1">
                <a:latin typeface="標楷體" pitchFamily="65" charset="-120"/>
                <a:ea typeface="標楷體" pitchFamily="65" charset="-120"/>
                <a:cs typeface="Calibri" pitchFamily="34" charset="0"/>
                <a:sym typeface="Calibri" pitchFamily="34" charset="0"/>
              </a:rPr>
              <a:t>學</a:t>
            </a:r>
            <a:endParaRPr lang="en-US" altLang="zh-TW" sz="1200" b="1">
              <a:latin typeface="標楷體" pitchFamily="65" charset="-120"/>
              <a:ea typeface="標楷體" pitchFamily="65" charset="-120"/>
              <a:cs typeface="Calibri" pitchFamily="34" charset="0"/>
              <a:sym typeface="Calibri" pitchFamily="34" charset="0"/>
            </a:endParaRPr>
          </a:p>
        </p:txBody>
      </p:sp>
    </p:spTree>
    <p:extLst>
      <p:ext uri="{BB962C8B-B14F-4D97-AF65-F5344CB8AC3E}">
        <p14:creationId xmlns:p14="http://schemas.microsoft.com/office/powerpoint/2010/main" val="1571215996"/>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1159" y="142852"/>
            <a:ext cx="8353425" cy="1054100"/>
          </a:xfrm>
        </p:spPr>
        <p:txBody>
          <a:bodyPr>
            <a:noAutofit/>
          </a:bodyPr>
          <a:lstStyle/>
          <a:p>
            <a:r>
              <a:rPr kumimoji="1" lang="zh-TW" altLang="en-US" dirty="0">
                <a:solidFill>
                  <a:srgbClr val="003E00"/>
                </a:solidFill>
                <a:latin typeface="Times New Roman" pitchFamily="18" charset="0"/>
                <a:ea typeface="標楷體" pitchFamily="65" charset="-120"/>
                <a:cs typeface="Times New Roman" pitchFamily="18" charset="0"/>
              </a:rPr>
              <a:t>學校實施轉化新課綱的黃金三角</a:t>
            </a:r>
          </a:p>
        </p:txBody>
      </p:sp>
      <p:graphicFrame>
        <p:nvGraphicFramePr>
          <p:cNvPr id="4" name="內容版面配置區 3"/>
          <p:cNvGraphicFramePr>
            <a:graphicFrameLocks noGrp="1"/>
          </p:cNvGraphicFramePr>
          <p:nvPr>
            <p:ph sz="quarter" idx="1"/>
            <p:extLst/>
          </p:nvPr>
        </p:nvGraphicFramePr>
        <p:xfrm>
          <a:off x="2279576" y="1285860"/>
          <a:ext cx="7704856" cy="523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投影片編號版面配置區 10"/>
          <p:cNvSpPr>
            <a:spLocks noGrp="1"/>
          </p:cNvSpPr>
          <p:nvPr>
            <p:ph type="sldNum" sz="quarter" idx="12"/>
          </p:nvPr>
        </p:nvSpPr>
        <p:spPr/>
        <p:txBody>
          <a:bodyPr/>
          <a:lstStyle/>
          <a:p>
            <a:pPr>
              <a:defRPr/>
            </a:pPr>
            <a:fld id="{5F7E9962-EBD3-41CC-912E-6F02B4D86806}" type="slidenum">
              <a:rPr lang="zh-TW" altLang="en-US" smtClean="0">
                <a:latin typeface="Times New Roman" pitchFamily="18" charset="0"/>
                <a:ea typeface="標楷體" pitchFamily="65" charset="-120"/>
                <a:cs typeface="Times New Roman" pitchFamily="18" charset="0"/>
              </a:rPr>
              <a:pPr>
                <a:defRPr/>
              </a:pPr>
              <a:t>57</a:t>
            </a:fld>
            <a:endParaRPr lang="zh-TW" altLang="en-US">
              <a:latin typeface="Times New Roman" pitchFamily="18" charset="0"/>
              <a:ea typeface="標楷體" pitchFamily="65" charset="-120"/>
              <a:cs typeface="Times New Roman" pitchFamily="18" charset="0"/>
            </a:endParaRPr>
          </a:p>
        </p:txBody>
      </p:sp>
      <p:sp>
        <p:nvSpPr>
          <p:cNvPr id="36868" name="矩形 33"/>
          <p:cNvSpPr>
            <a:spLocks noChangeArrowheads="1"/>
          </p:cNvSpPr>
          <p:nvPr/>
        </p:nvSpPr>
        <p:spPr bwMode="auto">
          <a:xfrm>
            <a:off x="5024430" y="3143248"/>
            <a:ext cx="2159000" cy="1079500"/>
          </a:xfrm>
          <a:prstGeom prst="rect">
            <a:avLst/>
          </a:prstGeom>
          <a:noFill/>
          <a:ln w="25400" algn="ctr">
            <a:noFill/>
            <a:miter lim="800000"/>
            <a:headEnd/>
            <a:tailEnd/>
          </a:ln>
        </p:spPr>
        <p:txBody>
          <a:bodyPr anchor="ctr"/>
          <a:lstStyle/>
          <a:p>
            <a:pPr algn="ctr"/>
            <a:r>
              <a:rPr kumimoji="0" lang="zh-TW" altLang="en-US" sz="3200" b="1" dirty="0">
                <a:solidFill>
                  <a:srgbClr val="000000"/>
                </a:solidFill>
                <a:latin typeface="Times New Roman" pitchFamily="18" charset="0"/>
                <a:ea typeface="標楷體" pitchFamily="65" charset="-120"/>
                <a:cs typeface="Times New Roman" pitchFamily="18" charset="0"/>
              </a:rPr>
              <a:t>適性揚才</a:t>
            </a:r>
            <a:endParaRPr kumimoji="0" lang="en-US" altLang="zh-TW" sz="3200" b="1" dirty="0">
              <a:solidFill>
                <a:srgbClr val="000000"/>
              </a:solidFill>
              <a:latin typeface="Times New Roman" pitchFamily="18" charset="0"/>
              <a:ea typeface="標楷體" pitchFamily="65" charset="-120"/>
              <a:cs typeface="Times New Roman" pitchFamily="18" charset="0"/>
            </a:endParaRPr>
          </a:p>
          <a:p>
            <a:pPr algn="ctr"/>
            <a:r>
              <a:rPr kumimoji="0" lang="zh-TW" altLang="en-US" sz="3200" b="1" dirty="0">
                <a:solidFill>
                  <a:srgbClr val="000000"/>
                </a:solidFill>
                <a:latin typeface="Times New Roman" pitchFamily="18" charset="0"/>
                <a:ea typeface="標楷體" pitchFamily="65" charset="-120"/>
                <a:cs typeface="Times New Roman" pitchFamily="18" charset="0"/>
              </a:rPr>
              <a:t>終身學習</a:t>
            </a:r>
          </a:p>
        </p:txBody>
      </p:sp>
      <p:sp>
        <p:nvSpPr>
          <p:cNvPr id="6" name="等腰三角形 5"/>
          <p:cNvSpPr/>
          <p:nvPr/>
        </p:nvSpPr>
        <p:spPr>
          <a:xfrm>
            <a:off x="4881554" y="2428868"/>
            <a:ext cx="2571768" cy="2143140"/>
          </a:xfrm>
          <a:prstGeom prst="triangle">
            <a:avLst/>
          </a:prstGeom>
          <a:solidFill>
            <a:srgbClr val="4F81BD">
              <a:alpha val="0"/>
            </a:srgbClr>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p14="http://schemas.microsoft.com/office/powerpoint/2010/main">
        <mc:Choice Requires="p14">
          <p:contentPart p14:bwMode="auto" r:id="rId8">
            <p14:nvContentPartPr>
              <p14:cNvPr id="1026" name="Ink 2"/>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026" name="Ink 2"/>
              <p:cNvPicPr>
                <a:picLocks noRot="1" noChangeAspect="1" noEditPoints="1" noChangeArrowheads="1" noChangeShapeType="1"/>
              </p:cNvPicPr>
              <p:nvPr/>
            </p:nvPicPr>
            <p:blipFill>
              <a:blip r:embed="rId9"/>
              <a:stretch>
                <a:fillRect/>
              </a:stretch>
            </p:blipFill>
            <p:spPr>
              <a:xfrm>
                <a:off x="-2147483648" y="-2147483648"/>
                <a:ext cx="0" cy="0"/>
              </a:xfrm>
              <a:prstGeom prst="rect">
                <a:avLst/>
              </a:prstGeom>
            </p:spPr>
          </p:pic>
        </mc:Fallback>
      </mc:AlternateContent>
    </p:spTree>
    <p:extLst>
      <p:ext uri="{BB962C8B-B14F-4D97-AF65-F5344CB8AC3E}">
        <p14:creationId xmlns:p14="http://schemas.microsoft.com/office/powerpoint/2010/main" val="31932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圖案 17"/>
          <p:cNvSpPr/>
          <p:nvPr/>
        </p:nvSpPr>
        <p:spPr>
          <a:xfrm>
            <a:off x="2324100" y="1324570"/>
            <a:ext cx="7975600" cy="4984750"/>
          </a:xfrm>
          <a:prstGeom prst="swooshArrow">
            <a:avLst>
              <a:gd name="adj1" fmla="val 25000"/>
              <a:gd name="adj2" fmla="val 25000"/>
            </a:avLst>
          </a:prstGeom>
          <a:solidFill>
            <a:srgbClr val="FFCC00"/>
          </a:solidFill>
          <a:effectLst>
            <a:outerShdw blurRad="50800" dist="63500" dir="18900000" sx="103000" sy="103000" algn="bl" rotWithShape="0">
              <a:schemeClr val="bg1">
                <a:lumMod val="65000"/>
                <a:alpha val="40000"/>
              </a:scheme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 name="群組 32"/>
          <p:cNvGrpSpPr>
            <a:grpSpLocks/>
          </p:cNvGrpSpPr>
          <p:nvPr/>
        </p:nvGrpSpPr>
        <p:grpSpPr bwMode="auto">
          <a:xfrm>
            <a:off x="6383338" y="1341016"/>
            <a:ext cx="4176712" cy="5040313"/>
            <a:chOff x="4860032" y="1628800"/>
            <a:chExt cx="4175940" cy="5040560"/>
          </a:xfrm>
        </p:grpSpPr>
        <p:grpSp>
          <p:nvGrpSpPr>
            <p:cNvPr id="3" name="群組 26"/>
            <p:cNvGrpSpPr>
              <a:grpSpLocks/>
            </p:cNvGrpSpPr>
            <p:nvPr/>
          </p:nvGrpSpPr>
          <p:grpSpPr bwMode="auto">
            <a:xfrm>
              <a:off x="5292649" y="2657550"/>
              <a:ext cx="3743323" cy="4011810"/>
              <a:chOff x="5292649" y="2657550"/>
              <a:chExt cx="3743323" cy="4011810"/>
            </a:xfrm>
          </p:grpSpPr>
          <p:sp>
            <p:nvSpPr>
              <p:cNvPr id="23" name="橢圓 22"/>
              <p:cNvSpPr/>
              <p:nvPr/>
            </p:nvSpPr>
            <p:spPr>
              <a:xfrm>
                <a:off x="5845687" y="2657550"/>
                <a:ext cx="517429" cy="519138"/>
              </a:xfrm>
              <a:prstGeom prst="ellipse">
                <a:avLst/>
              </a:prstGeom>
              <a:solidFill>
                <a:srgbClr val="0099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手繪多邊形 23"/>
              <p:cNvSpPr/>
              <p:nvPr/>
            </p:nvSpPr>
            <p:spPr>
              <a:xfrm>
                <a:off x="5293339" y="3205265"/>
                <a:ext cx="3742633" cy="3464095"/>
              </a:xfrm>
              <a:custGeom>
                <a:avLst/>
                <a:gdLst>
                  <a:gd name="connsiteX0" fmla="*/ 0 w 2338139"/>
                  <a:gd name="connsiteY0" fmla="*/ 0 h 3464107"/>
                  <a:gd name="connsiteX1" fmla="*/ 2338139 w 2338139"/>
                  <a:gd name="connsiteY1" fmla="*/ 0 h 3464107"/>
                  <a:gd name="connsiteX2" fmla="*/ 2338139 w 2338139"/>
                  <a:gd name="connsiteY2" fmla="*/ 3464107 h 3464107"/>
                  <a:gd name="connsiteX3" fmla="*/ 0 w 2338139"/>
                  <a:gd name="connsiteY3" fmla="*/ 3464107 h 3464107"/>
                  <a:gd name="connsiteX4" fmla="*/ 0 w 2338139"/>
                  <a:gd name="connsiteY4" fmla="*/ 0 h 346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139" h="3464107">
                    <a:moveTo>
                      <a:pt x="0" y="0"/>
                    </a:moveTo>
                    <a:lnTo>
                      <a:pt x="2338139" y="0"/>
                    </a:lnTo>
                    <a:lnTo>
                      <a:pt x="2338139" y="3464107"/>
                    </a:lnTo>
                    <a:lnTo>
                      <a:pt x="0" y="3464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4674" tIns="0" rIns="0" bIns="0" spcCol="1270"/>
              <a:lstStyle/>
              <a:p>
                <a:pPr algn="ctr" defTabSz="1422400" eaLnBrk="1" fontAlgn="auto" hangingPunct="1">
                  <a:spcAft>
                    <a:spcPts val="0"/>
                  </a:spcAft>
                  <a:defRPr/>
                </a:pPr>
                <a:r>
                  <a:rPr lang="zh-TW" altLang="en-US" sz="3200" dirty="0">
                    <a:latin typeface="標楷體" pitchFamily="65" charset="-120"/>
                    <a:ea typeface="標楷體" pitchFamily="65" charset="-120"/>
                  </a:rPr>
                  <a:t>試行、修正、評鑑</a:t>
                </a:r>
              </a:p>
            </p:txBody>
          </p:sp>
        </p:grpSp>
        <p:sp>
          <p:nvSpPr>
            <p:cNvPr id="28" name="手繪多邊形 27"/>
            <p:cNvSpPr/>
            <p:nvPr/>
          </p:nvSpPr>
          <p:spPr>
            <a:xfrm>
              <a:off x="4860032" y="1628800"/>
              <a:ext cx="2363350" cy="936671"/>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5400" dirty="0">
                  <a:solidFill>
                    <a:srgbClr val="FF0000"/>
                  </a:solidFill>
                  <a:latin typeface="標楷體" pitchFamily="65" charset="-120"/>
                  <a:ea typeface="標楷體" pitchFamily="65" charset="-120"/>
                </a:rPr>
                <a:t>精進</a:t>
              </a:r>
            </a:p>
          </p:txBody>
        </p:sp>
      </p:grpSp>
      <p:grpSp>
        <p:nvGrpSpPr>
          <p:cNvPr id="4" name="群組 31"/>
          <p:cNvGrpSpPr>
            <a:grpSpLocks/>
          </p:cNvGrpSpPr>
          <p:nvPr/>
        </p:nvGrpSpPr>
        <p:grpSpPr bwMode="auto">
          <a:xfrm>
            <a:off x="3719514" y="2210966"/>
            <a:ext cx="4587875" cy="4170362"/>
            <a:chOff x="2195736" y="2420888"/>
            <a:chExt cx="4588332" cy="4170124"/>
          </a:xfrm>
        </p:grpSpPr>
        <p:sp>
          <p:nvSpPr>
            <p:cNvPr id="21" name="橢圓 20"/>
            <p:cNvSpPr/>
            <p:nvPr/>
          </p:nvSpPr>
          <p:spPr>
            <a:xfrm>
              <a:off x="3692897" y="3501913"/>
              <a:ext cx="374687" cy="374629"/>
            </a:xfrm>
            <a:prstGeom prst="ellipse">
              <a:avLst/>
            </a:prstGeom>
            <a:solidFill>
              <a:srgbClr val="0000C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手繪多邊形 21"/>
            <p:cNvSpPr/>
            <p:nvPr/>
          </p:nvSpPr>
          <p:spPr>
            <a:xfrm>
              <a:off x="3238827" y="3879717"/>
              <a:ext cx="3545241" cy="2711295"/>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3200" dirty="0">
                  <a:latin typeface="標楷體" pitchFamily="65" charset="-120"/>
                  <a:ea typeface="標楷體" pitchFamily="65" charset="-120"/>
                </a:rPr>
                <a:t>檢視課程發展要素</a:t>
              </a:r>
              <a:endParaRPr lang="en-US" altLang="zh-TW" sz="3200" dirty="0">
                <a:latin typeface="標楷體" pitchFamily="65" charset="-120"/>
                <a:ea typeface="標楷體" pitchFamily="65" charset="-120"/>
              </a:endParaRPr>
            </a:p>
            <a:p>
              <a:pPr algn="ctr" defTabSz="1422400" eaLnBrk="1" fontAlgn="auto" hangingPunct="1">
                <a:spcAft>
                  <a:spcPts val="0"/>
                </a:spcAft>
                <a:defRPr/>
              </a:pPr>
              <a:r>
                <a:rPr lang="zh-TW" altLang="en-US" sz="3200" dirty="0">
                  <a:latin typeface="標楷體" pitchFamily="65" charset="-120"/>
                  <a:ea typeface="標楷體" pitchFamily="65" charset="-120"/>
                </a:rPr>
                <a:t>整合發展校訂課程</a:t>
              </a:r>
            </a:p>
          </p:txBody>
        </p:sp>
        <p:sp>
          <p:nvSpPr>
            <p:cNvPr id="29" name="手繪多邊形 28"/>
            <p:cNvSpPr/>
            <p:nvPr/>
          </p:nvSpPr>
          <p:spPr>
            <a:xfrm>
              <a:off x="2195736" y="2420888"/>
              <a:ext cx="2364022" cy="936572"/>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5400" dirty="0">
                  <a:solidFill>
                    <a:srgbClr val="FF0000"/>
                  </a:solidFill>
                  <a:latin typeface="標楷體" pitchFamily="65" charset="-120"/>
                  <a:ea typeface="標楷體" pitchFamily="65" charset="-120"/>
                </a:rPr>
                <a:t>規劃</a:t>
              </a:r>
            </a:p>
          </p:txBody>
        </p:sp>
      </p:grpSp>
      <p:grpSp>
        <p:nvGrpSpPr>
          <p:cNvPr id="5" name="群組 30"/>
          <p:cNvGrpSpPr>
            <a:grpSpLocks/>
          </p:cNvGrpSpPr>
          <p:nvPr/>
        </p:nvGrpSpPr>
        <p:grpSpPr bwMode="auto">
          <a:xfrm>
            <a:off x="2208214" y="3938984"/>
            <a:ext cx="3470275" cy="2946400"/>
            <a:chOff x="683568" y="3869432"/>
            <a:chExt cx="3470354" cy="2944617"/>
          </a:xfrm>
        </p:grpSpPr>
        <p:grpSp>
          <p:nvGrpSpPr>
            <p:cNvPr id="6" name="群組 24"/>
            <p:cNvGrpSpPr>
              <a:grpSpLocks/>
            </p:cNvGrpSpPr>
            <p:nvPr/>
          </p:nvGrpSpPr>
          <p:grpSpPr bwMode="auto">
            <a:xfrm>
              <a:off x="1511657" y="4837377"/>
              <a:ext cx="2642265" cy="1976672"/>
              <a:chOff x="1511657" y="4837377"/>
              <a:chExt cx="2642265" cy="1976672"/>
            </a:xfrm>
          </p:grpSpPr>
          <p:sp>
            <p:nvSpPr>
              <p:cNvPr id="19" name="橢圓 18"/>
              <p:cNvSpPr/>
              <p:nvPr/>
            </p:nvSpPr>
            <p:spPr>
              <a:xfrm>
                <a:off x="1815481" y="4837221"/>
                <a:ext cx="206380" cy="207836"/>
              </a:xfrm>
              <a:prstGeom prst="ellipse">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手繪多邊形 19"/>
              <p:cNvSpPr/>
              <p:nvPr/>
            </p:nvSpPr>
            <p:spPr>
              <a:xfrm>
                <a:off x="1512262" y="5373471"/>
                <a:ext cx="2641660" cy="1440578"/>
              </a:xfrm>
              <a:custGeom>
                <a:avLst/>
                <a:gdLst>
                  <a:gd name="connsiteX0" fmla="*/ 0 w 1858157"/>
                  <a:gd name="connsiteY0" fmla="*/ 0 h 1440470"/>
                  <a:gd name="connsiteX1" fmla="*/ 1858157 w 1858157"/>
                  <a:gd name="connsiteY1" fmla="*/ 0 h 1440470"/>
                  <a:gd name="connsiteX2" fmla="*/ 1858157 w 1858157"/>
                  <a:gd name="connsiteY2" fmla="*/ 1440470 h 1440470"/>
                  <a:gd name="connsiteX3" fmla="*/ 0 w 1858157"/>
                  <a:gd name="connsiteY3" fmla="*/ 1440470 h 1440470"/>
                  <a:gd name="connsiteX4" fmla="*/ 0 w 1858157"/>
                  <a:gd name="connsiteY4" fmla="*/ 0 h 14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57" h="1440470">
                    <a:moveTo>
                      <a:pt x="0" y="0"/>
                    </a:moveTo>
                    <a:lnTo>
                      <a:pt x="1858157" y="0"/>
                    </a:lnTo>
                    <a:lnTo>
                      <a:pt x="1858157" y="1440470"/>
                    </a:lnTo>
                    <a:lnTo>
                      <a:pt x="0" y="1440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9869" tIns="0" rIns="0" bIns="0" spcCol="1270"/>
              <a:lstStyle/>
              <a:p>
                <a:pPr algn="ctr" defTabSz="1422400" eaLnBrk="1" fontAlgn="auto" hangingPunct="1">
                  <a:lnSpc>
                    <a:spcPct val="0"/>
                  </a:lnSpc>
                  <a:spcAft>
                    <a:spcPct val="35000"/>
                  </a:spcAft>
                  <a:defRPr/>
                </a:pPr>
                <a:r>
                  <a:rPr lang="zh-TW" altLang="en-US" sz="3200" dirty="0">
                    <a:latin typeface="標楷體" pitchFamily="65" charset="-120"/>
                    <a:ea typeface="標楷體" pitchFamily="65" charset="-120"/>
                  </a:rPr>
                  <a:t>課程綱要內涵</a:t>
                </a:r>
                <a:endParaRPr lang="en-US" altLang="zh-TW" sz="3200" dirty="0">
                  <a:latin typeface="標楷體" pitchFamily="65" charset="-120"/>
                  <a:ea typeface="標楷體" pitchFamily="65" charset="-120"/>
                </a:endParaRPr>
              </a:p>
              <a:p>
                <a:pPr algn="ctr" defTabSz="1422400" eaLnBrk="1" fontAlgn="auto" hangingPunct="1">
                  <a:lnSpc>
                    <a:spcPct val="90000"/>
                  </a:lnSpc>
                  <a:spcAft>
                    <a:spcPct val="35000"/>
                  </a:spcAft>
                  <a:defRPr/>
                </a:pPr>
                <a:r>
                  <a:rPr lang="zh-TW" altLang="en-US" sz="3200" dirty="0">
                    <a:latin typeface="標楷體" pitchFamily="65" charset="-120"/>
                    <a:ea typeface="標楷體" pitchFamily="65" charset="-120"/>
                  </a:rPr>
                  <a:t>核心素養意涵</a:t>
                </a:r>
                <a:endParaRPr lang="en-US" altLang="zh-TW" sz="3200" dirty="0">
                  <a:latin typeface="標楷體" pitchFamily="65" charset="-120"/>
                  <a:ea typeface="標楷體" pitchFamily="65" charset="-120"/>
                </a:endParaRPr>
              </a:p>
              <a:p>
                <a:pPr algn="ctr" defTabSz="1422400" eaLnBrk="1" fontAlgn="auto" hangingPunct="1">
                  <a:lnSpc>
                    <a:spcPct val="90000"/>
                  </a:lnSpc>
                  <a:spcAft>
                    <a:spcPct val="35000"/>
                  </a:spcAft>
                  <a:defRPr/>
                </a:pPr>
                <a:endParaRPr lang="zh-TW" altLang="en-US" sz="3200" dirty="0">
                  <a:latin typeface="標楷體" pitchFamily="65" charset="-120"/>
                  <a:ea typeface="標楷體" pitchFamily="65" charset="-120"/>
                </a:endParaRPr>
              </a:p>
            </p:txBody>
          </p:sp>
        </p:grpSp>
        <p:sp>
          <p:nvSpPr>
            <p:cNvPr id="30" name="手繪多邊形 29"/>
            <p:cNvSpPr/>
            <p:nvPr/>
          </p:nvSpPr>
          <p:spPr>
            <a:xfrm>
              <a:off x="683568" y="3869432"/>
              <a:ext cx="1655800" cy="936058"/>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5400" dirty="0">
                  <a:solidFill>
                    <a:srgbClr val="FF0000"/>
                  </a:solidFill>
                  <a:latin typeface="標楷體" pitchFamily="65" charset="-120"/>
                  <a:ea typeface="標楷體" pitchFamily="65" charset="-120"/>
                </a:rPr>
                <a:t>瞭解</a:t>
              </a:r>
            </a:p>
          </p:txBody>
        </p:sp>
      </p:grpSp>
      <p:sp>
        <p:nvSpPr>
          <p:cNvPr id="60422" name="矩形 24">
            <a:hlinkClick r:id="rId3"/>
          </p:cNvPr>
          <p:cNvSpPr>
            <a:spLocks noChangeArrowheads="1"/>
          </p:cNvSpPr>
          <p:nvPr/>
        </p:nvSpPr>
        <p:spPr bwMode="auto">
          <a:xfrm>
            <a:off x="4295801" y="548680"/>
            <a:ext cx="3775393" cy="707886"/>
          </a:xfrm>
          <a:prstGeom prst="rect">
            <a:avLst/>
          </a:prstGeom>
          <a:noFill/>
          <a:ln w="9525">
            <a:noFill/>
            <a:miter lim="800000"/>
            <a:headEnd/>
            <a:tailEnd/>
          </a:ln>
        </p:spPr>
        <p:txBody>
          <a:bodyPr wrap="none">
            <a:spAutoFit/>
          </a:bodyPr>
          <a:lstStyle/>
          <a:p>
            <a:pPr eaLnBrk="1" hangingPunct="1"/>
            <a:r>
              <a:rPr lang="zh-TW" altLang="en-US" sz="4000" b="1" dirty="0">
                <a:latin typeface="標楷體" pitchFamily="65" charset="-120"/>
                <a:ea typeface="標楷體" pitchFamily="65" charset="-120"/>
                <a:cs typeface="Arial" pitchFamily="34" charset="0"/>
                <a:sym typeface="Arial" pitchFamily="34" charset="0"/>
              </a:rPr>
              <a:t>學校可行的作法</a:t>
            </a:r>
          </a:p>
        </p:txBody>
      </p:sp>
      <p:sp>
        <p:nvSpPr>
          <p:cNvPr id="25" name="手繪多邊形 24"/>
          <p:cNvSpPr/>
          <p:nvPr/>
        </p:nvSpPr>
        <p:spPr>
          <a:xfrm>
            <a:off x="1919536" y="332657"/>
            <a:ext cx="2329182" cy="976989"/>
          </a:xfrm>
          <a:custGeom>
            <a:avLst/>
            <a:gdLst>
              <a:gd name="connsiteX0" fmla="*/ 0 w 2329182"/>
              <a:gd name="connsiteY0" fmla="*/ 162835 h 976989"/>
              <a:gd name="connsiteX1" fmla="*/ 47693 w 2329182"/>
              <a:gd name="connsiteY1" fmla="*/ 47693 h 976989"/>
              <a:gd name="connsiteX2" fmla="*/ 162835 w 2329182"/>
              <a:gd name="connsiteY2" fmla="*/ 0 h 976989"/>
              <a:gd name="connsiteX3" fmla="*/ 2166347 w 2329182"/>
              <a:gd name="connsiteY3" fmla="*/ 0 h 976989"/>
              <a:gd name="connsiteX4" fmla="*/ 2281489 w 2329182"/>
              <a:gd name="connsiteY4" fmla="*/ 47693 h 976989"/>
              <a:gd name="connsiteX5" fmla="*/ 2329182 w 2329182"/>
              <a:gd name="connsiteY5" fmla="*/ 162835 h 976989"/>
              <a:gd name="connsiteX6" fmla="*/ 2329182 w 2329182"/>
              <a:gd name="connsiteY6" fmla="*/ 814154 h 976989"/>
              <a:gd name="connsiteX7" fmla="*/ 2281489 w 2329182"/>
              <a:gd name="connsiteY7" fmla="*/ 929296 h 976989"/>
              <a:gd name="connsiteX8" fmla="*/ 2166347 w 2329182"/>
              <a:gd name="connsiteY8" fmla="*/ 976989 h 976989"/>
              <a:gd name="connsiteX9" fmla="*/ 162835 w 2329182"/>
              <a:gd name="connsiteY9" fmla="*/ 976989 h 976989"/>
              <a:gd name="connsiteX10" fmla="*/ 47693 w 2329182"/>
              <a:gd name="connsiteY10" fmla="*/ 929296 h 976989"/>
              <a:gd name="connsiteX11" fmla="*/ 0 w 2329182"/>
              <a:gd name="connsiteY11" fmla="*/ 814154 h 976989"/>
              <a:gd name="connsiteX12" fmla="*/ 0 w 2329182"/>
              <a:gd name="connsiteY12" fmla="*/ 162835 h 9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9182" h="976989">
                <a:moveTo>
                  <a:pt x="0" y="162835"/>
                </a:moveTo>
                <a:cubicBezTo>
                  <a:pt x="0" y="119648"/>
                  <a:pt x="17156" y="78231"/>
                  <a:pt x="47693" y="47693"/>
                </a:cubicBezTo>
                <a:cubicBezTo>
                  <a:pt x="78231" y="17156"/>
                  <a:pt x="119648" y="0"/>
                  <a:pt x="162835" y="0"/>
                </a:cubicBezTo>
                <a:lnTo>
                  <a:pt x="2166347" y="0"/>
                </a:lnTo>
                <a:cubicBezTo>
                  <a:pt x="2209534" y="0"/>
                  <a:pt x="2250951" y="17156"/>
                  <a:pt x="2281489" y="47693"/>
                </a:cubicBezTo>
                <a:cubicBezTo>
                  <a:pt x="2312026" y="78231"/>
                  <a:pt x="2329182" y="119648"/>
                  <a:pt x="2329182" y="162835"/>
                </a:cubicBezTo>
                <a:lnTo>
                  <a:pt x="2329182" y="814154"/>
                </a:lnTo>
                <a:cubicBezTo>
                  <a:pt x="2329182" y="857341"/>
                  <a:pt x="2312026" y="898758"/>
                  <a:pt x="2281489" y="929296"/>
                </a:cubicBezTo>
                <a:cubicBezTo>
                  <a:pt x="2250951" y="959833"/>
                  <a:pt x="2209534" y="976989"/>
                  <a:pt x="2166347" y="976989"/>
                </a:cubicBezTo>
                <a:lnTo>
                  <a:pt x="162835" y="976989"/>
                </a:lnTo>
                <a:cubicBezTo>
                  <a:pt x="119648" y="976989"/>
                  <a:pt x="78231" y="959833"/>
                  <a:pt x="47693" y="929296"/>
                </a:cubicBezTo>
                <a:cubicBezTo>
                  <a:pt x="17156" y="898758"/>
                  <a:pt x="0" y="857341"/>
                  <a:pt x="0" y="814154"/>
                </a:cubicBezTo>
                <a:lnTo>
                  <a:pt x="0" y="162835"/>
                </a:lnTo>
                <a:close/>
              </a:path>
            </a:pathLst>
          </a:custGeom>
          <a:solidFill>
            <a:srgbClr val="00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9613" tIns="169613" rIns="169613" bIns="169613" numCol="1" spcCol="1270" anchor="ctr" anchorCtr="0">
            <a:noAutofit/>
          </a:bodyPr>
          <a:lstStyle/>
          <a:p>
            <a:pPr algn="ctr" defTabSz="1422400">
              <a:lnSpc>
                <a:spcPct val="90000"/>
              </a:lnSpc>
              <a:spcAft>
                <a:spcPct val="35000"/>
              </a:spcAft>
            </a:pPr>
            <a:r>
              <a:rPr lang="zh-TW" altLang="en-US" sz="3200" b="1" dirty="0">
                <a:latin typeface="微軟正黑體" pitchFamily="34" charset="-120"/>
                <a:ea typeface="微軟正黑體" pitchFamily="34" charset="-120"/>
              </a:rPr>
              <a:t>多元適性</a:t>
            </a:r>
          </a:p>
        </p:txBody>
      </p:sp>
      <p:sp>
        <p:nvSpPr>
          <p:cNvPr id="26" name="投影片編號版面配置區 10"/>
          <p:cNvSpPr>
            <a:spLocks noGrp="1"/>
          </p:cNvSpPr>
          <p:nvPr>
            <p:ph type="sldNum" sz="quarter" idx="12"/>
          </p:nvPr>
        </p:nvSpPr>
        <p:spPr>
          <a:xfrm>
            <a:off x="8077200" y="6356351"/>
            <a:ext cx="2133600" cy="365125"/>
          </a:xfrm>
        </p:spPr>
        <p:txBody>
          <a:bodyPr/>
          <a:lstStyle/>
          <a:p>
            <a:pPr>
              <a:defRPr/>
            </a:pPr>
            <a:r>
              <a:rPr lang="en-US" altLang="zh-TW" dirty="0" smtClean="0">
                <a:latin typeface="Times New Roman" pitchFamily="18" charset="0"/>
                <a:ea typeface="標楷體" pitchFamily="65" charset="-120"/>
                <a:cs typeface="Times New Roman" pitchFamily="18" charset="0"/>
              </a:rPr>
              <a:t>48</a:t>
            </a:r>
            <a:endParaRPr lang="zh-TW" altLang="en-US"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067806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2"/>
          <p:cNvSpPr>
            <a:spLocks noGrp="1"/>
          </p:cNvSpPr>
          <p:nvPr>
            <p:ph type="title"/>
          </p:nvPr>
        </p:nvSpPr>
        <p:spPr>
          <a:xfrm>
            <a:off x="1703513" y="274638"/>
            <a:ext cx="8507413" cy="1143000"/>
          </a:xfrm>
        </p:spPr>
        <p:txBody>
          <a:bodyPr/>
          <a:lstStyle/>
          <a:p>
            <a:pPr algn="l" eaLnBrk="1" hangingPunct="1"/>
            <a:r>
              <a:rPr lang="zh-TW" altLang="en-US" sz="3600" b="1" dirty="0">
                <a:latin typeface="標楷體" pitchFamily="65" charset="-120"/>
                <a:ea typeface="標楷體" pitchFamily="65" charset="-120"/>
                <a:cs typeface="Times New Roman" pitchFamily="18" charset="0"/>
              </a:rPr>
              <a:t>二、為何要研修十二年國民基本教育課綱？</a:t>
            </a:r>
          </a:p>
        </p:txBody>
      </p:sp>
      <p:sp>
        <p:nvSpPr>
          <p:cNvPr id="10243" name="投影片編號版面配置區 4"/>
          <p:cNvSpPr>
            <a:spLocks noGrp="1"/>
          </p:cNvSpPr>
          <p:nvPr>
            <p:ph type="sldNum" sz="quarter" idx="12"/>
          </p:nvPr>
        </p:nvSpPr>
        <p:spPr bwMode="auto">
          <a:noFill/>
          <a:ln>
            <a:miter lim="800000"/>
            <a:headEnd/>
            <a:tailEnd/>
          </a:ln>
        </p:spPr>
        <p:txBody>
          <a:bodyPr/>
          <a:lstStyle/>
          <a:p>
            <a:fld id="{BB57C1C9-44A4-4B7F-BE5E-45E70FD04112}" type="slidenum">
              <a:rPr lang="zh-TW" altLang="en-US"/>
              <a:pPr/>
              <a:t>5</a:t>
            </a:fld>
            <a:endParaRPr lang="en-US" altLang="zh-TW"/>
          </a:p>
        </p:txBody>
      </p:sp>
      <p:grpSp>
        <p:nvGrpSpPr>
          <p:cNvPr id="2" name="群組 19"/>
          <p:cNvGrpSpPr/>
          <p:nvPr/>
        </p:nvGrpSpPr>
        <p:grpSpPr>
          <a:xfrm>
            <a:off x="1919537" y="1487489"/>
            <a:ext cx="8245227" cy="1362075"/>
            <a:chOff x="755650" y="1487488"/>
            <a:chExt cx="7885113" cy="1362075"/>
          </a:xfrm>
        </p:grpSpPr>
        <p:sp>
          <p:nvSpPr>
            <p:cNvPr id="8" name="手繪多邊形 7"/>
            <p:cNvSpPr/>
            <p:nvPr/>
          </p:nvSpPr>
          <p:spPr bwMode="auto">
            <a:xfrm>
              <a:off x="1811338" y="1490663"/>
              <a:ext cx="6829425" cy="1358900"/>
            </a:xfrm>
            <a:custGeom>
              <a:avLst/>
              <a:gdLst>
                <a:gd name="connsiteX0" fmla="*/ 0 w 6129320"/>
                <a:gd name="connsiteY0" fmla="*/ 0 h 1359916"/>
                <a:gd name="connsiteX1" fmla="*/ 5449362 w 6129320"/>
                <a:gd name="connsiteY1" fmla="*/ 0 h 1359916"/>
                <a:gd name="connsiteX2" fmla="*/ 6129320 w 6129320"/>
                <a:gd name="connsiteY2" fmla="*/ 679958 h 1359916"/>
                <a:gd name="connsiteX3" fmla="*/ 5449362 w 6129320"/>
                <a:gd name="connsiteY3" fmla="*/ 1359916 h 1359916"/>
                <a:gd name="connsiteX4" fmla="*/ 0 w 6129320"/>
                <a:gd name="connsiteY4" fmla="*/ 1359916 h 1359916"/>
                <a:gd name="connsiteX5" fmla="*/ 0 w 6129320"/>
                <a:gd name="connsiteY5" fmla="*/ 0 h 13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320" h="1359916">
                  <a:moveTo>
                    <a:pt x="6129320" y="1359915"/>
                  </a:moveTo>
                  <a:lnTo>
                    <a:pt x="679958" y="1359915"/>
                  </a:lnTo>
                  <a:lnTo>
                    <a:pt x="0" y="679958"/>
                  </a:lnTo>
                  <a:lnTo>
                    <a:pt x="679958" y="1"/>
                  </a:lnTo>
                  <a:lnTo>
                    <a:pt x="6129320" y="1"/>
                  </a:lnTo>
                  <a:lnTo>
                    <a:pt x="6129320" y="135991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939667" tIns="137161" rIns="256032" bIns="137160" spcCol="1270" anchor="ctr"/>
            <a:lstStyle/>
            <a:p>
              <a:pPr defTabSz="1600200" eaLnBrk="1" hangingPunct="1">
                <a:spcAft>
                  <a:spcPct val="35000"/>
                </a:spcAft>
                <a:defRPr/>
              </a:pP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從升學率顯示，已具備十二年國民基本教育的</a:t>
              </a:r>
              <a:r>
                <a:rPr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條件</a:t>
              </a:r>
              <a:endParaRPr lang="zh-TW" altLang="en-US" sz="36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橢圓 8"/>
            <p:cNvSpPr/>
            <p:nvPr/>
          </p:nvSpPr>
          <p:spPr bwMode="auto">
            <a:xfrm>
              <a:off x="755650" y="1487488"/>
              <a:ext cx="1514474" cy="1360487"/>
            </a:xfrm>
            <a:prstGeom prst="ellipse">
              <a:avLst/>
            </a:prstGeom>
            <a:blipFill rotWithShape="0">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aphicFrame>
        <p:nvGraphicFramePr>
          <p:cNvPr id="14" name="內容版面配置區 4"/>
          <p:cNvGraphicFramePr>
            <a:graphicFrameLocks noGrp="1"/>
          </p:cNvGraphicFramePr>
          <p:nvPr>
            <p:ph idx="1"/>
          </p:nvPr>
        </p:nvGraphicFramePr>
        <p:xfrm>
          <a:off x="2016125" y="3132461"/>
          <a:ext cx="8229600" cy="3105151"/>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44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        </a:t>
                      </a:r>
                      <a:r>
                        <a:rPr kumimoji="0" lang="zh-TW" altLang="en-US" sz="26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階段別</a:t>
                      </a:r>
                      <a:endParaRPr kumimoji="0" lang="en-US" altLang="zh-TW" sz="26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學年度</a:t>
                      </a: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國中生</a:t>
                      </a:r>
                      <a:endParaRPr kumimoji="0" lang="en-US" altLang="zh-TW"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升學率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高中生</a:t>
                      </a:r>
                      <a:endParaRPr kumimoji="0" lang="en-US" altLang="zh-TW"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升學率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高職生</a:t>
                      </a:r>
                      <a:endParaRPr kumimoji="0" lang="en-US" altLang="zh-TW"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升學率</a:t>
                      </a: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100</a:t>
                      </a:r>
                      <a:endParaRPr kumimoji="0" lang="zh-TW" altLang="en-US"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97.67%</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94.67 %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81.91 %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1"/>
                  </a:ext>
                </a:extLst>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101</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2"/>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102</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3"/>
                  </a:ext>
                </a:extLst>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103</a:t>
                      </a:r>
                      <a:endParaRPr kumimoji="0" lang="zh-TW" altLang="en-US"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4"/>
                  </a:ext>
                </a:extLst>
              </a:tr>
            </a:tbl>
          </a:graphicData>
        </a:graphic>
      </p:graphicFrame>
      <p:sp>
        <p:nvSpPr>
          <p:cNvPr id="15" name="文字方塊 2"/>
          <p:cNvSpPr txBox="1">
            <a:spLocks noChangeArrowheads="1"/>
          </p:cNvSpPr>
          <p:nvPr/>
        </p:nvSpPr>
        <p:spPr bwMode="auto">
          <a:xfrm>
            <a:off x="1992314" y="6253485"/>
            <a:ext cx="2808287" cy="369888"/>
          </a:xfrm>
          <a:prstGeom prst="rect">
            <a:avLst/>
          </a:prstGeom>
          <a:noFill/>
          <a:ln w="9525">
            <a:noFill/>
            <a:miter lim="800000"/>
            <a:headEnd/>
            <a:tailEnd/>
          </a:ln>
        </p:spPr>
        <p:txBody>
          <a:bodyPr>
            <a:spAutoFit/>
          </a:bodyPr>
          <a:lstStyle/>
          <a:p>
            <a:pPr eaLnBrk="1" hangingPunct="1"/>
            <a:r>
              <a:rPr lang="zh-TW" altLang="en-US" b="1">
                <a:latin typeface="Times New Roman" pitchFamily="18" charset="0"/>
                <a:ea typeface="標楷體" pitchFamily="65" charset="-120"/>
                <a:cs typeface="Times New Roman" pitchFamily="18" charset="0"/>
              </a:rPr>
              <a:t>資料來源：教育部統計處</a:t>
            </a:r>
          </a:p>
        </p:txBody>
      </p:sp>
      <p:sp>
        <p:nvSpPr>
          <p:cNvPr id="16" name="橢圓 15"/>
          <p:cNvSpPr/>
          <p:nvPr/>
        </p:nvSpPr>
        <p:spPr>
          <a:xfrm>
            <a:off x="4008438" y="3084836"/>
            <a:ext cx="2159000" cy="106521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7" name="橢圓 16"/>
          <p:cNvSpPr/>
          <p:nvPr/>
        </p:nvSpPr>
        <p:spPr>
          <a:xfrm>
            <a:off x="4008438" y="5605786"/>
            <a:ext cx="2159000" cy="7921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8" name="橢圓 17"/>
          <p:cNvSpPr/>
          <p:nvPr/>
        </p:nvSpPr>
        <p:spPr>
          <a:xfrm>
            <a:off x="6202363" y="3068960"/>
            <a:ext cx="4286250" cy="108108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9" name="橢圓 18"/>
          <p:cNvSpPr/>
          <p:nvPr/>
        </p:nvSpPr>
        <p:spPr>
          <a:xfrm>
            <a:off x="6154739" y="5605786"/>
            <a:ext cx="4117975" cy="7921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Tree>
    <p:extLst>
      <p:ext uri="{BB962C8B-B14F-4D97-AF65-F5344CB8AC3E}">
        <p14:creationId xmlns:p14="http://schemas.microsoft.com/office/powerpoint/2010/main" val="3121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4583832" y="3429001"/>
            <a:ext cx="3440408" cy="7080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eaLnBrk="1" hangingPunct="1">
              <a:defRPr/>
            </a:pP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學校本位課程</a:t>
            </a:r>
          </a:p>
        </p:txBody>
      </p:sp>
      <p:sp>
        <p:nvSpPr>
          <p:cNvPr id="65539" name="標題 1"/>
          <p:cNvSpPr>
            <a:spLocks noGrp="1"/>
          </p:cNvSpPr>
          <p:nvPr>
            <p:ph type="title"/>
          </p:nvPr>
        </p:nvSpPr>
        <p:spPr>
          <a:xfrm>
            <a:off x="1343472" y="44625"/>
            <a:ext cx="8331200" cy="777875"/>
          </a:xfrm>
        </p:spPr>
        <p:txBody>
          <a:bodyPr/>
          <a:lstStyle/>
          <a:p>
            <a:pPr algn="l" eaLnBrk="1" hangingPunct="1"/>
            <a:r>
              <a:rPr kumimoji="1" lang="zh-TW" altLang="en-US" sz="3200" b="1" dirty="0">
                <a:solidFill>
                  <a:srgbClr val="0000FF"/>
                </a:solidFill>
                <a:latin typeface="標楷體" pitchFamily="65" charset="-120"/>
                <a:ea typeface="標楷體" pitchFamily="65" charset="-120"/>
                <a:cs typeface="Arial" pitchFamily="34" charset="0"/>
                <a:sym typeface="Arial" pitchFamily="34" charset="0"/>
              </a:rPr>
              <a:t>（一）學校課程領導人之因應作為</a:t>
            </a:r>
          </a:p>
        </p:txBody>
      </p:sp>
      <p:sp>
        <p:nvSpPr>
          <p:cNvPr id="65540" name="投影片編號版面配置區 3"/>
          <p:cNvSpPr>
            <a:spLocks noGrp="1"/>
          </p:cNvSpPr>
          <p:nvPr>
            <p:ph type="sldNum" sz="quarter" idx="12"/>
          </p:nvPr>
        </p:nvSpPr>
        <p:spPr bwMode="auto">
          <a:xfrm>
            <a:off x="4648200" y="6356351"/>
            <a:ext cx="2895600" cy="365125"/>
          </a:xfrm>
          <a:noFill/>
          <a:ln>
            <a:miter lim="800000"/>
            <a:headEnd/>
            <a:tailEnd/>
          </a:ln>
        </p:spPr>
        <p:txBody>
          <a:bodyPr/>
          <a:lstStyle/>
          <a:p>
            <a:pPr algn="ctr"/>
            <a:fld id="{EF61FD2B-2601-4258-B3A9-9BD6247298ED}" type="slidenum">
              <a:rPr lang="zh-TW" altLang="en-US"/>
              <a:pPr algn="ctr"/>
              <a:t>59</a:t>
            </a:fld>
            <a:endParaRPr lang="en-US" altLang="zh-TW" dirty="0"/>
          </a:p>
        </p:txBody>
      </p:sp>
      <p:sp>
        <p:nvSpPr>
          <p:cNvPr id="8" name="Shape 759"/>
          <p:cNvSpPr>
            <a:spLocks noChangeArrowheads="1"/>
          </p:cNvSpPr>
          <p:nvPr/>
        </p:nvSpPr>
        <p:spPr bwMode="auto">
          <a:xfrm rot="1892486">
            <a:off x="1759279" y="1845916"/>
            <a:ext cx="3992436" cy="792000"/>
          </a:xfrm>
          <a:prstGeom prst="rightArrow">
            <a:avLst>
              <a:gd name="adj1" fmla="val 68380"/>
              <a:gd name="adj2" fmla="val 55147"/>
            </a:avLst>
          </a:prstGeom>
          <a:ln>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實施公開</a:t>
            </a:r>
            <a:r>
              <a:rPr lang="zh-TW" altLang="en-US" sz="2400" b="1" dirty="0">
                <a:solidFill>
                  <a:schemeClr val="tx1"/>
                </a:solidFill>
                <a:latin typeface="標楷體" pitchFamily="65" charset="-120"/>
                <a:ea typeface="標楷體" pitchFamily="65" charset="-120"/>
                <a:cs typeface="Arial" charset="0"/>
                <a:sym typeface="Arial" charset="0"/>
              </a:rPr>
              <a:t>授</a:t>
            </a:r>
            <a:r>
              <a:rPr lang="en-US" altLang="zh-TW" sz="2400" b="1" dirty="0">
                <a:solidFill>
                  <a:schemeClr val="tx1"/>
                </a:solidFill>
                <a:latin typeface="標楷體" pitchFamily="65" charset="-120"/>
                <a:ea typeface="標楷體" pitchFamily="65" charset="-120"/>
                <a:cs typeface="Arial" charset="0"/>
                <a:sym typeface="Arial" charset="0"/>
              </a:rPr>
              <a:t>(</a:t>
            </a:r>
            <a:r>
              <a:rPr lang="zh-TW" altLang="en-US" sz="2400" b="1" dirty="0">
                <a:solidFill>
                  <a:schemeClr val="tx1"/>
                </a:solidFill>
                <a:latin typeface="標楷體" pitchFamily="65" charset="-120"/>
                <a:ea typeface="標楷體" pitchFamily="65" charset="-120"/>
                <a:cs typeface="Arial" charset="0"/>
                <a:sym typeface="Arial" charset="0"/>
              </a:rPr>
              <a:t>觀</a:t>
            </a:r>
            <a:r>
              <a:rPr lang="en-US" altLang="zh-TW" sz="2400" b="1" dirty="0">
                <a:solidFill>
                  <a:schemeClr val="tx1"/>
                </a:solidFill>
                <a:latin typeface="標楷體" pitchFamily="65" charset="-120"/>
                <a:ea typeface="標楷體" pitchFamily="65" charset="-120"/>
                <a:cs typeface="Arial" charset="0"/>
                <a:sym typeface="Arial" charset="0"/>
              </a:rPr>
              <a:t>)</a:t>
            </a:r>
            <a:r>
              <a:rPr lang="zh-TW" altLang="en-US" sz="2400" b="1" dirty="0">
                <a:solidFill>
                  <a:srgbClr val="000000"/>
                </a:solidFill>
                <a:latin typeface="標楷體" pitchFamily="65" charset="-120"/>
                <a:ea typeface="標楷體" pitchFamily="65" charset="-120"/>
                <a:cs typeface="Arial" charset="0"/>
                <a:sym typeface="Arial" charset="0"/>
              </a:rPr>
              <a:t>課、議課</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9" name="Shape 763"/>
          <p:cNvSpPr>
            <a:spLocks noChangeArrowheads="1"/>
          </p:cNvSpPr>
          <p:nvPr/>
        </p:nvSpPr>
        <p:spPr bwMode="auto">
          <a:xfrm rot="19479714">
            <a:off x="6677333" y="1699375"/>
            <a:ext cx="3992400" cy="792000"/>
          </a:xfrm>
          <a:prstGeom prst="leftArrow">
            <a:avLst>
              <a:gd name="adj1" fmla="val 70833"/>
              <a:gd name="adj2" fmla="val 50527"/>
            </a:avLst>
          </a:prstGeom>
          <a:ln>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檢視學校願景目標</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0" name="Shape 764"/>
          <p:cNvSpPr>
            <a:spLocks noChangeArrowheads="1"/>
          </p:cNvSpPr>
          <p:nvPr/>
        </p:nvSpPr>
        <p:spPr bwMode="auto">
          <a:xfrm rot="1548510">
            <a:off x="7396626" y="5552515"/>
            <a:ext cx="2996915" cy="792000"/>
          </a:xfrm>
          <a:prstGeom prst="leftArrow">
            <a:avLst>
              <a:gd name="adj1" fmla="val 70833"/>
              <a:gd name="adj2" fmla="val 50520"/>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發展素養導向教學</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1" name="Shape 765"/>
          <p:cNvSpPr>
            <a:spLocks noChangeArrowheads="1"/>
          </p:cNvSpPr>
          <p:nvPr/>
        </p:nvSpPr>
        <p:spPr bwMode="auto">
          <a:xfrm rot="19476036">
            <a:off x="2376808" y="5121814"/>
            <a:ext cx="3607200" cy="792000"/>
          </a:xfrm>
          <a:prstGeom prst="rightArrow">
            <a:avLst>
              <a:gd name="adj1" fmla="val 68380"/>
              <a:gd name="adj2" fmla="val 55145"/>
            </a:avLst>
          </a:prstGeom>
          <a:ln>
            <a:headEnd/>
            <a:tailEnd/>
          </a:ln>
        </p:spPr>
        <p:style>
          <a:lnRef idx="2">
            <a:schemeClr val="accent5"/>
          </a:lnRef>
          <a:fillRef idx="1">
            <a:schemeClr val="lt1"/>
          </a:fillRef>
          <a:effectRef idx="0">
            <a:schemeClr val="accent5"/>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規劃分科或統整教學</a:t>
            </a:r>
            <a:endParaRPr lang="en-US" altLang="zh-TW" sz="2400" b="1" dirty="0">
              <a:solidFill>
                <a:srgbClr val="000000"/>
              </a:solidFill>
              <a:latin typeface="標楷體" pitchFamily="65" charset="-120"/>
              <a:ea typeface="標楷體" pitchFamily="65" charset="-120"/>
              <a:cs typeface="Arial" charset="0"/>
              <a:sym typeface="Arial" charset="0"/>
            </a:endParaRPr>
          </a:p>
        </p:txBody>
      </p:sp>
      <p:grpSp>
        <p:nvGrpSpPr>
          <p:cNvPr id="2" name="群組 14"/>
          <p:cNvGrpSpPr>
            <a:grpSpLocks/>
          </p:cNvGrpSpPr>
          <p:nvPr/>
        </p:nvGrpSpPr>
        <p:grpSpPr bwMode="auto">
          <a:xfrm>
            <a:off x="4943898" y="836713"/>
            <a:ext cx="2808287" cy="2519363"/>
            <a:chOff x="3275856" y="1196752"/>
            <a:chExt cx="2736304" cy="2043470"/>
          </a:xfrm>
        </p:grpSpPr>
        <p:sp>
          <p:nvSpPr>
            <p:cNvPr id="12" name="向下箭號圖說文字 11"/>
            <p:cNvSpPr/>
            <p:nvPr/>
          </p:nvSpPr>
          <p:spPr>
            <a:xfrm>
              <a:off x="3348556" y="1196752"/>
              <a:ext cx="2593999" cy="2043470"/>
            </a:xfrm>
            <a:prstGeom prst="downArrowCallou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zh-TW" altLang="en-US"/>
            </a:p>
          </p:txBody>
        </p:sp>
        <p:sp>
          <p:nvSpPr>
            <p:cNvPr id="65552" name="文字方塊 13"/>
            <p:cNvSpPr txBox="1">
              <a:spLocks noChangeArrowheads="1"/>
            </p:cNvSpPr>
            <p:nvPr/>
          </p:nvSpPr>
          <p:spPr bwMode="auto">
            <a:xfrm>
              <a:off x="3275856" y="1196752"/>
              <a:ext cx="2736304" cy="1572155"/>
            </a:xfrm>
            <a:prstGeom prst="rect">
              <a:avLst/>
            </a:prstGeom>
            <a:noFill/>
            <a:ln w="9525">
              <a:noFill/>
              <a:miter lim="800000"/>
              <a:headEnd/>
              <a:tailEnd/>
            </a:ln>
          </p:spPr>
          <p:txBody>
            <a:bodyPr>
              <a:spAutoFit/>
            </a:bodyPr>
            <a:lstStyle/>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課程發展委員會</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領域教學研究會</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課程計畫</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課程評鑑</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3" name="群組 18"/>
          <p:cNvGrpSpPr>
            <a:grpSpLocks/>
          </p:cNvGrpSpPr>
          <p:nvPr/>
        </p:nvGrpSpPr>
        <p:grpSpPr bwMode="auto">
          <a:xfrm>
            <a:off x="4871318" y="4869136"/>
            <a:ext cx="2736850" cy="1800225"/>
            <a:chOff x="3203848" y="4293096"/>
            <a:chExt cx="2736304" cy="1800200"/>
          </a:xfrm>
        </p:grpSpPr>
        <p:sp>
          <p:nvSpPr>
            <p:cNvPr id="17" name="向下箭號圖說文字 16"/>
            <p:cNvSpPr/>
            <p:nvPr/>
          </p:nvSpPr>
          <p:spPr>
            <a:xfrm rot="10800000">
              <a:off x="3275272" y="4293096"/>
              <a:ext cx="2593458" cy="18002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p>
          </p:txBody>
        </p:sp>
        <p:sp>
          <p:nvSpPr>
            <p:cNvPr id="65550" name="文字方塊 17"/>
            <p:cNvSpPr txBox="1">
              <a:spLocks noChangeArrowheads="1"/>
            </p:cNvSpPr>
            <p:nvPr/>
          </p:nvSpPr>
          <p:spPr bwMode="auto">
            <a:xfrm>
              <a:off x="3203848" y="5085184"/>
              <a:ext cx="2736304" cy="830997"/>
            </a:xfrm>
            <a:prstGeom prst="rect">
              <a:avLst/>
            </a:prstGeom>
            <a:noFill/>
            <a:ln w="9525">
              <a:noFill/>
              <a:miter lim="800000"/>
              <a:headEnd/>
              <a:tailEnd/>
            </a:ln>
          </p:spPr>
          <p:txBody>
            <a:bodyPr>
              <a:spAutoFit/>
            </a:bodyPr>
            <a:lstStyle/>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符應學生需求</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協助適性發展</a:t>
              </a:r>
            </a:p>
          </p:txBody>
        </p:sp>
      </p:grpSp>
      <p:sp>
        <p:nvSpPr>
          <p:cNvPr id="20" name="Shape 763"/>
          <p:cNvSpPr>
            <a:spLocks noChangeArrowheads="1"/>
          </p:cNvSpPr>
          <p:nvPr/>
        </p:nvSpPr>
        <p:spPr bwMode="auto">
          <a:xfrm rot="20501473">
            <a:off x="8224810" y="2590381"/>
            <a:ext cx="2340000" cy="792000"/>
          </a:xfrm>
          <a:prstGeom prst="leftArrow">
            <a:avLst>
              <a:gd name="adj1" fmla="val 70833"/>
              <a:gd name="adj2" fmla="val 50527"/>
            </a:avLst>
          </a:prstGeom>
          <a:ln>
            <a:solidFill>
              <a:srgbClr val="006600"/>
            </a:solidFill>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盤點師資人力</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8" name="Shape 763"/>
          <p:cNvSpPr>
            <a:spLocks noChangeArrowheads="1"/>
          </p:cNvSpPr>
          <p:nvPr/>
        </p:nvSpPr>
        <p:spPr bwMode="auto">
          <a:xfrm rot="419170">
            <a:off x="8186113" y="3721769"/>
            <a:ext cx="2340000" cy="792000"/>
          </a:xfrm>
          <a:prstGeom prst="leftArrow">
            <a:avLst>
              <a:gd name="adj1" fmla="val 70833"/>
              <a:gd name="adj2" fmla="val 50527"/>
            </a:avLst>
          </a:prstGeom>
          <a:ln>
            <a:solidFill>
              <a:srgbClr val="006600"/>
            </a:solidFill>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鼓勵組織社群</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9" name="Shape 764"/>
          <p:cNvSpPr>
            <a:spLocks noChangeArrowheads="1"/>
          </p:cNvSpPr>
          <p:nvPr/>
        </p:nvSpPr>
        <p:spPr bwMode="auto">
          <a:xfrm rot="1186766">
            <a:off x="7158803" y="4635963"/>
            <a:ext cx="3441207" cy="792000"/>
          </a:xfrm>
          <a:prstGeom prst="leftArrow">
            <a:avLst>
              <a:gd name="adj1" fmla="val 70833"/>
              <a:gd name="adj2" fmla="val 50520"/>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強化跨領域課程整合</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22" name="Shape 759"/>
          <p:cNvSpPr>
            <a:spLocks noChangeArrowheads="1"/>
          </p:cNvSpPr>
          <p:nvPr/>
        </p:nvSpPr>
        <p:spPr bwMode="auto">
          <a:xfrm rot="1044404">
            <a:off x="1674583" y="2648756"/>
            <a:ext cx="2958715" cy="792000"/>
          </a:xfrm>
          <a:prstGeom prst="rightArrow">
            <a:avLst>
              <a:gd name="adj1" fmla="val 68380"/>
              <a:gd name="adj2" fmla="val 55147"/>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落實多元適性評量</a:t>
            </a:r>
            <a:endParaRPr lang="en-US" altLang="zh-TW" sz="2400" b="1" dirty="0">
              <a:solidFill>
                <a:srgbClr val="000000"/>
              </a:solidFill>
              <a:latin typeface="標楷體" pitchFamily="65" charset="-120"/>
              <a:ea typeface="標楷體" pitchFamily="65" charset="-120"/>
              <a:cs typeface="Arial" charset="0"/>
              <a:sym typeface="Arial" charset="0"/>
            </a:endParaRPr>
          </a:p>
        </p:txBody>
      </p:sp>
      <p:sp>
        <p:nvSpPr>
          <p:cNvPr id="23" name="Shape 759"/>
          <p:cNvSpPr>
            <a:spLocks noChangeArrowheads="1"/>
          </p:cNvSpPr>
          <p:nvPr/>
        </p:nvSpPr>
        <p:spPr bwMode="auto">
          <a:xfrm rot="20078201">
            <a:off x="1730617" y="4767890"/>
            <a:ext cx="2668694" cy="792000"/>
          </a:xfrm>
          <a:prstGeom prst="rightArrow">
            <a:avLst>
              <a:gd name="adj1" fmla="val 68380"/>
              <a:gd name="adj2" fmla="val 55147"/>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設計適切教材</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24" name="Shape 759"/>
          <p:cNvSpPr>
            <a:spLocks noChangeArrowheads="1"/>
          </p:cNvSpPr>
          <p:nvPr/>
        </p:nvSpPr>
        <p:spPr bwMode="auto">
          <a:xfrm rot="21195067">
            <a:off x="1570493" y="3736927"/>
            <a:ext cx="2668694" cy="792000"/>
          </a:xfrm>
          <a:prstGeom prst="rightArrow">
            <a:avLst>
              <a:gd name="adj1" fmla="val 68380"/>
              <a:gd name="adj2" fmla="val 55147"/>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調整安排節數</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21" name="投影片編號版面配置區 10"/>
          <p:cNvSpPr txBox="1">
            <a:spLocks/>
          </p:cNvSpPr>
          <p:nvPr/>
        </p:nvSpPr>
        <p:spPr>
          <a:xfrm>
            <a:off x="8496381" y="6492876"/>
            <a:ext cx="2133600"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1" sz="1200" kern="1200">
                <a:solidFill>
                  <a:srgbClr val="898989"/>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r>
              <a:rPr lang="en-US" altLang="zh-TW" dirty="0">
                <a:latin typeface="Times New Roman" pitchFamily="18" charset="0"/>
                <a:ea typeface="標楷體" pitchFamily="65" charset="-120"/>
                <a:cs typeface="Times New Roman" pitchFamily="18" charset="0"/>
              </a:rPr>
              <a:t>48</a:t>
            </a:r>
            <a:endParaRPr lang="zh-TW" altLang="en-US"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01694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25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25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2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25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25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25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5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25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25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P spid="20" grpId="0" animBg="1"/>
      <p:bldP spid="18" grpId="0" animBg="1"/>
      <p:bldP spid="19" grpId="0" animBg="1"/>
      <p:bldP spid="22" grpId="0" animBg="1"/>
      <p:bldP spid="23" grpId="0" animBg="1"/>
      <p:bldP spid="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D182796-0936-4FEA-B428-AC2FE5485436}" type="slidenum">
              <a:rPr lang="zh-TW" altLang="en-US" smtClean="0"/>
              <a:pPr/>
              <a:t>60</a:t>
            </a:fld>
            <a:endParaRPr lang="zh-TW" altLang="en-US"/>
          </a:p>
        </p:txBody>
      </p:sp>
      <p:sp>
        <p:nvSpPr>
          <p:cNvPr id="3" name="矩形 13">
            <a:hlinkClick r:id="rId2"/>
          </p:cNvPr>
          <p:cNvSpPr>
            <a:spLocks noChangeArrowheads="1"/>
          </p:cNvSpPr>
          <p:nvPr/>
        </p:nvSpPr>
        <p:spPr bwMode="auto">
          <a:xfrm>
            <a:off x="1714601" y="500480"/>
            <a:ext cx="8494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dirty="0">
                <a:solidFill>
                  <a:srgbClr val="0000FF"/>
                </a:solidFill>
                <a:latin typeface="標楷體" pitchFamily="65" charset="-120"/>
                <a:ea typeface="標楷體" pitchFamily="65" charset="-120"/>
              </a:rPr>
              <a:t>(</a:t>
            </a:r>
            <a:r>
              <a:rPr lang="zh-TW" altLang="en-US" sz="3600" b="1" dirty="0">
                <a:solidFill>
                  <a:srgbClr val="0000FF"/>
                </a:solidFill>
                <a:latin typeface="標楷體" pitchFamily="65" charset="-120"/>
                <a:ea typeface="標楷體" pitchFamily="65" charset="-120"/>
              </a:rPr>
              <a:t>二</a:t>
            </a:r>
            <a:r>
              <a:rPr lang="en-US" altLang="zh-TW" sz="3600" b="1" dirty="0">
                <a:solidFill>
                  <a:srgbClr val="0000FF"/>
                </a:solidFill>
                <a:latin typeface="標楷體" pitchFamily="65" charset="-120"/>
                <a:ea typeface="標楷體" pitchFamily="65" charset="-120"/>
              </a:rPr>
              <a:t>)</a:t>
            </a:r>
            <a:r>
              <a:rPr lang="zh-TW" altLang="en-US" sz="3600" b="1" dirty="0">
                <a:solidFill>
                  <a:srgbClr val="0000FF"/>
                </a:solidFill>
                <a:latin typeface="標楷體" pitchFamily="65" charset="-120"/>
                <a:ea typeface="標楷體" pitchFamily="65" charset="-120"/>
              </a:rPr>
              <a:t>檢視既有師資：盤點校內專長教師，</a:t>
            </a:r>
            <a:endParaRPr lang="en-US" altLang="zh-TW" sz="3600" b="1" dirty="0">
              <a:solidFill>
                <a:srgbClr val="0000FF"/>
              </a:solidFill>
              <a:latin typeface="標楷體" pitchFamily="65" charset="-120"/>
              <a:ea typeface="標楷體" pitchFamily="65" charset="-120"/>
            </a:endParaRPr>
          </a:p>
          <a:p>
            <a:pPr eaLnBrk="1" hangingPunct="1">
              <a:spcBef>
                <a:spcPct val="0"/>
              </a:spcBef>
              <a:buFontTx/>
              <a:buNone/>
            </a:pPr>
            <a:r>
              <a:rPr lang="zh-TW" altLang="en-US" sz="3600" b="1" dirty="0">
                <a:solidFill>
                  <a:srgbClr val="0000FF"/>
                </a:solidFill>
                <a:latin typeface="標楷體" pitchFamily="65" charset="-120"/>
                <a:ea typeface="標楷體" pitchFamily="65" charset="-120"/>
              </a:rPr>
              <a:t>    鼓勵教師專業進修，落實專長授課。</a:t>
            </a:r>
            <a:endParaRPr lang="zh-TW" altLang="en-US" sz="3600" dirty="0">
              <a:solidFill>
                <a:srgbClr val="0000FF"/>
              </a:solidFill>
              <a:latin typeface="Arial" pitchFamily="34" charset="0"/>
            </a:endParaRPr>
          </a:p>
        </p:txBody>
      </p:sp>
      <p:sp>
        <p:nvSpPr>
          <p:cNvPr id="6" name="手繪多邊形 5"/>
          <p:cNvSpPr/>
          <p:nvPr/>
        </p:nvSpPr>
        <p:spPr>
          <a:xfrm>
            <a:off x="4943874" y="1918971"/>
            <a:ext cx="5472607" cy="1150328"/>
          </a:xfrm>
          <a:custGeom>
            <a:avLst/>
            <a:gdLst>
              <a:gd name="connsiteX0" fmla="*/ 191725 w 1150327"/>
              <a:gd name="connsiteY0" fmla="*/ 0 h 5432426"/>
              <a:gd name="connsiteX1" fmla="*/ 958602 w 1150327"/>
              <a:gd name="connsiteY1" fmla="*/ 0 h 5432426"/>
              <a:gd name="connsiteX2" fmla="*/ 1094172 w 1150327"/>
              <a:gd name="connsiteY2" fmla="*/ 56155 h 5432426"/>
              <a:gd name="connsiteX3" fmla="*/ 1150327 w 1150327"/>
              <a:gd name="connsiteY3" fmla="*/ 191725 h 5432426"/>
              <a:gd name="connsiteX4" fmla="*/ 1150327 w 1150327"/>
              <a:gd name="connsiteY4" fmla="*/ 5432426 h 5432426"/>
              <a:gd name="connsiteX5" fmla="*/ 1150327 w 1150327"/>
              <a:gd name="connsiteY5" fmla="*/ 5432426 h 5432426"/>
              <a:gd name="connsiteX6" fmla="*/ 1150327 w 1150327"/>
              <a:gd name="connsiteY6" fmla="*/ 5432426 h 5432426"/>
              <a:gd name="connsiteX7" fmla="*/ 0 w 1150327"/>
              <a:gd name="connsiteY7" fmla="*/ 5432426 h 5432426"/>
              <a:gd name="connsiteX8" fmla="*/ 0 w 1150327"/>
              <a:gd name="connsiteY8" fmla="*/ 5432426 h 5432426"/>
              <a:gd name="connsiteX9" fmla="*/ 0 w 1150327"/>
              <a:gd name="connsiteY9" fmla="*/ 5432426 h 5432426"/>
              <a:gd name="connsiteX10" fmla="*/ 0 w 1150327"/>
              <a:gd name="connsiteY10" fmla="*/ 191725 h 5432426"/>
              <a:gd name="connsiteX11" fmla="*/ 56155 w 1150327"/>
              <a:gd name="connsiteY11" fmla="*/ 56155 h 5432426"/>
              <a:gd name="connsiteX12" fmla="*/ 191725 w 1150327"/>
              <a:gd name="connsiteY12" fmla="*/ 0 h 543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27" h="5432426">
                <a:moveTo>
                  <a:pt x="1150327" y="905424"/>
                </a:moveTo>
                <a:lnTo>
                  <a:pt x="1150327" y="4527002"/>
                </a:lnTo>
                <a:cubicBezTo>
                  <a:pt x="1150327" y="4767136"/>
                  <a:pt x="1146050" y="4997434"/>
                  <a:pt x="1138436" y="5167232"/>
                </a:cubicBezTo>
                <a:cubicBezTo>
                  <a:pt x="1130822" y="5337029"/>
                  <a:pt x="1120496" y="5432424"/>
                  <a:pt x="1109729" y="5432424"/>
                </a:cubicBezTo>
                <a:lnTo>
                  <a:pt x="0" y="5432424"/>
                </a:lnTo>
                <a:lnTo>
                  <a:pt x="0" y="5432424"/>
                </a:lnTo>
                <a:lnTo>
                  <a:pt x="0" y="5432424"/>
                </a:lnTo>
                <a:lnTo>
                  <a:pt x="0" y="2"/>
                </a:lnTo>
                <a:lnTo>
                  <a:pt x="0" y="2"/>
                </a:lnTo>
                <a:lnTo>
                  <a:pt x="0" y="2"/>
                </a:lnTo>
                <a:lnTo>
                  <a:pt x="1109729" y="2"/>
                </a:lnTo>
                <a:cubicBezTo>
                  <a:pt x="1120496" y="2"/>
                  <a:pt x="1130822" y="95397"/>
                  <a:pt x="1138436" y="265194"/>
                </a:cubicBezTo>
                <a:cubicBezTo>
                  <a:pt x="1146050" y="434992"/>
                  <a:pt x="1150327" y="665294"/>
                  <a:pt x="1150327" y="905424"/>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68581" tIns="90444" rIns="124734" bIns="90445" numCol="1" spcCol="1270" anchor="ctr" anchorCtr="0">
            <a:noAutofit/>
          </a:bodyPr>
          <a:lstStyle/>
          <a:p>
            <a:pPr marL="228600" lvl="1" indent="-228600" defTabSz="1066800">
              <a:lnSpc>
                <a:spcPct val="90000"/>
              </a:lnSpc>
              <a:spcAft>
                <a:spcPct val="15000"/>
              </a:spcAft>
              <a:buChar char="••"/>
            </a:pPr>
            <a:r>
              <a:rPr lang="zh-TW" altLang="en-US" sz="2400" b="1" dirty="0">
                <a:latin typeface="標楷體" panose="03000509000000000000" pitchFamily="65" charset="-120"/>
                <a:ea typeface="標楷體" panose="03000509000000000000" pitchFamily="65" charset="-120"/>
              </a:rPr>
              <a:t>通過本土語言能力認證</a:t>
            </a:r>
          </a:p>
          <a:p>
            <a:pPr marL="228600" lvl="1" indent="-228600" defTabSz="1066800">
              <a:lnSpc>
                <a:spcPct val="90000"/>
              </a:lnSpc>
              <a:spcAft>
                <a:spcPct val="15000"/>
              </a:spcAft>
              <a:buChar char="••"/>
            </a:pPr>
            <a:r>
              <a:rPr lang="zh-TW" altLang="en-US" sz="2400" b="1" dirty="0">
                <a:latin typeface="標楷體" panose="03000509000000000000" pitchFamily="65" charset="-120"/>
                <a:ea typeface="標楷體" panose="03000509000000000000" pitchFamily="65" charset="-120"/>
              </a:rPr>
              <a:t>取得中高級以上證書</a:t>
            </a:r>
          </a:p>
        </p:txBody>
      </p:sp>
      <p:sp>
        <p:nvSpPr>
          <p:cNvPr id="7" name="手繪多邊形 6"/>
          <p:cNvSpPr/>
          <p:nvPr/>
        </p:nvSpPr>
        <p:spPr>
          <a:xfrm>
            <a:off x="1991544" y="1775180"/>
            <a:ext cx="3055740" cy="1437909"/>
          </a:xfrm>
          <a:custGeom>
            <a:avLst/>
            <a:gdLst>
              <a:gd name="connsiteX0" fmla="*/ 0 w 3055740"/>
              <a:gd name="connsiteY0" fmla="*/ 239656 h 1437909"/>
              <a:gd name="connsiteX1" fmla="*/ 70194 w 3055740"/>
              <a:gd name="connsiteY1" fmla="*/ 70194 h 1437909"/>
              <a:gd name="connsiteX2" fmla="*/ 239657 w 3055740"/>
              <a:gd name="connsiteY2" fmla="*/ 1 h 1437909"/>
              <a:gd name="connsiteX3" fmla="*/ 2816084 w 3055740"/>
              <a:gd name="connsiteY3" fmla="*/ 0 h 1437909"/>
              <a:gd name="connsiteX4" fmla="*/ 2985546 w 3055740"/>
              <a:gd name="connsiteY4" fmla="*/ 70194 h 1437909"/>
              <a:gd name="connsiteX5" fmla="*/ 3055739 w 3055740"/>
              <a:gd name="connsiteY5" fmla="*/ 239657 h 1437909"/>
              <a:gd name="connsiteX6" fmla="*/ 3055740 w 3055740"/>
              <a:gd name="connsiteY6" fmla="*/ 1198253 h 1437909"/>
              <a:gd name="connsiteX7" fmla="*/ 2985546 w 3055740"/>
              <a:gd name="connsiteY7" fmla="*/ 1367715 h 1437909"/>
              <a:gd name="connsiteX8" fmla="*/ 2816084 w 3055740"/>
              <a:gd name="connsiteY8" fmla="*/ 1437909 h 1437909"/>
              <a:gd name="connsiteX9" fmla="*/ 239656 w 3055740"/>
              <a:gd name="connsiteY9" fmla="*/ 1437909 h 1437909"/>
              <a:gd name="connsiteX10" fmla="*/ 70194 w 3055740"/>
              <a:gd name="connsiteY10" fmla="*/ 1367715 h 1437909"/>
              <a:gd name="connsiteX11" fmla="*/ 1 w 3055740"/>
              <a:gd name="connsiteY11" fmla="*/ 1198252 h 1437909"/>
              <a:gd name="connsiteX12" fmla="*/ 0 w 3055740"/>
              <a:gd name="connsiteY12" fmla="*/ 239656 h 143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5740" h="1437909">
                <a:moveTo>
                  <a:pt x="0" y="239656"/>
                </a:moveTo>
                <a:cubicBezTo>
                  <a:pt x="0" y="176095"/>
                  <a:pt x="25250" y="115138"/>
                  <a:pt x="70194" y="70194"/>
                </a:cubicBezTo>
                <a:cubicBezTo>
                  <a:pt x="115138" y="25250"/>
                  <a:pt x="176096" y="1"/>
                  <a:pt x="239657" y="1"/>
                </a:cubicBezTo>
                <a:lnTo>
                  <a:pt x="2816084" y="0"/>
                </a:lnTo>
                <a:cubicBezTo>
                  <a:pt x="2879645" y="0"/>
                  <a:pt x="2940602" y="25250"/>
                  <a:pt x="2985546" y="70194"/>
                </a:cubicBezTo>
                <a:cubicBezTo>
                  <a:pt x="3030490" y="115138"/>
                  <a:pt x="3055739" y="176096"/>
                  <a:pt x="3055739" y="239657"/>
                </a:cubicBezTo>
                <a:cubicBezTo>
                  <a:pt x="3055739" y="559189"/>
                  <a:pt x="3055740" y="878721"/>
                  <a:pt x="3055740" y="1198253"/>
                </a:cubicBezTo>
                <a:cubicBezTo>
                  <a:pt x="3055740" y="1261814"/>
                  <a:pt x="3030491" y="1322771"/>
                  <a:pt x="2985546" y="1367715"/>
                </a:cubicBezTo>
                <a:cubicBezTo>
                  <a:pt x="2940602" y="1412659"/>
                  <a:pt x="2879644" y="1437909"/>
                  <a:pt x="2816084" y="1437909"/>
                </a:cubicBezTo>
                <a:lnTo>
                  <a:pt x="239656" y="1437909"/>
                </a:lnTo>
                <a:cubicBezTo>
                  <a:pt x="176095" y="1437909"/>
                  <a:pt x="115138" y="1412660"/>
                  <a:pt x="70194" y="1367715"/>
                </a:cubicBezTo>
                <a:cubicBezTo>
                  <a:pt x="25250" y="1322771"/>
                  <a:pt x="0" y="1261813"/>
                  <a:pt x="1" y="1198252"/>
                </a:cubicBezTo>
                <a:cubicBezTo>
                  <a:pt x="1" y="878720"/>
                  <a:pt x="0" y="559188"/>
                  <a:pt x="0" y="239656"/>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26403" tIns="148298" rIns="226403" bIns="148298" numCol="1" spcCol="1270" anchor="ctr" anchorCtr="0">
            <a:noAutofit/>
          </a:bodyPr>
          <a:lstStyle/>
          <a:p>
            <a:pPr algn="ctr" defTabSz="1822450">
              <a:lnSpc>
                <a:spcPct val="90000"/>
              </a:lnSpc>
              <a:spcAft>
                <a:spcPct val="35000"/>
              </a:spcAft>
            </a:pPr>
            <a:r>
              <a:rPr lang="zh-TW" altLang="en-US" sz="4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本土語文</a:t>
            </a:r>
          </a:p>
        </p:txBody>
      </p:sp>
      <p:sp>
        <p:nvSpPr>
          <p:cNvPr id="8" name="手繪多邊形 7"/>
          <p:cNvSpPr/>
          <p:nvPr/>
        </p:nvSpPr>
        <p:spPr>
          <a:xfrm>
            <a:off x="5015881" y="3356994"/>
            <a:ext cx="5400600" cy="1584174"/>
          </a:xfrm>
          <a:custGeom>
            <a:avLst/>
            <a:gdLst>
              <a:gd name="connsiteX0" fmla="*/ 264034 w 1584173"/>
              <a:gd name="connsiteY0" fmla="*/ 0 h 5368765"/>
              <a:gd name="connsiteX1" fmla="*/ 1320139 w 1584173"/>
              <a:gd name="connsiteY1" fmla="*/ 0 h 5368765"/>
              <a:gd name="connsiteX2" fmla="*/ 1506839 w 1584173"/>
              <a:gd name="connsiteY2" fmla="*/ 77334 h 5368765"/>
              <a:gd name="connsiteX3" fmla="*/ 1584172 w 1584173"/>
              <a:gd name="connsiteY3" fmla="*/ 264034 h 5368765"/>
              <a:gd name="connsiteX4" fmla="*/ 1584173 w 1584173"/>
              <a:gd name="connsiteY4" fmla="*/ 5368765 h 5368765"/>
              <a:gd name="connsiteX5" fmla="*/ 1584173 w 1584173"/>
              <a:gd name="connsiteY5" fmla="*/ 5368765 h 5368765"/>
              <a:gd name="connsiteX6" fmla="*/ 1584173 w 1584173"/>
              <a:gd name="connsiteY6" fmla="*/ 5368765 h 5368765"/>
              <a:gd name="connsiteX7" fmla="*/ 0 w 1584173"/>
              <a:gd name="connsiteY7" fmla="*/ 5368765 h 5368765"/>
              <a:gd name="connsiteX8" fmla="*/ 0 w 1584173"/>
              <a:gd name="connsiteY8" fmla="*/ 5368765 h 5368765"/>
              <a:gd name="connsiteX9" fmla="*/ 0 w 1584173"/>
              <a:gd name="connsiteY9" fmla="*/ 5368765 h 5368765"/>
              <a:gd name="connsiteX10" fmla="*/ 0 w 1584173"/>
              <a:gd name="connsiteY10" fmla="*/ 264034 h 5368765"/>
              <a:gd name="connsiteX11" fmla="*/ 77334 w 1584173"/>
              <a:gd name="connsiteY11" fmla="*/ 77334 h 5368765"/>
              <a:gd name="connsiteX12" fmla="*/ 264034 w 1584173"/>
              <a:gd name="connsiteY12" fmla="*/ 1 h 5368765"/>
              <a:gd name="connsiteX13" fmla="*/ 264034 w 1584173"/>
              <a:gd name="connsiteY13" fmla="*/ 0 h 536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4173" h="5368765">
                <a:moveTo>
                  <a:pt x="1584173" y="894813"/>
                </a:moveTo>
                <a:lnTo>
                  <a:pt x="1584173" y="4473952"/>
                </a:lnTo>
                <a:cubicBezTo>
                  <a:pt x="1584173" y="4711270"/>
                  <a:pt x="1575965" y="4938869"/>
                  <a:pt x="1561354" y="5106678"/>
                </a:cubicBezTo>
                <a:cubicBezTo>
                  <a:pt x="1546743" y="5274488"/>
                  <a:pt x="1526927" y="5368763"/>
                  <a:pt x="1506264" y="5368760"/>
                </a:cubicBezTo>
                <a:cubicBezTo>
                  <a:pt x="1004176" y="5368760"/>
                  <a:pt x="502088" y="5368763"/>
                  <a:pt x="0" y="5368763"/>
                </a:cubicBezTo>
                <a:lnTo>
                  <a:pt x="0" y="5368763"/>
                </a:lnTo>
                <a:lnTo>
                  <a:pt x="0" y="5368763"/>
                </a:lnTo>
                <a:lnTo>
                  <a:pt x="0" y="2"/>
                </a:lnTo>
                <a:lnTo>
                  <a:pt x="0" y="2"/>
                </a:lnTo>
                <a:lnTo>
                  <a:pt x="0" y="2"/>
                </a:lnTo>
                <a:lnTo>
                  <a:pt x="1506264" y="2"/>
                </a:lnTo>
                <a:cubicBezTo>
                  <a:pt x="1526927" y="2"/>
                  <a:pt x="1546743" y="94277"/>
                  <a:pt x="1561354" y="262087"/>
                </a:cubicBezTo>
                <a:cubicBezTo>
                  <a:pt x="1575965" y="429896"/>
                  <a:pt x="1584173" y="657495"/>
                  <a:pt x="1584173" y="894813"/>
                </a:cubicBezTo>
                <a:lnTo>
                  <a:pt x="1584173" y="894813"/>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68581" tIns="111622" rIns="145912" bIns="111625" numCol="1" spcCol="1270" anchor="ctr" anchorCtr="0">
            <a:noAutofit/>
          </a:bodyPr>
          <a:lstStyle/>
          <a:p>
            <a:pPr marL="171450" lvl="1" indent="-171450" defTabSz="800100">
              <a:lnSpc>
                <a:spcPct val="90000"/>
              </a:lnSpc>
              <a:spcAft>
                <a:spcPct val="15000"/>
              </a:spcAft>
              <a:buChar char="••"/>
            </a:pPr>
            <a:r>
              <a:rPr lang="zh-TW" altLang="en-US" sz="2000" b="1" dirty="0">
                <a:latin typeface="標楷體" panose="03000509000000000000" pitchFamily="65" charset="-120"/>
                <a:ea typeface="標楷體" panose="03000509000000000000" pitchFamily="65" charset="-120"/>
              </a:rPr>
              <a:t>鼓勵取得第二外語教師證書</a:t>
            </a:r>
          </a:p>
          <a:p>
            <a:pPr marL="171450" lvl="1" indent="-171450" defTabSz="800100">
              <a:lnSpc>
                <a:spcPct val="90000"/>
              </a:lnSpc>
              <a:spcAft>
                <a:spcPct val="15000"/>
              </a:spcAft>
              <a:buChar char="••"/>
            </a:pPr>
            <a:r>
              <a:rPr lang="zh-TW" altLang="en-US" sz="2000" b="1" dirty="0">
                <a:latin typeface="標楷體" panose="03000509000000000000" pitchFamily="65" charset="-120"/>
                <a:ea typeface="標楷體" panose="03000509000000000000" pitchFamily="65" charset="-120"/>
              </a:rPr>
              <a:t>鼓勵參與第二專長學分班</a:t>
            </a:r>
          </a:p>
          <a:p>
            <a:pPr marL="171450" lvl="1" indent="-171450" defTabSz="800100">
              <a:lnSpc>
                <a:spcPct val="90000"/>
              </a:lnSpc>
              <a:spcAft>
                <a:spcPct val="15000"/>
              </a:spcAft>
              <a:buChar char="••"/>
            </a:pPr>
            <a:r>
              <a:rPr lang="zh-TW" altLang="en-US" sz="2000" b="1" dirty="0">
                <a:latin typeface="標楷體" panose="03000509000000000000" pitchFamily="65" charset="-120"/>
                <a:ea typeface="標楷體" panose="03000509000000000000" pitchFamily="65" charset="-120"/>
              </a:rPr>
              <a:t>目前核定有國立暨南國際大學培育中等學校</a:t>
            </a:r>
            <a:endParaRPr lang="en-US" altLang="zh-TW" sz="2000" b="1" dirty="0">
              <a:latin typeface="標楷體" panose="03000509000000000000" pitchFamily="65" charset="-120"/>
              <a:ea typeface="標楷體" panose="03000509000000000000" pitchFamily="65" charset="-120"/>
            </a:endParaRPr>
          </a:p>
          <a:p>
            <a:pPr marL="171450" lvl="1" indent="-171450" defTabSz="800100">
              <a:lnSpc>
                <a:spcPct val="90000"/>
              </a:lnSpc>
              <a:spcAft>
                <a:spcPct val="15000"/>
              </a:spcAft>
            </a:pP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東南亞語（越南語、印尼語）之師資培育專</a:t>
            </a:r>
            <a:endParaRPr lang="en-US" altLang="zh-TW" sz="2000" b="1" dirty="0">
              <a:latin typeface="標楷體" panose="03000509000000000000" pitchFamily="65" charset="-120"/>
              <a:ea typeface="標楷體" panose="03000509000000000000" pitchFamily="65" charset="-120"/>
            </a:endParaRPr>
          </a:p>
          <a:p>
            <a:pPr marL="171450" lvl="1" indent="-171450" defTabSz="800100">
              <a:lnSpc>
                <a:spcPct val="90000"/>
              </a:lnSpc>
              <a:spcAft>
                <a:spcPct val="15000"/>
              </a:spcAft>
            </a:pP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門課程</a:t>
            </a:r>
          </a:p>
        </p:txBody>
      </p:sp>
      <p:sp>
        <p:nvSpPr>
          <p:cNvPr id="9" name="手繪多邊形 8"/>
          <p:cNvSpPr/>
          <p:nvPr/>
        </p:nvSpPr>
        <p:spPr>
          <a:xfrm>
            <a:off x="1991545" y="3284985"/>
            <a:ext cx="3114545" cy="1728191"/>
          </a:xfrm>
          <a:custGeom>
            <a:avLst/>
            <a:gdLst>
              <a:gd name="connsiteX0" fmla="*/ 0 w 3114545"/>
              <a:gd name="connsiteY0" fmla="*/ 239656 h 1437909"/>
              <a:gd name="connsiteX1" fmla="*/ 70194 w 3114545"/>
              <a:gd name="connsiteY1" fmla="*/ 70194 h 1437909"/>
              <a:gd name="connsiteX2" fmla="*/ 239657 w 3114545"/>
              <a:gd name="connsiteY2" fmla="*/ 1 h 1437909"/>
              <a:gd name="connsiteX3" fmla="*/ 2874889 w 3114545"/>
              <a:gd name="connsiteY3" fmla="*/ 0 h 1437909"/>
              <a:gd name="connsiteX4" fmla="*/ 3044351 w 3114545"/>
              <a:gd name="connsiteY4" fmla="*/ 70194 h 1437909"/>
              <a:gd name="connsiteX5" fmla="*/ 3114544 w 3114545"/>
              <a:gd name="connsiteY5" fmla="*/ 239657 h 1437909"/>
              <a:gd name="connsiteX6" fmla="*/ 3114545 w 3114545"/>
              <a:gd name="connsiteY6" fmla="*/ 1198253 h 1437909"/>
              <a:gd name="connsiteX7" fmla="*/ 3044351 w 3114545"/>
              <a:gd name="connsiteY7" fmla="*/ 1367715 h 1437909"/>
              <a:gd name="connsiteX8" fmla="*/ 2874889 w 3114545"/>
              <a:gd name="connsiteY8" fmla="*/ 1437909 h 1437909"/>
              <a:gd name="connsiteX9" fmla="*/ 239656 w 3114545"/>
              <a:gd name="connsiteY9" fmla="*/ 1437909 h 1437909"/>
              <a:gd name="connsiteX10" fmla="*/ 70194 w 3114545"/>
              <a:gd name="connsiteY10" fmla="*/ 1367715 h 1437909"/>
              <a:gd name="connsiteX11" fmla="*/ 1 w 3114545"/>
              <a:gd name="connsiteY11" fmla="*/ 1198252 h 1437909"/>
              <a:gd name="connsiteX12" fmla="*/ 0 w 3114545"/>
              <a:gd name="connsiteY12" fmla="*/ 239656 h 143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4545" h="1437909">
                <a:moveTo>
                  <a:pt x="0" y="239656"/>
                </a:moveTo>
                <a:cubicBezTo>
                  <a:pt x="0" y="176095"/>
                  <a:pt x="25250" y="115138"/>
                  <a:pt x="70194" y="70194"/>
                </a:cubicBezTo>
                <a:cubicBezTo>
                  <a:pt x="115138" y="25250"/>
                  <a:pt x="176096" y="1"/>
                  <a:pt x="239657" y="1"/>
                </a:cubicBezTo>
                <a:lnTo>
                  <a:pt x="2874889" y="0"/>
                </a:lnTo>
                <a:cubicBezTo>
                  <a:pt x="2938450" y="0"/>
                  <a:pt x="2999407" y="25250"/>
                  <a:pt x="3044351" y="70194"/>
                </a:cubicBezTo>
                <a:cubicBezTo>
                  <a:pt x="3089295" y="115138"/>
                  <a:pt x="3114544" y="176096"/>
                  <a:pt x="3114544" y="239657"/>
                </a:cubicBezTo>
                <a:cubicBezTo>
                  <a:pt x="3114544" y="559189"/>
                  <a:pt x="3114545" y="878721"/>
                  <a:pt x="3114545" y="1198253"/>
                </a:cubicBezTo>
                <a:cubicBezTo>
                  <a:pt x="3114545" y="1261814"/>
                  <a:pt x="3089296" y="1322771"/>
                  <a:pt x="3044351" y="1367715"/>
                </a:cubicBezTo>
                <a:cubicBezTo>
                  <a:pt x="2999407" y="1412659"/>
                  <a:pt x="2938449" y="1437909"/>
                  <a:pt x="2874889" y="1437909"/>
                </a:cubicBezTo>
                <a:lnTo>
                  <a:pt x="239656" y="1437909"/>
                </a:lnTo>
                <a:cubicBezTo>
                  <a:pt x="176095" y="1437909"/>
                  <a:pt x="115138" y="1412660"/>
                  <a:pt x="70194" y="1367715"/>
                </a:cubicBezTo>
                <a:cubicBezTo>
                  <a:pt x="25250" y="1322771"/>
                  <a:pt x="0" y="1261813"/>
                  <a:pt x="1" y="1198252"/>
                </a:cubicBezTo>
                <a:cubicBezTo>
                  <a:pt x="1" y="878720"/>
                  <a:pt x="0" y="559188"/>
                  <a:pt x="0" y="239656"/>
                </a:cubicBezTo>
                <a:close/>
              </a:path>
            </a:pathLst>
          </a:custGeom>
          <a:solidFill>
            <a:srgbClr val="0066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26403" tIns="148298" rIns="226403" bIns="148298" numCol="1" spcCol="1270" anchor="ctr" anchorCtr="0">
            <a:noAutofit/>
          </a:bodyPr>
          <a:lstStyle/>
          <a:p>
            <a:pPr algn="ctr" defTabSz="1822450">
              <a:lnSpc>
                <a:spcPct val="90000"/>
              </a:lnSpc>
              <a:spcAft>
                <a:spcPct val="35000"/>
              </a:spcAft>
            </a:pPr>
            <a:r>
              <a:rPr lang="zh-TW" altLang="en-US" sz="4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新住民語文</a:t>
            </a:r>
          </a:p>
        </p:txBody>
      </p:sp>
      <p:sp>
        <p:nvSpPr>
          <p:cNvPr id="10" name="手繪多邊形 9"/>
          <p:cNvSpPr/>
          <p:nvPr/>
        </p:nvSpPr>
        <p:spPr>
          <a:xfrm>
            <a:off x="4984054" y="5231000"/>
            <a:ext cx="5432427" cy="1150328"/>
          </a:xfrm>
          <a:custGeom>
            <a:avLst/>
            <a:gdLst>
              <a:gd name="connsiteX0" fmla="*/ 191725 w 1150327"/>
              <a:gd name="connsiteY0" fmla="*/ 0 h 5432426"/>
              <a:gd name="connsiteX1" fmla="*/ 958602 w 1150327"/>
              <a:gd name="connsiteY1" fmla="*/ 0 h 5432426"/>
              <a:gd name="connsiteX2" fmla="*/ 1094172 w 1150327"/>
              <a:gd name="connsiteY2" fmla="*/ 56155 h 5432426"/>
              <a:gd name="connsiteX3" fmla="*/ 1150327 w 1150327"/>
              <a:gd name="connsiteY3" fmla="*/ 191725 h 5432426"/>
              <a:gd name="connsiteX4" fmla="*/ 1150327 w 1150327"/>
              <a:gd name="connsiteY4" fmla="*/ 5432426 h 5432426"/>
              <a:gd name="connsiteX5" fmla="*/ 1150327 w 1150327"/>
              <a:gd name="connsiteY5" fmla="*/ 5432426 h 5432426"/>
              <a:gd name="connsiteX6" fmla="*/ 1150327 w 1150327"/>
              <a:gd name="connsiteY6" fmla="*/ 5432426 h 5432426"/>
              <a:gd name="connsiteX7" fmla="*/ 0 w 1150327"/>
              <a:gd name="connsiteY7" fmla="*/ 5432426 h 5432426"/>
              <a:gd name="connsiteX8" fmla="*/ 0 w 1150327"/>
              <a:gd name="connsiteY8" fmla="*/ 5432426 h 5432426"/>
              <a:gd name="connsiteX9" fmla="*/ 0 w 1150327"/>
              <a:gd name="connsiteY9" fmla="*/ 5432426 h 5432426"/>
              <a:gd name="connsiteX10" fmla="*/ 0 w 1150327"/>
              <a:gd name="connsiteY10" fmla="*/ 191725 h 5432426"/>
              <a:gd name="connsiteX11" fmla="*/ 56155 w 1150327"/>
              <a:gd name="connsiteY11" fmla="*/ 56155 h 5432426"/>
              <a:gd name="connsiteX12" fmla="*/ 191725 w 1150327"/>
              <a:gd name="connsiteY12" fmla="*/ 0 h 543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27" h="5432426">
                <a:moveTo>
                  <a:pt x="1150327" y="905424"/>
                </a:moveTo>
                <a:lnTo>
                  <a:pt x="1150327" y="4527002"/>
                </a:lnTo>
                <a:cubicBezTo>
                  <a:pt x="1150327" y="4767136"/>
                  <a:pt x="1146050" y="4997434"/>
                  <a:pt x="1138436" y="5167232"/>
                </a:cubicBezTo>
                <a:cubicBezTo>
                  <a:pt x="1130822" y="5337029"/>
                  <a:pt x="1120496" y="5432424"/>
                  <a:pt x="1109729" y="5432424"/>
                </a:cubicBezTo>
                <a:lnTo>
                  <a:pt x="0" y="5432424"/>
                </a:lnTo>
                <a:lnTo>
                  <a:pt x="0" y="5432424"/>
                </a:lnTo>
                <a:lnTo>
                  <a:pt x="0" y="5432424"/>
                </a:lnTo>
                <a:lnTo>
                  <a:pt x="0" y="2"/>
                </a:lnTo>
                <a:lnTo>
                  <a:pt x="0" y="2"/>
                </a:lnTo>
                <a:lnTo>
                  <a:pt x="0" y="2"/>
                </a:lnTo>
                <a:lnTo>
                  <a:pt x="1109729" y="2"/>
                </a:lnTo>
                <a:cubicBezTo>
                  <a:pt x="1120496" y="2"/>
                  <a:pt x="1130822" y="95397"/>
                  <a:pt x="1138436" y="265194"/>
                </a:cubicBezTo>
                <a:cubicBezTo>
                  <a:pt x="1146050" y="434992"/>
                  <a:pt x="1150327" y="665294"/>
                  <a:pt x="1150327" y="90542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8581" tIns="90444" rIns="124734" bIns="90445" numCol="1" spcCol="1270" anchor="ctr" anchorCtr="0">
            <a:noAutofit/>
          </a:bodyPr>
          <a:lstStyle/>
          <a:p>
            <a:pPr marL="228600" lvl="1" indent="-228600" defTabSz="1066800">
              <a:lnSpc>
                <a:spcPct val="90000"/>
              </a:lnSpc>
              <a:spcAft>
                <a:spcPct val="15000"/>
              </a:spcAft>
              <a:buChar char="••"/>
            </a:pPr>
            <a:r>
              <a:rPr lang="zh-TW" altLang="en-US" sz="2200" b="1" dirty="0">
                <a:latin typeface="標楷體" panose="03000509000000000000" pitchFamily="65" charset="-120"/>
                <a:ea typeface="標楷體" panose="03000509000000000000" pitchFamily="65" charset="-120"/>
              </a:rPr>
              <a:t>積極參與增能學分班或第二專長學分班</a:t>
            </a:r>
          </a:p>
        </p:txBody>
      </p:sp>
      <p:sp>
        <p:nvSpPr>
          <p:cNvPr id="11" name="手繪多邊形 10"/>
          <p:cNvSpPr/>
          <p:nvPr/>
        </p:nvSpPr>
        <p:spPr>
          <a:xfrm>
            <a:off x="1991544" y="5087436"/>
            <a:ext cx="3055740" cy="1437909"/>
          </a:xfrm>
          <a:custGeom>
            <a:avLst/>
            <a:gdLst>
              <a:gd name="connsiteX0" fmla="*/ 0 w 3055740"/>
              <a:gd name="connsiteY0" fmla="*/ 239656 h 1437909"/>
              <a:gd name="connsiteX1" fmla="*/ 70194 w 3055740"/>
              <a:gd name="connsiteY1" fmla="*/ 70194 h 1437909"/>
              <a:gd name="connsiteX2" fmla="*/ 239657 w 3055740"/>
              <a:gd name="connsiteY2" fmla="*/ 1 h 1437909"/>
              <a:gd name="connsiteX3" fmla="*/ 2816084 w 3055740"/>
              <a:gd name="connsiteY3" fmla="*/ 0 h 1437909"/>
              <a:gd name="connsiteX4" fmla="*/ 2985546 w 3055740"/>
              <a:gd name="connsiteY4" fmla="*/ 70194 h 1437909"/>
              <a:gd name="connsiteX5" fmla="*/ 3055739 w 3055740"/>
              <a:gd name="connsiteY5" fmla="*/ 239657 h 1437909"/>
              <a:gd name="connsiteX6" fmla="*/ 3055740 w 3055740"/>
              <a:gd name="connsiteY6" fmla="*/ 1198253 h 1437909"/>
              <a:gd name="connsiteX7" fmla="*/ 2985546 w 3055740"/>
              <a:gd name="connsiteY7" fmla="*/ 1367715 h 1437909"/>
              <a:gd name="connsiteX8" fmla="*/ 2816084 w 3055740"/>
              <a:gd name="connsiteY8" fmla="*/ 1437909 h 1437909"/>
              <a:gd name="connsiteX9" fmla="*/ 239656 w 3055740"/>
              <a:gd name="connsiteY9" fmla="*/ 1437909 h 1437909"/>
              <a:gd name="connsiteX10" fmla="*/ 70194 w 3055740"/>
              <a:gd name="connsiteY10" fmla="*/ 1367715 h 1437909"/>
              <a:gd name="connsiteX11" fmla="*/ 1 w 3055740"/>
              <a:gd name="connsiteY11" fmla="*/ 1198252 h 1437909"/>
              <a:gd name="connsiteX12" fmla="*/ 0 w 3055740"/>
              <a:gd name="connsiteY12" fmla="*/ 239656 h 143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5740" h="1437909">
                <a:moveTo>
                  <a:pt x="0" y="239656"/>
                </a:moveTo>
                <a:cubicBezTo>
                  <a:pt x="0" y="176095"/>
                  <a:pt x="25250" y="115138"/>
                  <a:pt x="70194" y="70194"/>
                </a:cubicBezTo>
                <a:cubicBezTo>
                  <a:pt x="115138" y="25250"/>
                  <a:pt x="176096" y="1"/>
                  <a:pt x="239657" y="1"/>
                </a:cubicBezTo>
                <a:lnTo>
                  <a:pt x="2816084" y="0"/>
                </a:lnTo>
                <a:cubicBezTo>
                  <a:pt x="2879645" y="0"/>
                  <a:pt x="2940602" y="25250"/>
                  <a:pt x="2985546" y="70194"/>
                </a:cubicBezTo>
                <a:cubicBezTo>
                  <a:pt x="3030490" y="115138"/>
                  <a:pt x="3055739" y="176096"/>
                  <a:pt x="3055739" y="239657"/>
                </a:cubicBezTo>
                <a:cubicBezTo>
                  <a:pt x="3055739" y="559189"/>
                  <a:pt x="3055740" y="878721"/>
                  <a:pt x="3055740" y="1198253"/>
                </a:cubicBezTo>
                <a:cubicBezTo>
                  <a:pt x="3055740" y="1261814"/>
                  <a:pt x="3030491" y="1322771"/>
                  <a:pt x="2985546" y="1367715"/>
                </a:cubicBezTo>
                <a:cubicBezTo>
                  <a:pt x="2940602" y="1412659"/>
                  <a:pt x="2879644" y="1437909"/>
                  <a:pt x="2816084" y="1437909"/>
                </a:cubicBezTo>
                <a:lnTo>
                  <a:pt x="239656" y="1437909"/>
                </a:lnTo>
                <a:cubicBezTo>
                  <a:pt x="176095" y="1437909"/>
                  <a:pt x="115138" y="1412660"/>
                  <a:pt x="70194" y="1367715"/>
                </a:cubicBezTo>
                <a:cubicBezTo>
                  <a:pt x="25250" y="1322771"/>
                  <a:pt x="0" y="1261813"/>
                  <a:pt x="1" y="1198252"/>
                </a:cubicBezTo>
                <a:cubicBezTo>
                  <a:pt x="1" y="878720"/>
                  <a:pt x="0" y="559188"/>
                  <a:pt x="0" y="239656"/>
                </a:cubicBezTo>
                <a:close/>
              </a:path>
            </a:pathLst>
          </a:custGeom>
          <a:solidFill>
            <a:srgbClr val="7030A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26403" tIns="148298" rIns="226403" bIns="148298" numCol="1" spcCol="1270" anchor="ctr" anchorCtr="0">
            <a:noAutofit/>
          </a:bodyPr>
          <a:lstStyle/>
          <a:p>
            <a:pPr algn="ctr" defTabSz="1822450">
              <a:lnSpc>
                <a:spcPct val="90000"/>
              </a:lnSpc>
              <a:spcAft>
                <a:spcPct val="35000"/>
              </a:spcAft>
            </a:pPr>
            <a:r>
              <a:rPr lang="zh-TW" altLang="en-US" sz="4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科技領域</a:t>
            </a:r>
          </a:p>
        </p:txBody>
      </p:sp>
    </p:spTree>
    <p:extLst>
      <p:ext uri="{BB962C8B-B14F-4D97-AF65-F5344CB8AC3E}">
        <p14:creationId xmlns:p14="http://schemas.microsoft.com/office/powerpoint/2010/main" val="25522234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a:xfrm>
            <a:off x="1703388" y="476251"/>
            <a:ext cx="8964612" cy="777875"/>
          </a:xfrm>
        </p:spPr>
        <p:txBody>
          <a:bodyPr/>
          <a:lstStyle/>
          <a:p>
            <a:pPr algn="l" eaLnBrk="1" hangingPunct="1"/>
            <a:r>
              <a:rPr lang="en-US" altLang="zh-TW" sz="3200" b="1" dirty="0">
                <a:solidFill>
                  <a:srgbClr val="0000FF"/>
                </a:solidFill>
                <a:latin typeface="標楷體" pitchFamily="65" charset="-120"/>
                <a:ea typeface="標楷體" pitchFamily="65" charset="-120"/>
                <a:cs typeface="Arial" pitchFamily="34" charset="0"/>
                <a:sym typeface="Arial" pitchFamily="34" charset="0"/>
              </a:rPr>
              <a:t>(</a:t>
            </a:r>
            <a:r>
              <a:rPr lang="zh-TW" altLang="en-US" sz="3200" b="1" dirty="0">
                <a:solidFill>
                  <a:srgbClr val="0000FF"/>
                </a:solidFill>
                <a:latin typeface="標楷體" pitchFamily="65" charset="-120"/>
                <a:ea typeface="標楷體" pitchFamily="65" charset="-120"/>
                <a:cs typeface="Arial" pitchFamily="34" charset="0"/>
                <a:sym typeface="Arial" pitchFamily="34" charset="0"/>
              </a:rPr>
              <a:t>三</a:t>
            </a:r>
            <a:r>
              <a:rPr lang="en-US" altLang="zh-TW" sz="3200" b="1" dirty="0">
                <a:solidFill>
                  <a:srgbClr val="0000FF"/>
                </a:solidFill>
                <a:latin typeface="標楷體" pitchFamily="65" charset="-120"/>
                <a:ea typeface="標楷體" pitchFamily="65" charset="-120"/>
                <a:cs typeface="Arial" pitchFamily="34" charset="0"/>
                <a:sym typeface="Arial" pitchFamily="34" charset="0"/>
              </a:rPr>
              <a:t>)</a:t>
            </a:r>
            <a:r>
              <a:rPr lang="en-US" altLang="zh-TW" sz="3200" b="1" dirty="0" err="1">
                <a:solidFill>
                  <a:srgbClr val="0000FF"/>
                </a:solidFill>
                <a:latin typeface="標楷體" pitchFamily="65" charset="-120"/>
                <a:ea typeface="標楷體" pitchFamily="65" charset="-120"/>
                <a:cs typeface="Arial" pitchFamily="34" charset="0"/>
                <a:sym typeface="Arial" pitchFamily="34" charset="0"/>
              </a:rPr>
              <a:t>學校課程發展委員會</a:t>
            </a:r>
            <a:r>
              <a:rPr lang="zh-TW" altLang="en-US" sz="3200" b="1" dirty="0">
                <a:solidFill>
                  <a:srgbClr val="0000FF"/>
                </a:solidFill>
                <a:latin typeface="標楷體" pitchFamily="65" charset="-120"/>
                <a:ea typeface="標楷體" pitchFamily="65" charset="-120"/>
                <a:cs typeface="Arial" pitchFamily="34" charset="0"/>
                <a:sym typeface="Arial" pitchFamily="34" charset="0"/>
              </a:rPr>
              <a:t>因應新課綱注意事項</a:t>
            </a:r>
          </a:p>
        </p:txBody>
      </p:sp>
      <p:sp>
        <p:nvSpPr>
          <p:cNvPr id="66563" name="投影片編號版面配置區 3"/>
          <p:cNvSpPr>
            <a:spLocks noGrp="1"/>
          </p:cNvSpPr>
          <p:nvPr>
            <p:ph type="sldNum" sz="quarter" idx="12"/>
          </p:nvPr>
        </p:nvSpPr>
        <p:spPr bwMode="auto">
          <a:xfrm>
            <a:off x="8201896" y="6470651"/>
            <a:ext cx="2133600" cy="365125"/>
          </a:xfrm>
          <a:noFill/>
          <a:ln>
            <a:miter lim="800000"/>
            <a:headEnd/>
            <a:tailEnd/>
          </a:ln>
        </p:spPr>
        <p:txBody>
          <a:bodyPr/>
          <a:lstStyle/>
          <a:p>
            <a:fld id="{E117190F-FD0A-4190-BD76-F3B2126859F5}" type="slidenum">
              <a:rPr lang="zh-TW" altLang="en-US"/>
              <a:pPr/>
              <a:t>61</a:t>
            </a:fld>
            <a:endParaRPr lang="en-US" altLang="zh-TW" dirty="0"/>
          </a:p>
        </p:txBody>
      </p:sp>
      <p:sp>
        <p:nvSpPr>
          <p:cNvPr id="66564" name="Shape 834"/>
          <p:cNvSpPr>
            <a:spLocks noChangeArrowheads="1"/>
          </p:cNvSpPr>
          <p:nvPr/>
        </p:nvSpPr>
        <p:spPr bwMode="auto">
          <a:xfrm>
            <a:off x="1919289" y="1341439"/>
            <a:ext cx="936625" cy="5183187"/>
          </a:xfrm>
          <a:prstGeom prst="rect">
            <a:avLst/>
          </a:prstGeom>
          <a:gradFill rotWithShape="1">
            <a:gsLst>
              <a:gs pos="0">
                <a:srgbClr val="CC99FF"/>
              </a:gs>
              <a:gs pos="39999">
                <a:srgbClr val="85C2FF"/>
              </a:gs>
              <a:gs pos="70000">
                <a:srgbClr val="C4D6EB"/>
              </a:gs>
              <a:gs pos="100000">
                <a:srgbClr val="FFEBFA"/>
              </a:gs>
            </a:gsLst>
            <a:lin ang="5400000"/>
          </a:gradFill>
          <a:ln w="25400">
            <a:solidFill>
              <a:schemeClr val="bg1"/>
            </a:solidFill>
            <a:round/>
            <a:headEnd/>
            <a:tailEnd/>
          </a:ln>
        </p:spPr>
        <p:txBody>
          <a:bodyPr lIns="91425" tIns="45700" rIns="91425" bIns="45700" anchor="ctr"/>
          <a:lstStyle/>
          <a:p>
            <a:pPr algn="ctr" eaLnBrk="1" hangingPunct="1">
              <a:buSzPct val="25000"/>
            </a:pPr>
            <a:r>
              <a:rPr lang="zh-TW" altLang="en-US" sz="3600" b="1">
                <a:latin typeface="標楷體" pitchFamily="65" charset="-120"/>
                <a:ea typeface="標楷體" pitchFamily="65" charset="-120"/>
                <a:cs typeface="Arial" pitchFamily="34" charset="0"/>
                <a:sym typeface="Arial" pitchFamily="34" charset="0"/>
              </a:rPr>
              <a:t>部</a:t>
            </a:r>
            <a:r>
              <a:rPr lang="en-US" altLang="zh-TW" sz="3600" b="1">
                <a:latin typeface="標楷體" pitchFamily="65" charset="-120"/>
                <a:ea typeface="標楷體" pitchFamily="65" charset="-120"/>
                <a:cs typeface="Arial" pitchFamily="34" charset="0"/>
                <a:sym typeface="Arial" pitchFamily="34" charset="0"/>
              </a:rPr>
              <a:t>定</a:t>
            </a:r>
            <a:r>
              <a:rPr lang="zh-TW" altLang="en-US" sz="3600" b="1">
                <a:latin typeface="標楷體" pitchFamily="65" charset="-120"/>
                <a:ea typeface="標楷體" pitchFamily="65" charset="-120"/>
                <a:cs typeface="Arial" pitchFamily="34" charset="0"/>
                <a:sym typeface="Arial" pitchFamily="34" charset="0"/>
              </a:rPr>
              <a:t>課程</a:t>
            </a:r>
            <a:r>
              <a:rPr lang="en-US" altLang="zh-TW" sz="3600" b="1">
                <a:latin typeface="標楷體" pitchFamily="65" charset="-120"/>
                <a:ea typeface="標楷體" pitchFamily="65" charset="-120"/>
                <a:cs typeface="Arial" pitchFamily="34" charset="0"/>
                <a:sym typeface="Arial" pitchFamily="34" charset="0"/>
              </a:rPr>
              <a:t/>
            </a:r>
            <a:br>
              <a:rPr lang="en-US" altLang="zh-TW" sz="3600" b="1">
                <a:latin typeface="標楷體" pitchFamily="65" charset="-120"/>
                <a:ea typeface="標楷體" pitchFamily="65" charset="-120"/>
                <a:cs typeface="Arial" pitchFamily="34" charset="0"/>
                <a:sym typeface="Arial" pitchFamily="34" charset="0"/>
              </a:rPr>
            </a:br>
            <a:r>
              <a:rPr lang="zh-TW" altLang="en-US" sz="3600" b="1">
                <a:latin typeface="標楷體" pitchFamily="65" charset="-120"/>
                <a:ea typeface="標楷體" pitchFamily="65" charset="-120"/>
                <a:cs typeface="Arial" pitchFamily="34" charset="0"/>
                <a:sym typeface="Arial" pitchFamily="34" charset="0"/>
              </a:rPr>
              <a:t>：</a:t>
            </a:r>
            <a:endParaRPr lang="en-US" altLang="zh-TW" sz="3600" b="1">
              <a:latin typeface="標楷體" pitchFamily="65" charset="-120"/>
              <a:ea typeface="標楷體" pitchFamily="65" charset="-120"/>
              <a:cs typeface="Arial" pitchFamily="34" charset="0"/>
              <a:sym typeface="Arial" pitchFamily="34" charset="0"/>
            </a:endParaRPr>
          </a:p>
          <a:p>
            <a:pPr algn="ctr" eaLnBrk="1" hangingPunct="1">
              <a:buSzPct val="25000"/>
            </a:pPr>
            <a:r>
              <a:rPr lang="en-US" altLang="zh-TW" sz="3500" b="1">
                <a:latin typeface="標楷體" pitchFamily="65" charset="-120"/>
                <a:ea typeface="標楷體" pitchFamily="65" charset="-120"/>
                <a:cs typeface="Arial" pitchFamily="34" charset="0"/>
                <a:sym typeface="Arial" pitchFamily="34" charset="0"/>
              </a:rPr>
              <a:t>領域</a:t>
            </a:r>
          </a:p>
          <a:p>
            <a:pPr algn="ctr" eaLnBrk="1" hangingPunct="1">
              <a:buSzPct val="25000"/>
            </a:pPr>
            <a:r>
              <a:rPr lang="en-US" altLang="zh-TW" sz="3500" b="1">
                <a:latin typeface="標楷體" pitchFamily="65" charset="-120"/>
                <a:ea typeface="標楷體" pitchFamily="65" charset="-120"/>
                <a:cs typeface="Arial" pitchFamily="34" charset="0"/>
                <a:sym typeface="Arial" pitchFamily="34" charset="0"/>
              </a:rPr>
              <a:t>學習</a:t>
            </a:r>
          </a:p>
        </p:txBody>
      </p:sp>
      <p:sp>
        <p:nvSpPr>
          <p:cNvPr id="6" name="矩形 5"/>
          <p:cNvSpPr/>
          <p:nvPr/>
        </p:nvSpPr>
        <p:spPr>
          <a:xfrm>
            <a:off x="3000376" y="1341438"/>
            <a:ext cx="7343775" cy="18145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課程發展委員會組織要點→學校校務會議通過→成立學校課程發展委員會→設各領域</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群科</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學程</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科目教學研究會檢視學校願景與目標（目標是否符應基本理念ヽ核心素養）</a:t>
            </a:r>
          </a:p>
        </p:txBody>
      </p:sp>
      <p:sp>
        <p:nvSpPr>
          <p:cNvPr id="7" name="矩形 6"/>
          <p:cNvSpPr/>
          <p:nvPr/>
        </p:nvSpPr>
        <p:spPr>
          <a:xfrm>
            <a:off x="3000375" y="3213101"/>
            <a:ext cx="3416300" cy="5238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每節分鐘數是否調整</a:t>
            </a:r>
          </a:p>
        </p:txBody>
      </p:sp>
      <p:sp>
        <p:nvSpPr>
          <p:cNvPr id="8" name="矩形 7"/>
          <p:cNvSpPr/>
          <p:nvPr/>
        </p:nvSpPr>
        <p:spPr>
          <a:xfrm>
            <a:off x="3000375" y="3789364"/>
            <a:ext cx="3055938" cy="5222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是否採行協同教學</a:t>
            </a:r>
            <a:endParaRPr lang="zh-TW" altLang="en-US" sz="2800" b="1" dirty="0">
              <a:latin typeface="標楷體" panose="03000509000000000000" pitchFamily="65" charset="-120"/>
              <a:ea typeface="標楷體" panose="03000509000000000000" pitchFamily="65" charset="-120"/>
              <a:cs typeface="Times New Roman" pitchFamily="18" charset="0"/>
            </a:endParaRPr>
          </a:p>
        </p:txBody>
      </p:sp>
      <p:sp>
        <p:nvSpPr>
          <p:cNvPr id="9" name="矩形 8"/>
          <p:cNvSpPr/>
          <p:nvPr/>
        </p:nvSpPr>
        <p:spPr>
          <a:xfrm>
            <a:off x="3000376" y="5516564"/>
            <a:ext cx="7343775" cy="9540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是否調整</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重組領域節數</a:t>
            </a:r>
            <a:r>
              <a:rPr lang="en-US" altLang="ja-JP" sz="2800" b="1" dirty="0">
                <a:latin typeface="標楷體" panose="03000509000000000000" pitchFamily="65" charset="-120"/>
                <a:ea typeface="標楷體" panose="03000509000000000000" pitchFamily="65" charset="-120"/>
                <a:cs typeface="Times New Roman" pitchFamily="18" charset="0"/>
              </a:rPr>
              <a:t>(≦1/5)→</a:t>
            </a:r>
            <a:r>
              <a:rPr lang="ja-JP" altLang="en-US" sz="2800" b="1" dirty="0">
                <a:latin typeface="標楷體" panose="03000509000000000000" pitchFamily="65" charset="-120"/>
                <a:ea typeface="標楷體" panose="03000509000000000000" pitchFamily="65" charset="-120"/>
                <a:cs typeface="Times New Roman" pitchFamily="18" charset="0"/>
              </a:rPr>
              <a:t>各學習</a:t>
            </a:r>
            <a:r>
              <a:rPr lang="zh-TW" altLang="en-US" sz="2800" b="1" dirty="0">
                <a:latin typeface="標楷體" panose="03000509000000000000" pitchFamily="65" charset="-120"/>
                <a:ea typeface="標楷體" panose="03000509000000000000" pitchFamily="65" charset="-120"/>
                <a:cs typeface="Times New Roman" pitchFamily="18" charset="0"/>
              </a:rPr>
              <a:t>形</a:t>
            </a:r>
            <a:r>
              <a:rPr lang="ja-JP" altLang="en-US" sz="2800" b="1" dirty="0">
                <a:latin typeface="標楷體" panose="03000509000000000000" pitchFamily="65" charset="-120"/>
                <a:ea typeface="標楷體" panose="03000509000000000000" pitchFamily="65" charset="-120"/>
                <a:cs typeface="Times New Roman" pitchFamily="18" charset="0"/>
              </a:rPr>
              <a:t>式的跨領域統整課程</a:t>
            </a:r>
          </a:p>
        </p:txBody>
      </p:sp>
      <p:sp>
        <p:nvSpPr>
          <p:cNvPr id="10" name="矩形 9"/>
          <p:cNvSpPr/>
          <p:nvPr/>
        </p:nvSpPr>
        <p:spPr>
          <a:xfrm>
            <a:off x="3000376" y="4941889"/>
            <a:ext cx="4492625" cy="5222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英語文二ヽ三階段是否調整</a:t>
            </a:r>
          </a:p>
        </p:txBody>
      </p:sp>
      <p:sp>
        <p:nvSpPr>
          <p:cNvPr id="11" name="矩形 10"/>
          <p:cNvSpPr/>
          <p:nvPr/>
        </p:nvSpPr>
        <p:spPr>
          <a:xfrm>
            <a:off x="3000376" y="4365625"/>
            <a:ext cx="3775075" cy="52228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第四階段領域是否分科</a:t>
            </a:r>
          </a:p>
        </p:txBody>
      </p:sp>
    </p:spTree>
    <p:extLst>
      <p:ext uri="{BB962C8B-B14F-4D97-AF65-F5344CB8AC3E}">
        <p14:creationId xmlns:p14="http://schemas.microsoft.com/office/powerpoint/2010/main" val="30485196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5159896" y="4077072"/>
            <a:ext cx="3672408"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3431704" y="3573016"/>
            <a:ext cx="1440160"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2035460" y="1515024"/>
            <a:ext cx="8229600" cy="2778072"/>
          </a:xfrm>
        </p:spPr>
        <p:txBody>
          <a:bodyPr/>
          <a:lstStyle/>
          <a:p>
            <a:pPr marL="0" indent="0" algn="just">
              <a:buNone/>
            </a:pPr>
            <a:r>
              <a:rPr lang="zh-TW" altLang="en-US" dirty="0" smtClean="0">
                <a:latin typeface="標楷體" panose="03000509000000000000" pitchFamily="65" charset="-120"/>
                <a:ea typeface="標楷體" panose="03000509000000000000" pitchFamily="65" charset="-120"/>
              </a:rPr>
              <a:t>以</a:t>
            </a:r>
            <a:r>
              <a:rPr lang="zh-TW" altLang="en-US" dirty="0">
                <a:latin typeface="標楷體" panose="03000509000000000000" pitchFamily="65" charset="-120"/>
                <a:ea typeface="標楷體" panose="03000509000000000000" pitchFamily="65" charset="-120"/>
              </a:rPr>
              <a:t>國民小學第三學習階段為</a:t>
            </a:r>
            <a:r>
              <a:rPr lang="zh-TW" altLang="en-US" dirty="0" smtClean="0">
                <a:latin typeface="標楷體" panose="03000509000000000000" pitchFamily="65" charset="-120"/>
                <a:ea typeface="標楷體" panose="03000509000000000000" pitchFamily="65" charset="-120"/>
              </a:rPr>
              <a:t>例：</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其每週</a:t>
            </a:r>
            <a:r>
              <a:rPr lang="zh-TW" altLang="en-US" u="sng" dirty="0" smtClean="0">
                <a:solidFill>
                  <a:srgbClr val="0000FF"/>
                </a:solidFill>
                <a:latin typeface="標楷體" panose="03000509000000000000" pitchFamily="65" charset="-120"/>
                <a:ea typeface="標楷體" panose="03000509000000000000" pitchFamily="65" charset="-120"/>
              </a:rPr>
              <a:t>領域</a:t>
            </a:r>
            <a:r>
              <a:rPr lang="zh-TW" altLang="en-US" u="sng" dirty="0">
                <a:solidFill>
                  <a:srgbClr val="0000FF"/>
                </a:solidFill>
                <a:latin typeface="標楷體" panose="03000509000000000000" pitchFamily="65" charset="-120"/>
                <a:ea typeface="標楷體" panose="03000509000000000000" pitchFamily="65" charset="-120"/>
              </a:rPr>
              <a:t>學習</a:t>
            </a:r>
            <a:r>
              <a:rPr lang="zh-TW" altLang="en-US" dirty="0">
                <a:latin typeface="標楷體" panose="03000509000000000000" pitchFamily="65" charset="-120"/>
                <a:ea typeface="標楷體" panose="03000509000000000000" pitchFamily="65" charset="-120"/>
              </a:rPr>
              <a:t>總節數為</a:t>
            </a:r>
            <a:r>
              <a:rPr lang="en-US" altLang="zh-TW" b="1" u="sng" dirty="0">
                <a:solidFill>
                  <a:srgbClr val="FF0000"/>
                </a:solidFill>
                <a:latin typeface="微軟正黑體" panose="020B0604030504040204" pitchFamily="34" charset="-120"/>
                <a:ea typeface="微軟正黑體" panose="020B0604030504040204" pitchFamily="34" charset="-120"/>
              </a:rPr>
              <a:t>26</a:t>
            </a:r>
            <a:r>
              <a:rPr lang="zh-TW" altLang="en-US" b="1" u="sng" dirty="0">
                <a:solidFill>
                  <a:srgbClr val="FF0000"/>
                </a:solidFill>
                <a:latin typeface="微軟正黑體" panose="020B0604030504040204" pitchFamily="34" charset="-120"/>
                <a:ea typeface="微軟正黑體" panose="020B0604030504040204" pitchFamily="34" charset="-120"/>
              </a:rPr>
              <a:t>節</a:t>
            </a:r>
            <a:r>
              <a:rPr lang="zh-TW" altLang="en-US" dirty="0">
                <a:latin typeface="標楷體" panose="03000509000000000000" pitchFamily="65" charset="-120"/>
                <a:ea typeface="標楷體" panose="03000509000000000000" pitchFamily="65" charset="-120"/>
              </a:rPr>
              <a:t>，學校可規劃</a:t>
            </a:r>
            <a:r>
              <a:rPr lang="zh-TW" altLang="en-US" dirty="0" smtClean="0">
                <a:latin typeface="標楷體" panose="03000509000000000000" pitchFamily="65" charset="-120"/>
                <a:ea typeface="標楷體" panose="03000509000000000000" pitchFamily="65" charset="-120"/>
              </a:rPr>
              <a:t>單週最多</a:t>
            </a:r>
            <a:r>
              <a:rPr lang="en-US" altLang="zh-TW" b="1" u="sng" dirty="0">
                <a:solidFill>
                  <a:srgbClr val="FF0000"/>
                </a:solidFill>
                <a:latin typeface="微軟正黑體" panose="020B0604030504040204" pitchFamily="34" charset="-120"/>
                <a:ea typeface="微軟正黑體" panose="020B0604030504040204" pitchFamily="34" charset="-120"/>
              </a:rPr>
              <a:t>5</a:t>
            </a:r>
            <a:r>
              <a:rPr lang="zh-TW" altLang="en-US" b="1" u="sng" dirty="0">
                <a:solidFill>
                  <a:srgbClr val="FF0000"/>
                </a:solidFill>
                <a:latin typeface="微軟正黑體" panose="020B0604030504040204" pitchFamily="34" charset="-120"/>
                <a:ea typeface="微軟正黑體" panose="020B0604030504040204" pitchFamily="34" charset="-120"/>
              </a:rPr>
              <a:t>節</a:t>
            </a:r>
            <a:r>
              <a:rPr lang="zh-TW" altLang="en-US" dirty="0">
                <a:latin typeface="標楷體" panose="03000509000000000000" pitchFamily="65" charset="-120"/>
                <a:ea typeface="標楷體" panose="03000509000000000000" pitchFamily="65" charset="-120"/>
              </a:rPr>
              <a:t>的</a:t>
            </a:r>
            <a:r>
              <a:rPr lang="zh-TW" altLang="en-US" b="1" dirty="0">
                <a:solidFill>
                  <a:srgbClr val="0000FF"/>
                </a:solidFill>
                <a:latin typeface="標楷體" panose="03000509000000000000" pitchFamily="65" charset="-120"/>
                <a:ea typeface="標楷體" panose="03000509000000000000" pitchFamily="65" charset="-120"/>
              </a:rPr>
              <a:t>跨領域主題統整教學</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例如</a:t>
            </a:r>
            <a:r>
              <a:rPr lang="en-US" altLang="zh-TW" sz="2800" dirty="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r>
            <a:br>
              <a:rPr lang="zh-TW" altLang="en-US" dirty="0">
                <a:latin typeface="標楷體" panose="03000509000000000000" pitchFamily="65" charset="-120"/>
                <a:ea typeface="標楷體" panose="03000509000000000000" pitchFamily="65" charset="-120"/>
              </a:rPr>
            </a:br>
            <a:endParaRPr lang="en-US" altLang="zh-TW"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a:xfrm>
            <a:off x="8420078" y="6342782"/>
            <a:ext cx="2133600" cy="365125"/>
          </a:xfrm>
        </p:spPr>
        <p:txBody>
          <a:bodyPr/>
          <a:lstStyle/>
          <a:p>
            <a:fld id="{877719EC-D75B-4B17-9C97-C8B9AFC69699}" type="slidenum">
              <a:rPr lang="zh-TW" altLang="en-US" smtClean="0"/>
              <a:pPr/>
              <a:t>62</a:t>
            </a:fld>
            <a:endParaRPr lang="zh-TW" altLang="en-US" dirty="0"/>
          </a:p>
        </p:txBody>
      </p:sp>
      <p:sp>
        <p:nvSpPr>
          <p:cNvPr id="10" name="矩形 9">
            <a:hlinkClick r:id="rId3"/>
          </p:cNvPr>
          <p:cNvSpPr/>
          <p:nvPr/>
        </p:nvSpPr>
        <p:spPr>
          <a:xfrm>
            <a:off x="1524000" y="6525345"/>
            <a:ext cx="9252520" cy="276999"/>
          </a:xfrm>
          <a:prstGeom prst="rect">
            <a:avLst/>
          </a:prstGeom>
        </p:spPr>
        <p:txBody>
          <a:bodyPr wrap="square">
            <a:spAutoFit/>
          </a:bodyPr>
          <a:lstStyle/>
          <a:p>
            <a:r>
              <a:rPr lang="zh-TW" altLang="en-US" sz="1200" b="1" dirty="0">
                <a:latin typeface="標楷體" panose="03000509000000000000" pitchFamily="65" charset="-120"/>
                <a:ea typeface="標楷體" panose="03000509000000000000" pitchFamily="65" charset="-120"/>
              </a:rPr>
              <a:t>資料來源：國教院十二年國民教育課程研究發展會</a:t>
            </a:r>
            <a:r>
              <a:rPr lang="en-US" altLang="zh-TW" sz="1200" b="1" dirty="0">
                <a:latin typeface="標楷體" panose="03000509000000000000" pitchFamily="65" charset="-120"/>
                <a:ea typeface="標楷體" panose="03000509000000000000" pitchFamily="65" charset="-120"/>
              </a:rPr>
              <a:t>http://www.naer.edu.tw/files/15-1000-8438,c1179-1.php?Lang=zh-tw###</a:t>
            </a:r>
            <a:endParaRPr lang="zh-TW" altLang="en-US" sz="1200" b="1" dirty="0">
              <a:latin typeface="標楷體" panose="03000509000000000000" pitchFamily="65" charset="-120"/>
              <a:ea typeface="標楷體" panose="03000509000000000000" pitchFamily="65" charset="-120"/>
            </a:endParaRPr>
          </a:p>
        </p:txBody>
      </p:sp>
      <p:sp>
        <p:nvSpPr>
          <p:cNvPr id="11" name="矩形 10"/>
          <p:cNvSpPr/>
          <p:nvPr/>
        </p:nvSpPr>
        <p:spPr>
          <a:xfrm>
            <a:off x="1717006" y="553067"/>
            <a:ext cx="8784976" cy="646331"/>
          </a:xfrm>
          <a:prstGeom prst="rect">
            <a:avLst/>
          </a:prstGeom>
        </p:spPr>
        <p:txBody>
          <a:bodyPr wrap="square">
            <a:spAutoFit/>
          </a:bodyPr>
          <a:lstStyle/>
          <a:p>
            <a:pPr eaLnBrk="1" hangingPunct="1">
              <a:defRPr/>
            </a:pPr>
            <a:r>
              <a:rPr lang="en-US" altLang="ja-JP" sz="3600" b="1" dirty="0">
                <a:latin typeface="微軟正黑體" panose="020B0604030504040204" pitchFamily="34" charset="-120"/>
                <a:ea typeface="微軟正黑體" panose="020B0604030504040204" pitchFamily="34" charset="-120"/>
                <a:cs typeface="Times New Roman" pitchFamily="18" charset="0"/>
              </a:rPr>
              <a:t>(≦1/5)→</a:t>
            </a:r>
            <a:r>
              <a:rPr lang="ja-JP" altLang="en-US" sz="3600" b="1" dirty="0">
                <a:latin typeface="微軟正黑體" panose="020B0604030504040204" pitchFamily="34" charset="-120"/>
                <a:ea typeface="微軟正黑體" panose="020B0604030504040204" pitchFamily="34" charset="-120"/>
                <a:cs typeface="Times New Roman" pitchFamily="18" charset="0"/>
              </a:rPr>
              <a:t>各學習</a:t>
            </a:r>
            <a:r>
              <a:rPr lang="zh-TW" altLang="en-US" sz="3600" b="1" dirty="0">
                <a:latin typeface="微軟正黑體" panose="020B0604030504040204" pitchFamily="34" charset="-120"/>
                <a:ea typeface="微軟正黑體" panose="020B0604030504040204" pitchFamily="34" charset="-120"/>
                <a:cs typeface="Times New Roman" pitchFamily="18" charset="0"/>
              </a:rPr>
              <a:t>形</a:t>
            </a:r>
            <a:r>
              <a:rPr lang="ja-JP" altLang="en-US" sz="3600" b="1" dirty="0">
                <a:latin typeface="微軟正黑體" panose="020B0604030504040204" pitchFamily="34" charset="-120"/>
                <a:ea typeface="微軟正黑體" panose="020B0604030504040204" pitchFamily="34" charset="-120"/>
                <a:cs typeface="Times New Roman" pitchFamily="18" charset="0"/>
              </a:rPr>
              <a:t>式的跨領域統整課程</a:t>
            </a:r>
          </a:p>
        </p:txBody>
      </p:sp>
      <p:grpSp>
        <p:nvGrpSpPr>
          <p:cNvPr id="2" name="群組 1"/>
          <p:cNvGrpSpPr/>
          <p:nvPr/>
        </p:nvGrpSpPr>
        <p:grpSpPr>
          <a:xfrm>
            <a:off x="3518026" y="3652505"/>
            <a:ext cx="5182936" cy="2691085"/>
            <a:chOff x="1405288" y="3717032"/>
            <a:chExt cx="5182936" cy="2691085"/>
          </a:xfrm>
        </p:grpSpPr>
        <p:graphicFrame>
          <p:nvGraphicFramePr>
            <p:cNvPr id="12" name="資料庫圖表 11"/>
            <p:cNvGraphicFramePr/>
            <p:nvPr>
              <p:extLst>
                <p:ext uri="{D42A27DB-BD31-4B8C-83A1-F6EECF244321}">
                  <p14:modId xmlns:p14="http://schemas.microsoft.com/office/powerpoint/2010/main" val="2416189614"/>
                </p:ext>
              </p:extLst>
            </p:nvPr>
          </p:nvGraphicFramePr>
          <p:xfrm>
            <a:off x="1405288" y="3717032"/>
            <a:ext cx="3382736" cy="2691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加號 12"/>
            <p:cNvSpPr/>
            <p:nvPr/>
          </p:nvSpPr>
          <p:spPr>
            <a:xfrm>
              <a:off x="4788024" y="4800979"/>
              <a:ext cx="504056" cy="4851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508104" y="4522951"/>
              <a:ext cx="1080120" cy="9882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smtClean="0"/>
                <a:t>數學藝術</a:t>
              </a:r>
              <a:endParaRPr lang="en-US" altLang="zh-TW" dirty="0" smtClean="0"/>
            </a:p>
            <a:p>
              <a:pPr algn="ctr"/>
              <a:r>
                <a:rPr lang="en-US" altLang="zh-TW" dirty="0" smtClean="0"/>
                <a:t>2</a:t>
              </a:r>
              <a:r>
                <a:rPr lang="zh-TW" altLang="en-US" dirty="0" smtClean="0"/>
                <a:t>節</a:t>
              </a:r>
              <a:endParaRPr lang="zh-TW" altLang="en-US" dirty="0"/>
            </a:p>
          </p:txBody>
        </p:sp>
      </p:grpSp>
      <p:sp>
        <p:nvSpPr>
          <p:cNvPr id="16" name="文字方塊 15"/>
          <p:cNvSpPr txBox="1"/>
          <p:nvPr/>
        </p:nvSpPr>
        <p:spPr>
          <a:xfrm>
            <a:off x="6960097" y="5589240"/>
            <a:ext cx="638269" cy="369332"/>
          </a:xfrm>
          <a:prstGeom prst="rect">
            <a:avLst/>
          </a:prstGeom>
          <a:noFill/>
        </p:spPr>
        <p:txBody>
          <a:bodyPr wrap="square" rtlCol="0">
            <a:spAutoFit/>
          </a:bodyPr>
          <a:lstStyle/>
          <a:p>
            <a:r>
              <a:rPr lang="zh-TW" altLang="en-US" dirty="0" smtClean="0"/>
              <a:t>週</a:t>
            </a:r>
            <a:endParaRPr lang="zh-TW" altLang="en-US" dirty="0"/>
          </a:p>
        </p:txBody>
      </p:sp>
    </p:spTree>
    <p:extLst>
      <p:ext uri="{BB962C8B-B14F-4D97-AF65-F5344CB8AC3E}">
        <p14:creationId xmlns:p14="http://schemas.microsoft.com/office/powerpoint/2010/main" val="15531257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投影片編號版面配置區 14"/>
          <p:cNvSpPr>
            <a:spLocks noGrp="1"/>
          </p:cNvSpPr>
          <p:nvPr>
            <p:ph type="sldNum" sz="quarter" idx="12"/>
          </p:nvPr>
        </p:nvSpPr>
        <p:spPr bwMode="auto">
          <a:xfrm>
            <a:off x="7909892" y="6327654"/>
            <a:ext cx="2133600" cy="365125"/>
          </a:xfrm>
          <a:noFill/>
          <a:ln>
            <a:miter lim="800000"/>
            <a:headEnd/>
            <a:tailEnd/>
          </a:ln>
        </p:spPr>
        <p:txBody>
          <a:bodyPr/>
          <a:lstStyle/>
          <a:p>
            <a:fld id="{FC97AF71-33C0-4DF6-B827-BDB0C3F3E401}" type="slidenum">
              <a:rPr lang="zh-TW" altLang="en-US">
                <a:latin typeface="標楷體" pitchFamily="65" charset="-120"/>
                <a:ea typeface="標楷體" pitchFamily="65" charset="-120"/>
              </a:rPr>
              <a:pPr/>
              <a:t>63</a:t>
            </a:fld>
            <a:endParaRPr lang="en-US" altLang="zh-TW" dirty="0">
              <a:latin typeface="標楷體" pitchFamily="65" charset="-120"/>
              <a:ea typeface="標楷體" pitchFamily="65" charset="-120"/>
            </a:endParaRPr>
          </a:p>
        </p:txBody>
      </p:sp>
      <p:sp>
        <p:nvSpPr>
          <p:cNvPr id="62468" name="矩形 15">
            <a:hlinkClick r:id="rId3"/>
          </p:cNvPr>
          <p:cNvSpPr>
            <a:spLocks noChangeArrowheads="1"/>
          </p:cNvSpPr>
          <p:nvPr/>
        </p:nvSpPr>
        <p:spPr bwMode="auto">
          <a:xfrm>
            <a:off x="4295801" y="488866"/>
            <a:ext cx="2749471" cy="707886"/>
          </a:xfrm>
          <a:prstGeom prst="rect">
            <a:avLst/>
          </a:prstGeom>
          <a:noFill/>
          <a:ln w="9525">
            <a:noFill/>
            <a:miter lim="800000"/>
            <a:headEnd/>
            <a:tailEnd/>
          </a:ln>
        </p:spPr>
        <p:txBody>
          <a:bodyPr wrap="none">
            <a:spAutoFit/>
          </a:bodyPr>
          <a:lstStyle/>
          <a:p>
            <a:pPr eaLnBrk="1" hangingPunct="1"/>
            <a:r>
              <a:rPr lang="zh-TW" altLang="en-US" sz="4000" b="1" dirty="0">
                <a:latin typeface="標楷體" pitchFamily="65" charset="-120"/>
                <a:ea typeface="標楷體" pitchFamily="65" charset="-120"/>
                <a:cs typeface="Arial" pitchFamily="34" charset="0"/>
                <a:sym typeface="Arial" pitchFamily="34" charset="0"/>
              </a:rPr>
              <a:t>學校整體端</a:t>
            </a:r>
          </a:p>
        </p:txBody>
      </p:sp>
      <p:grpSp>
        <p:nvGrpSpPr>
          <p:cNvPr id="2" name="群組 31"/>
          <p:cNvGrpSpPr>
            <a:grpSpLocks/>
          </p:cNvGrpSpPr>
          <p:nvPr/>
        </p:nvGrpSpPr>
        <p:grpSpPr bwMode="auto">
          <a:xfrm>
            <a:off x="3340755" y="3962699"/>
            <a:ext cx="2051050" cy="1849438"/>
            <a:chOff x="323528" y="2564904"/>
            <a:chExt cx="2051050" cy="1848701"/>
          </a:xfrm>
        </p:grpSpPr>
        <p:sp>
          <p:nvSpPr>
            <p:cNvPr id="18" name="Shape 814"/>
            <p:cNvSpPr/>
            <p:nvPr/>
          </p:nvSpPr>
          <p:spPr bwMode="auto">
            <a:xfrm>
              <a:off x="323528" y="2564904"/>
              <a:ext cx="2051050" cy="1848701"/>
            </a:xfrm>
            <a:prstGeom prst="hexagon">
              <a:avLst/>
            </a:prstGeom>
            <a:solidFill>
              <a:srgbClr val="FFC000">
                <a:alpha val="49803"/>
              </a:srgbClr>
            </a:solidFill>
            <a:ln w="25400" cap="flat" cmpd="sng">
              <a:solidFill>
                <a:schemeClr val="lt1"/>
              </a:solidFill>
              <a:prstDash val="solid"/>
              <a:round/>
              <a:headEnd type="none" w="med" len="med"/>
              <a:tailEnd type="none" w="med" len="med"/>
            </a:ln>
          </p:spPr>
          <p:txBody>
            <a:bodyPr lIns="91425" tIns="91425" rIns="91425" bIns="91425" anchor="ctr"/>
            <a:lstStyle/>
            <a:p>
              <a:pPr eaLnBrk="1" hangingPunct="1">
                <a:spcBef>
                  <a:spcPts val="0"/>
                </a:spcBef>
                <a:defRPr/>
              </a:pPr>
              <a:endParaRPr b="1">
                <a:latin typeface="標楷體" panose="03000509000000000000" pitchFamily="65" charset="-120"/>
                <a:ea typeface="標楷體" panose="03000509000000000000" pitchFamily="65" charset="-120"/>
              </a:endParaRPr>
            </a:p>
          </p:txBody>
        </p:sp>
        <p:sp>
          <p:nvSpPr>
            <p:cNvPr id="62484" name="Shape 815"/>
            <p:cNvSpPr txBox="1">
              <a:spLocks noChangeArrowheads="1"/>
            </p:cNvSpPr>
            <p:nvPr/>
          </p:nvSpPr>
          <p:spPr bwMode="auto">
            <a:xfrm>
              <a:off x="611560" y="2852936"/>
              <a:ext cx="1450050" cy="1308101"/>
            </a:xfrm>
            <a:prstGeom prst="rect">
              <a:avLst/>
            </a:prstGeom>
            <a:noFill/>
            <a:ln w="9525">
              <a:noFill/>
              <a:miter lim="800000"/>
              <a:headEnd/>
              <a:tailEnd/>
            </a:ln>
          </p:spPr>
          <p:txBody>
            <a:bodyPr lIns="112850" tIns="38100" rIns="112850" bIns="38100" anchor="ctr"/>
            <a:lstStyle/>
            <a:p>
              <a:pPr algn="ctr" eaLnBrk="1" hangingPunct="1">
                <a:lnSpc>
                  <a:spcPct val="90000"/>
                </a:lnSpc>
                <a:buSzPct val="25000"/>
              </a:pPr>
              <a:r>
                <a:rPr lang="en-US" altLang="zh-TW" sz="3000" b="1" dirty="0" err="1">
                  <a:solidFill>
                    <a:srgbClr val="000000"/>
                  </a:solidFill>
                  <a:latin typeface="標楷體" pitchFamily="65" charset="-120"/>
                  <a:ea typeface="標楷體" pitchFamily="65" charset="-120"/>
                  <a:cs typeface="Arial" pitchFamily="34" charset="0"/>
                  <a:sym typeface="Arial" pitchFamily="34" charset="0"/>
                </a:rPr>
                <a:t>學校</a:t>
              </a:r>
              <a:r>
                <a:rPr lang="en-US" altLang="zh-TW" sz="3000" b="1" dirty="0">
                  <a:solidFill>
                    <a:srgbClr val="000000"/>
                  </a:solidFill>
                  <a:latin typeface="標楷體" pitchFamily="65" charset="-120"/>
                  <a:ea typeface="標楷體" pitchFamily="65" charset="-120"/>
                  <a:cs typeface="Arial" pitchFamily="34" charset="0"/>
                  <a:sym typeface="Arial" pitchFamily="34" charset="0"/>
                </a:rPr>
                <a:t/>
              </a:r>
              <a:br>
                <a:rPr lang="en-US" altLang="zh-TW" sz="3000" b="1" dirty="0">
                  <a:solidFill>
                    <a:srgbClr val="000000"/>
                  </a:solidFill>
                  <a:latin typeface="標楷體" pitchFamily="65" charset="-120"/>
                  <a:ea typeface="標楷體" pitchFamily="65" charset="-120"/>
                  <a:cs typeface="Arial" pitchFamily="34" charset="0"/>
                  <a:sym typeface="Arial" pitchFamily="34" charset="0"/>
                </a:rPr>
              </a:br>
              <a:r>
                <a:rPr lang="en-US" altLang="zh-TW" sz="3000" b="1" dirty="0" err="1">
                  <a:solidFill>
                    <a:srgbClr val="000000"/>
                  </a:solidFill>
                  <a:latin typeface="標楷體" pitchFamily="65" charset="-120"/>
                  <a:ea typeface="標楷體" pitchFamily="65" charset="-120"/>
                  <a:cs typeface="Arial" pitchFamily="34" charset="0"/>
                  <a:sym typeface="Arial" pitchFamily="34" charset="0"/>
                </a:rPr>
                <a:t>課發會運作</a:t>
              </a:r>
              <a:endParaRPr lang="en-US" altLang="zh-TW" sz="30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3" name="群組 32"/>
          <p:cNvGrpSpPr>
            <a:grpSpLocks/>
          </p:cNvGrpSpPr>
          <p:nvPr/>
        </p:nvGrpSpPr>
        <p:grpSpPr bwMode="auto">
          <a:xfrm>
            <a:off x="5120474" y="1207980"/>
            <a:ext cx="2051050" cy="1851025"/>
            <a:chOff x="1907627" y="3489254"/>
            <a:chExt cx="2218281" cy="1849936"/>
          </a:xfrm>
        </p:grpSpPr>
        <p:sp>
          <p:nvSpPr>
            <p:cNvPr id="62481" name="Shape 816"/>
            <p:cNvSpPr>
              <a:spLocks noChangeArrowheads="1"/>
            </p:cNvSpPr>
            <p:nvPr/>
          </p:nvSpPr>
          <p:spPr bwMode="auto">
            <a:xfrm>
              <a:off x="1907627" y="3489254"/>
              <a:ext cx="2218281" cy="1849936"/>
            </a:xfrm>
            <a:prstGeom prst="hexagon">
              <a:avLst>
                <a:gd name="adj" fmla="val 24998"/>
                <a:gd name="vf" fmla="val 115470"/>
              </a:avLst>
            </a:prstGeom>
            <a:solidFill>
              <a:srgbClr val="CCFFCC">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62482" name="Shape 817"/>
            <p:cNvSpPr txBox="1">
              <a:spLocks noChangeArrowheads="1"/>
            </p:cNvSpPr>
            <p:nvPr/>
          </p:nvSpPr>
          <p:spPr bwMode="auto">
            <a:xfrm>
              <a:off x="2095099" y="3806581"/>
              <a:ext cx="1800200" cy="1308101"/>
            </a:xfrm>
            <a:prstGeom prst="rect">
              <a:avLst/>
            </a:prstGeom>
            <a:noFill/>
            <a:ln w="9525">
              <a:noFill/>
              <a:miter lim="800000"/>
              <a:headEnd/>
              <a:tailEnd/>
            </a:ln>
          </p:spPr>
          <p:txBody>
            <a:bodyPr lIns="112850" tIns="40625" rIns="112850" bIns="40625" anchor="ctr"/>
            <a:lstStyle/>
            <a:p>
              <a:pPr algn="ctr" eaLnBrk="1" hangingPunct="1">
                <a:buClr>
                  <a:srgbClr val="000000"/>
                </a:buClr>
                <a:buSzPct val="25000"/>
                <a:buFont typeface="Arial" pitchFamily="34" charset="0"/>
                <a:buNone/>
              </a:pPr>
              <a:r>
                <a:rPr lang="en-US" altLang="zh-TW" sz="3000" b="1" dirty="0" err="1">
                  <a:solidFill>
                    <a:srgbClr val="000000"/>
                  </a:solidFill>
                  <a:latin typeface="標楷體" pitchFamily="65" charset="-120"/>
                  <a:ea typeface="標楷體" pitchFamily="65" charset="-120"/>
                  <a:cs typeface="Arial" pitchFamily="34" charset="0"/>
                  <a:sym typeface="Arial" pitchFamily="34" charset="0"/>
                </a:rPr>
                <a:t>學校課程計畫</a:t>
              </a:r>
              <a:endParaRPr lang="en-US" altLang="zh-TW" sz="30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4" name="群組 33"/>
          <p:cNvGrpSpPr>
            <a:grpSpLocks/>
          </p:cNvGrpSpPr>
          <p:nvPr/>
        </p:nvGrpSpPr>
        <p:grpSpPr bwMode="auto">
          <a:xfrm>
            <a:off x="3423412" y="2017252"/>
            <a:ext cx="2051050" cy="1849438"/>
            <a:chOff x="3692906" y="2633213"/>
            <a:chExt cx="2050681" cy="1849936"/>
          </a:xfrm>
        </p:grpSpPr>
        <p:sp>
          <p:nvSpPr>
            <p:cNvPr id="62479" name="Shape 818"/>
            <p:cNvSpPr>
              <a:spLocks noChangeArrowheads="1"/>
            </p:cNvSpPr>
            <p:nvPr/>
          </p:nvSpPr>
          <p:spPr bwMode="auto">
            <a:xfrm>
              <a:off x="3692906" y="2633213"/>
              <a:ext cx="2050681" cy="1849936"/>
            </a:xfrm>
            <a:prstGeom prst="hexagon">
              <a:avLst>
                <a:gd name="adj" fmla="val 24998"/>
                <a:gd name="vf" fmla="val 115470"/>
              </a:avLst>
            </a:prstGeom>
            <a:solidFill>
              <a:srgbClr val="DEBDFF">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62480" name="Shape 819"/>
            <p:cNvSpPr txBox="1">
              <a:spLocks noChangeArrowheads="1"/>
            </p:cNvSpPr>
            <p:nvPr/>
          </p:nvSpPr>
          <p:spPr bwMode="auto">
            <a:xfrm>
              <a:off x="3895299" y="2930528"/>
              <a:ext cx="1656184" cy="1308101"/>
            </a:xfrm>
            <a:prstGeom prst="rect">
              <a:avLst/>
            </a:prstGeom>
            <a:noFill/>
            <a:ln w="9525">
              <a:noFill/>
              <a:miter lim="800000"/>
              <a:headEnd/>
              <a:tailEnd/>
            </a:ln>
          </p:spPr>
          <p:txBody>
            <a:bodyPr lIns="112850" tIns="40625" rIns="112850" bIns="40625" anchor="ctr"/>
            <a:lstStyle/>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課程領導與</a:t>
              </a:r>
              <a:r>
                <a:rPr lang="en-US" altLang="zh-TW" sz="2800" b="1" dirty="0">
                  <a:solidFill>
                    <a:srgbClr val="000000"/>
                  </a:solidFill>
                  <a:latin typeface="標楷體" pitchFamily="65" charset="-120"/>
                  <a:ea typeface="標楷體" pitchFamily="65" charset="-120"/>
                  <a:cs typeface="Arial" pitchFamily="34" charset="0"/>
                  <a:sym typeface="Arial" pitchFamily="34" charset="0"/>
                </a:rPr>
                <a:t/>
              </a:r>
              <a:br>
                <a:rPr lang="en-US" altLang="zh-TW" sz="2800" b="1" dirty="0">
                  <a:solidFill>
                    <a:srgbClr val="000000"/>
                  </a:solidFill>
                  <a:latin typeface="標楷體" pitchFamily="65" charset="-120"/>
                  <a:ea typeface="標楷體" pitchFamily="65" charset="-120"/>
                  <a:cs typeface="Arial" pitchFamily="34" charset="0"/>
                  <a:sym typeface="Arial" pitchFamily="34" charset="0"/>
                </a:rPr>
              </a:b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學習社群</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5" name="群組 34"/>
          <p:cNvGrpSpPr>
            <a:grpSpLocks/>
          </p:cNvGrpSpPr>
          <p:nvPr/>
        </p:nvGrpSpPr>
        <p:grpSpPr bwMode="auto">
          <a:xfrm>
            <a:off x="6961149" y="4027767"/>
            <a:ext cx="2049463" cy="1870075"/>
            <a:chOff x="5273264" y="3593692"/>
            <a:chExt cx="2050681" cy="1868749"/>
          </a:xfrm>
          <a:solidFill>
            <a:srgbClr val="FFCCFF"/>
          </a:solidFill>
        </p:grpSpPr>
        <p:sp>
          <p:nvSpPr>
            <p:cNvPr id="62477" name="Shape 820"/>
            <p:cNvSpPr>
              <a:spLocks noChangeArrowheads="1"/>
            </p:cNvSpPr>
            <p:nvPr/>
          </p:nvSpPr>
          <p:spPr bwMode="auto">
            <a:xfrm>
              <a:off x="5273264" y="3593692"/>
              <a:ext cx="2050681" cy="1868749"/>
            </a:xfrm>
            <a:prstGeom prst="hexagon">
              <a:avLst>
                <a:gd name="adj" fmla="val 25000"/>
                <a:gd name="vf" fmla="val 115470"/>
              </a:avLst>
            </a:prstGeom>
            <a:grpFill/>
            <a:ln w="25400">
              <a:solidFill>
                <a:schemeClr val="bg1"/>
              </a:solidFill>
              <a:round/>
              <a:headEnd/>
              <a:tailEnd/>
            </a:ln>
          </p:spPr>
          <p:txBody>
            <a:bodyPr lIns="91425" tIns="91425" rIns="91425" bIns="91425" anchor="ctr"/>
            <a:lstStyle/>
            <a:p>
              <a:pPr eaLnBrk="1" hangingPunct="1"/>
              <a:endParaRPr lang="zh-TW" altLang="en-US" b="1" dirty="0">
                <a:latin typeface="標楷體" pitchFamily="65" charset="-120"/>
                <a:ea typeface="標楷體" pitchFamily="65" charset="-120"/>
              </a:endParaRPr>
            </a:p>
          </p:txBody>
        </p:sp>
        <p:sp>
          <p:nvSpPr>
            <p:cNvPr id="62478" name="Shape 821"/>
            <p:cNvSpPr txBox="1">
              <a:spLocks noChangeArrowheads="1"/>
            </p:cNvSpPr>
            <p:nvPr/>
          </p:nvSpPr>
          <p:spPr bwMode="auto">
            <a:xfrm>
              <a:off x="5481210" y="3878589"/>
              <a:ext cx="1654449" cy="1321407"/>
            </a:xfrm>
            <a:prstGeom prst="rect">
              <a:avLst/>
            </a:prstGeom>
            <a:noFill/>
            <a:ln w="9525">
              <a:noFill/>
              <a:miter lim="800000"/>
              <a:headEnd/>
              <a:tailEnd/>
            </a:ln>
          </p:spPr>
          <p:txBody>
            <a:bodyPr lIns="112850" tIns="40625" rIns="112850" bIns="40625" anchor="ctr"/>
            <a:lstStyle/>
            <a:p>
              <a:pPr algn="ctr" eaLnBrk="1" hangingPunct="1">
                <a:buClr>
                  <a:srgbClr val="000000"/>
                </a:buClr>
                <a:buFont typeface="Arial" pitchFamily="34" charset="0"/>
                <a:buNone/>
              </a:pPr>
              <a:endParaRPr lang="zh-TW" altLang="en-US" sz="3200" b="1" dirty="0">
                <a:solidFill>
                  <a:srgbClr val="000000"/>
                </a:solidFill>
                <a:latin typeface="標楷體" pitchFamily="65" charset="-120"/>
                <a:ea typeface="標楷體" pitchFamily="65" charset="-120"/>
                <a:cs typeface="Arial" pitchFamily="34" charset="0"/>
                <a:sym typeface="Arial" pitchFamily="34" charset="0"/>
              </a:endParaRPr>
            </a:p>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教學研究與</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公開授課</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a:p>
              <a:pPr algn="ctr" eaLnBrk="1" hangingPunct="1"/>
              <a:endParaRPr lang="zh-TW" altLang="en-US" sz="28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6" name="群組 35"/>
          <p:cNvGrpSpPr>
            <a:grpSpLocks/>
          </p:cNvGrpSpPr>
          <p:nvPr/>
        </p:nvGrpSpPr>
        <p:grpSpPr bwMode="auto">
          <a:xfrm>
            <a:off x="6830773" y="1963030"/>
            <a:ext cx="2051050" cy="1849438"/>
            <a:chOff x="6802215" y="4561547"/>
            <a:chExt cx="2050681" cy="1849936"/>
          </a:xfrm>
        </p:grpSpPr>
        <p:sp>
          <p:nvSpPr>
            <p:cNvPr id="62475" name="Shape 822"/>
            <p:cNvSpPr>
              <a:spLocks noChangeArrowheads="1"/>
            </p:cNvSpPr>
            <p:nvPr/>
          </p:nvSpPr>
          <p:spPr bwMode="auto">
            <a:xfrm>
              <a:off x="6802215" y="4561547"/>
              <a:ext cx="2050681" cy="1849936"/>
            </a:xfrm>
            <a:prstGeom prst="hexagon">
              <a:avLst>
                <a:gd name="adj" fmla="val 24998"/>
                <a:gd name="vf" fmla="val 115470"/>
              </a:avLst>
            </a:prstGeom>
            <a:solidFill>
              <a:srgbClr val="CCCCFF">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62476" name="Shape 823"/>
            <p:cNvSpPr txBox="1">
              <a:spLocks noChangeArrowheads="1"/>
            </p:cNvSpPr>
            <p:nvPr/>
          </p:nvSpPr>
          <p:spPr bwMode="auto">
            <a:xfrm>
              <a:off x="6919635" y="4886701"/>
              <a:ext cx="1800200" cy="1308102"/>
            </a:xfrm>
            <a:prstGeom prst="rect">
              <a:avLst/>
            </a:prstGeom>
            <a:noFill/>
            <a:ln w="9525">
              <a:noFill/>
              <a:miter lim="800000"/>
              <a:headEnd/>
              <a:tailEnd/>
            </a:ln>
          </p:spPr>
          <p:txBody>
            <a:bodyPr lIns="112850" tIns="40625" rIns="112850" bIns="40625" anchor="ctr"/>
            <a:lstStyle/>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家長參與及</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社區協作</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grpSp>
      <p:sp>
        <p:nvSpPr>
          <p:cNvPr id="21" name="手繪多邊形 20"/>
          <p:cNvSpPr/>
          <p:nvPr/>
        </p:nvSpPr>
        <p:spPr>
          <a:xfrm>
            <a:off x="1919536" y="332656"/>
            <a:ext cx="2277706" cy="1117542"/>
          </a:xfrm>
          <a:custGeom>
            <a:avLst/>
            <a:gdLst>
              <a:gd name="connsiteX0" fmla="*/ 0 w 2277706"/>
              <a:gd name="connsiteY0" fmla="*/ 186261 h 1117542"/>
              <a:gd name="connsiteX1" fmla="*/ 54555 w 2277706"/>
              <a:gd name="connsiteY1" fmla="*/ 54555 h 1117542"/>
              <a:gd name="connsiteX2" fmla="*/ 186262 w 2277706"/>
              <a:gd name="connsiteY2" fmla="*/ 1 h 1117542"/>
              <a:gd name="connsiteX3" fmla="*/ 2091445 w 2277706"/>
              <a:gd name="connsiteY3" fmla="*/ 0 h 1117542"/>
              <a:gd name="connsiteX4" fmla="*/ 2223151 w 2277706"/>
              <a:gd name="connsiteY4" fmla="*/ 54555 h 1117542"/>
              <a:gd name="connsiteX5" fmla="*/ 2277705 w 2277706"/>
              <a:gd name="connsiteY5" fmla="*/ 186262 h 1117542"/>
              <a:gd name="connsiteX6" fmla="*/ 2277706 w 2277706"/>
              <a:gd name="connsiteY6" fmla="*/ 931281 h 1117542"/>
              <a:gd name="connsiteX7" fmla="*/ 2223151 w 2277706"/>
              <a:gd name="connsiteY7" fmla="*/ 1062987 h 1117542"/>
              <a:gd name="connsiteX8" fmla="*/ 2091445 w 2277706"/>
              <a:gd name="connsiteY8" fmla="*/ 1117542 h 1117542"/>
              <a:gd name="connsiteX9" fmla="*/ 186261 w 2277706"/>
              <a:gd name="connsiteY9" fmla="*/ 1117542 h 1117542"/>
              <a:gd name="connsiteX10" fmla="*/ 54555 w 2277706"/>
              <a:gd name="connsiteY10" fmla="*/ 1062987 h 1117542"/>
              <a:gd name="connsiteX11" fmla="*/ 1 w 2277706"/>
              <a:gd name="connsiteY11" fmla="*/ 931280 h 1117542"/>
              <a:gd name="connsiteX12" fmla="*/ 0 w 2277706"/>
              <a:gd name="connsiteY12"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7706" h="1117542">
                <a:moveTo>
                  <a:pt x="0" y="186261"/>
                </a:moveTo>
                <a:cubicBezTo>
                  <a:pt x="0" y="136861"/>
                  <a:pt x="19624" y="89485"/>
                  <a:pt x="54555" y="54555"/>
                </a:cubicBezTo>
                <a:cubicBezTo>
                  <a:pt x="89486" y="19624"/>
                  <a:pt x="136862" y="1"/>
                  <a:pt x="186262" y="1"/>
                </a:cubicBezTo>
                <a:lnTo>
                  <a:pt x="2091445" y="0"/>
                </a:lnTo>
                <a:cubicBezTo>
                  <a:pt x="2140845" y="0"/>
                  <a:pt x="2188221" y="19624"/>
                  <a:pt x="2223151" y="54555"/>
                </a:cubicBezTo>
                <a:cubicBezTo>
                  <a:pt x="2258082" y="89486"/>
                  <a:pt x="2277705" y="136862"/>
                  <a:pt x="2277705" y="186262"/>
                </a:cubicBezTo>
                <a:cubicBezTo>
                  <a:pt x="2277705" y="434602"/>
                  <a:pt x="2277706" y="682941"/>
                  <a:pt x="2277706" y="931281"/>
                </a:cubicBezTo>
                <a:cubicBezTo>
                  <a:pt x="2277706" y="980681"/>
                  <a:pt x="2258082" y="1028057"/>
                  <a:pt x="2223151" y="1062987"/>
                </a:cubicBezTo>
                <a:cubicBezTo>
                  <a:pt x="2188220" y="1097918"/>
                  <a:pt x="2140844" y="1117542"/>
                  <a:pt x="2091445" y="1117542"/>
                </a:cubicBezTo>
                <a:lnTo>
                  <a:pt x="186261" y="1117542"/>
                </a:lnTo>
                <a:cubicBezTo>
                  <a:pt x="136861" y="1117542"/>
                  <a:pt x="89485" y="1097918"/>
                  <a:pt x="54555" y="1062987"/>
                </a:cubicBezTo>
                <a:cubicBezTo>
                  <a:pt x="19624" y="1028056"/>
                  <a:pt x="0" y="980680"/>
                  <a:pt x="1" y="931280"/>
                </a:cubicBezTo>
                <a:cubicBezTo>
                  <a:pt x="1" y="682940"/>
                  <a:pt x="0" y="434601"/>
                  <a:pt x="0" y="186261"/>
                </a:cubicBezTo>
                <a:close/>
              </a:path>
            </a:pathLst>
          </a:custGeom>
          <a:solidFill>
            <a:srgbClr val="0000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474" tIns="176474" rIns="176474" bIns="176474" numCol="1" spcCol="1270" anchor="ctr" anchorCtr="0">
            <a:noAutofit/>
          </a:bodyPr>
          <a:lstStyle/>
          <a:p>
            <a:pPr algn="ctr" defTabSz="1422400">
              <a:lnSpc>
                <a:spcPct val="90000"/>
              </a:lnSpc>
              <a:spcAft>
                <a:spcPct val="35000"/>
              </a:spcAft>
            </a:pPr>
            <a:r>
              <a:rPr lang="zh-TW" altLang="en-US" sz="3600" b="1" dirty="0">
                <a:latin typeface="微軟正黑體" pitchFamily="34" charset="-120"/>
                <a:ea typeface="微軟正黑體" pitchFamily="34" charset="-120"/>
              </a:rPr>
              <a:t>校本課程</a:t>
            </a:r>
          </a:p>
        </p:txBody>
      </p:sp>
      <p:sp>
        <p:nvSpPr>
          <p:cNvPr id="24" name="Shape 816"/>
          <p:cNvSpPr>
            <a:spLocks noChangeArrowheads="1"/>
          </p:cNvSpPr>
          <p:nvPr/>
        </p:nvSpPr>
        <p:spPr bwMode="auto">
          <a:xfrm>
            <a:off x="5120474" y="4962804"/>
            <a:ext cx="2084169" cy="1851025"/>
          </a:xfrm>
          <a:prstGeom prst="hexagon">
            <a:avLst>
              <a:gd name="adj" fmla="val 24998"/>
              <a:gd name="vf" fmla="val 115470"/>
            </a:avLst>
          </a:prstGeom>
          <a:solidFill>
            <a:schemeClr val="accent5">
              <a:lumMod val="40000"/>
              <a:lumOff val="60000"/>
              <a:alpha val="49803"/>
            </a:schemeClr>
          </a:solidFill>
          <a:ln w="25400">
            <a:solidFill>
              <a:schemeClr val="bg1"/>
            </a:solidFill>
            <a:round/>
            <a:headEnd/>
            <a:tailEnd/>
          </a:ln>
        </p:spPr>
        <p:txBody>
          <a:bodyPr lIns="91425" tIns="91425" rIns="91425" bIns="91425" anchor="ctr"/>
          <a:lstStyle/>
          <a:p>
            <a:pPr algn="ctr" eaLnBrk="1" hangingPunct="1"/>
            <a:r>
              <a:rPr lang="zh-TW" altLang="en-US" sz="3000" b="1" dirty="0" smtClean="0">
                <a:latin typeface="標楷體" pitchFamily="65" charset="-120"/>
                <a:ea typeface="標楷體" pitchFamily="65" charset="-120"/>
              </a:rPr>
              <a:t>學生</a:t>
            </a:r>
            <a:endParaRPr lang="en-US" altLang="zh-TW" sz="3000" b="1" dirty="0" smtClean="0">
              <a:latin typeface="標楷體" pitchFamily="65" charset="-120"/>
              <a:ea typeface="標楷體" pitchFamily="65" charset="-120"/>
            </a:endParaRPr>
          </a:p>
          <a:p>
            <a:pPr algn="ctr" eaLnBrk="1" hangingPunct="1"/>
            <a:r>
              <a:rPr lang="zh-TW" altLang="en-US" sz="2400" b="1" dirty="0" smtClean="0">
                <a:latin typeface="標楷體" pitchFamily="65" charset="-120"/>
                <a:ea typeface="標楷體" pitchFamily="65" charset="-120"/>
              </a:rPr>
              <a:t>學習需求</a:t>
            </a:r>
            <a:endParaRPr lang="zh-TW" altLang="en-US" sz="2400" b="1" dirty="0">
              <a:latin typeface="標楷體" pitchFamily="65" charset="-120"/>
              <a:ea typeface="標楷體" pitchFamily="65" charset="-120"/>
            </a:endParaRPr>
          </a:p>
        </p:txBody>
      </p:sp>
      <p:sp>
        <p:nvSpPr>
          <p:cNvPr id="26" name="Shape 816"/>
          <p:cNvSpPr>
            <a:spLocks noChangeArrowheads="1"/>
          </p:cNvSpPr>
          <p:nvPr/>
        </p:nvSpPr>
        <p:spPr bwMode="auto">
          <a:xfrm>
            <a:off x="4871864" y="2708921"/>
            <a:ext cx="2952328" cy="2637945"/>
          </a:xfrm>
          <a:prstGeom prst="ellipse">
            <a:avLst/>
          </a:prstGeom>
          <a:solidFill>
            <a:schemeClr val="accent6">
              <a:lumMod val="40000"/>
              <a:lumOff val="60000"/>
              <a:alpha val="49803"/>
            </a:schemeClr>
          </a:solidFill>
          <a:ln w="25400">
            <a:solidFill>
              <a:schemeClr val="bg1"/>
            </a:solidFill>
            <a:round/>
            <a:headEnd/>
            <a:tailEnd/>
          </a:ln>
        </p:spPr>
        <p:txBody>
          <a:bodyPr lIns="91425" tIns="91425" rIns="91425" bIns="91425" anchor="ctr"/>
          <a:lstStyle/>
          <a:p>
            <a:pPr algn="ctr" eaLnBrk="1" hangingPunct="1"/>
            <a:r>
              <a:rPr lang="en-US" altLang="zh-TW" sz="2800" b="1" dirty="0" err="1">
                <a:solidFill>
                  <a:srgbClr val="C00000"/>
                </a:solidFill>
                <a:latin typeface="標楷體" pitchFamily="65" charset="-120"/>
                <a:ea typeface="標楷體" pitchFamily="65" charset="-120"/>
                <a:cs typeface="Arial" charset="0"/>
                <a:sym typeface="Arial" charset="0"/>
              </a:rPr>
              <a:t>健全</a:t>
            </a:r>
            <a:endParaRPr lang="en-US" altLang="zh-TW" sz="2800" b="1" dirty="0">
              <a:solidFill>
                <a:srgbClr val="C00000"/>
              </a:solidFill>
              <a:latin typeface="標楷體" pitchFamily="65" charset="-120"/>
              <a:ea typeface="標楷體" pitchFamily="65" charset="-120"/>
              <a:cs typeface="Arial" charset="0"/>
              <a:sym typeface="Arial" charset="0"/>
            </a:endParaRPr>
          </a:p>
          <a:p>
            <a:pPr algn="ctr" eaLnBrk="1" hangingPunct="1"/>
            <a:r>
              <a:rPr lang="en-US" altLang="zh-TW" sz="2800" b="1" dirty="0" err="1">
                <a:solidFill>
                  <a:srgbClr val="C00000"/>
                </a:solidFill>
                <a:latin typeface="標楷體" pitchFamily="65" charset="-120"/>
                <a:ea typeface="標楷體" pitchFamily="65" charset="-120"/>
                <a:cs typeface="Arial" charset="0"/>
                <a:sym typeface="Arial" charset="0"/>
              </a:rPr>
              <a:t>學校課程</a:t>
            </a:r>
            <a:endParaRPr lang="en-US" altLang="zh-TW" sz="2800" b="1" dirty="0">
              <a:solidFill>
                <a:srgbClr val="C00000"/>
              </a:solidFill>
              <a:latin typeface="標楷體" pitchFamily="65" charset="-120"/>
              <a:ea typeface="標楷體" pitchFamily="65" charset="-120"/>
              <a:cs typeface="Arial" charset="0"/>
              <a:sym typeface="Arial" charset="0"/>
            </a:endParaRPr>
          </a:p>
          <a:p>
            <a:pPr algn="ctr" eaLnBrk="1" hangingPunct="1"/>
            <a:r>
              <a:rPr lang="en-US" altLang="zh-TW" sz="2800" b="1" dirty="0" err="1">
                <a:solidFill>
                  <a:srgbClr val="C00000"/>
                </a:solidFill>
                <a:latin typeface="標楷體" pitchFamily="65" charset="-120"/>
                <a:ea typeface="標楷體" pitchFamily="65" charset="-120"/>
                <a:cs typeface="Arial" charset="0"/>
                <a:sym typeface="Arial" charset="0"/>
              </a:rPr>
              <a:t>發展</a:t>
            </a:r>
            <a:endParaRPr lang="en-US" altLang="zh-TW" sz="2800" b="1" dirty="0">
              <a:solidFill>
                <a:srgbClr val="C00000"/>
              </a:solidFill>
              <a:latin typeface="標楷體" pitchFamily="65" charset="-120"/>
              <a:ea typeface="標楷體" pitchFamily="65" charset="-120"/>
              <a:cs typeface="Arial" charset="0"/>
              <a:sym typeface="Arial" charset="0"/>
            </a:endParaRPr>
          </a:p>
        </p:txBody>
      </p:sp>
    </p:spTree>
    <p:extLst>
      <p:ext uri="{BB962C8B-B14F-4D97-AF65-F5344CB8AC3E}">
        <p14:creationId xmlns:p14="http://schemas.microsoft.com/office/powerpoint/2010/main" val="418884807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descr="https://www.sjsmile.com/uploads/Daphne/19300001363223131929249368570.jpg"/>
          <p:cNvPicPr>
            <a:picLocks noChangeAspect="1" noChangeArrowheads="1"/>
          </p:cNvPicPr>
          <p:nvPr/>
        </p:nvPicPr>
        <p:blipFill>
          <a:blip r:embed="rId3" cstate="screen">
            <a:duotone>
              <a:schemeClr val="accent5">
                <a:shade val="45000"/>
                <a:satMod val="135000"/>
              </a:schemeClr>
              <a:prstClr val="white"/>
            </a:duotone>
          </a:blip>
          <a:srcRect/>
          <a:stretch>
            <a:fillRect/>
          </a:stretch>
        </p:blipFill>
        <p:spPr bwMode="auto">
          <a:xfrm rot="18891453">
            <a:off x="3711920" y="1337699"/>
            <a:ext cx="4781550" cy="4772025"/>
          </a:xfrm>
          <a:prstGeom prst="ellipse">
            <a:avLst/>
          </a:prstGeom>
          <a:ln>
            <a:noFill/>
          </a:ln>
          <a:effectLst>
            <a:softEdge rad="317500"/>
          </a:effectLst>
        </p:spPr>
      </p:pic>
      <p:sp>
        <p:nvSpPr>
          <p:cNvPr id="63491" name="Shape 857"/>
          <p:cNvSpPr>
            <a:spLocks noGrp="1"/>
          </p:cNvSpPr>
          <p:nvPr>
            <p:ph type="title"/>
          </p:nvPr>
        </p:nvSpPr>
        <p:spPr>
          <a:xfrm>
            <a:off x="1701801" y="484188"/>
            <a:ext cx="8786813" cy="857250"/>
          </a:xfrm>
        </p:spPr>
        <p:txBody>
          <a:bodyPr vert="horz" wrap="square" lIns="91425" tIns="45700" rIns="91425" bIns="45700" numCol="1" anchor="ctr" anchorCtr="0" compatLnSpc="1">
            <a:prstTxWarp prst="textNoShape">
              <a:avLst/>
            </a:prstTxWarp>
          </a:bodyPr>
          <a:lstStyle/>
          <a:p>
            <a:pPr eaLnBrk="1" hangingPunct="1">
              <a:buSzPct val="25000"/>
            </a:pPr>
            <a:r>
              <a:rPr lang="en-US" altLang="zh-TW" sz="3500" b="1" dirty="0">
                <a:solidFill>
                  <a:srgbClr val="0000FF"/>
                </a:solidFill>
                <a:latin typeface="標楷體" pitchFamily="65" charset="-120"/>
                <a:ea typeface="標楷體" pitchFamily="65" charset="-120"/>
                <a:cs typeface="Arial" pitchFamily="34" charset="0"/>
                <a:sym typeface="Arial" pitchFamily="34" charset="0"/>
              </a:rPr>
              <a:t>(</a:t>
            </a:r>
            <a:r>
              <a:rPr lang="zh-TW" altLang="en-US" sz="3500" b="1" dirty="0">
                <a:solidFill>
                  <a:srgbClr val="0000FF"/>
                </a:solidFill>
                <a:latin typeface="標楷體" pitchFamily="65" charset="-120"/>
                <a:ea typeface="標楷體" pitchFamily="65" charset="-120"/>
                <a:cs typeface="Arial" pitchFamily="34" charset="0"/>
                <a:sym typeface="Arial" pitchFamily="34" charset="0"/>
              </a:rPr>
              <a:t>一</a:t>
            </a:r>
            <a:r>
              <a:rPr lang="en-US" altLang="zh-TW" sz="3500" b="1" dirty="0">
                <a:solidFill>
                  <a:srgbClr val="0000FF"/>
                </a:solidFill>
                <a:latin typeface="標楷體" pitchFamily="65" charset="-120"/>
                <a:ea typeface="標楷體" pitchFamily="65" charset="-120"/>
                <a:cs typeface="Arial" pitchFamily="34" charset="0"/>
                <a:sym typeface="Arial" pitchFamily="34" charset="0"/>
              </a:rPr>
              <a:t>)</a:t>
            </a:r>
            <a:r>
              <a:rPr lang="en-US" altLang="zh-TW" sz="3500" b="1" dirty="0" err="1">
                <a:solidFill>
                  <a:srgbClr val="0000FF"/>
                </a:solidFill>
                <a:latin typeface="標楷體" pitchFamily="65" charset="-120"/>
                <a:ea typeface="標楷體" pitchFamily="65" charset="-120"/>
                <a:cs typeface="Arial" pitchFamily="34" charset="0"/>
                <a:sym typeface="Arial" pitchFamily="34" charset="0"/>
              </a:rPr>
              <a:t>學校本位課程整合</a:t>
            </a:r>
            <a:r>
              <a:rPr lang="en-US" altLang="zh-TW" sz="3500" b="1" dirty="0" err="1">
                <a:solidFill>
                  <a:srgbClr val="C00000"/>
                </a:solidFill>
                <a:latin typeface="標楷體" pitchFamily="65" charset="-120"/>
                <a:ea typeface="標楷體" pitchFamily="65" charset="-120"/>
                <a:cs typeface="Arial" pitchFamily="34" charset="0"/>
                <a:sym typeface="Arial" pitchFamily="34" charset="0"/>
              </a:rPr>
              <a:t>部定課程</a:t>
            </a:r>
            <a:r>
              <a:rPr lang="en-US" altLang="zh-TW" sz="3500" b="1" dirty="0" err="1">
                <a:solidFill>
                  <a:srgbClr val="0000FF"/>
                </a:solidFill>
                <a:latin typeface="標楷體" pitchFamily="65" charset="-120"/>
                <a:ea typeface="標楷體" pitchFamily="65" charset="-120"/>
                <a:cs typeface="Arial" pitchFamily="34" charset="0"/>
                <a:sym typeface="Arial" pitchFamily="34" charset="0"/>
              </a:rPr>
              <a:t>及</a:t>
            </a:r>
            <a:r>
              <a:rPr lang="en-US" altLang="zh-TW" sz="3500" b="1" dirty="0" err="1">
                <a:solidFill>
                  <a:srgbClr val="C00000"/>
                </a:solidFill>
                <a:latin typeface="標楷體" pitchFamily="65" charset="-120"/>
                <a:ea typeface="標楷體" pitchFamily="65" charset="-120"/>
                <a:cs typeface="Arial" pitchFamily="34" charset="0"/>
                <a:sym typeface="Arial" pitchFamily="34" charset="0"/>
              </a:rPr>
              <a:t>校訂課程</a:t>
            </a:r>
            <a:endParaRPr lang="en-US" altLang="zh-TW" sz="3500" b="1" dirty="0">
              <a:solidFill>
                <a:srgbClr val="C00000"/>
              </a:solidFill>
              <a:latin typeface="標楷體" pitchFamily="65" charset="-120"/>
              <a:ea typeface="標楷體" pitchFamily="65" charset="-120"/>
              <a:cs typeface="Arial" pitchFamily="34" charset="0"/>
              <a:sym typeface="Arial" pitchFamily="34" charset="0"/>
            </a:endParaRPr>
          </a:p>
        </p:txBody>
      </p:sp>
      <p:sp>
        <p:nvSpPr>
          <p:cNvPr id="63492" name="投影片編號版面配置區 9"/>
          <p:cNvSpPr>
            <a:spLocks noGrp="1"/>
          </p:cNvSpPr>
          <p:nvPr>
            <p:ph type="sldNum" sz="quarter" idx="12"/>
          </p:nvPr>
        </p:nvSpPr>
        <p:spPr bwMode="auto">
          <a:noFill/>
          <a:ln>
            <a:miter lim="800000"/>
            <a:headEnd/>
            <a:tailEnd/>
          </a:ln>
        </p:spPr>
        <p:txBody>
          <a:bodyPr/>
          <a:lstStyle/>
          <a:p>
            <a:fld id="{DE04B33C-F702-4849-AF0F-164BAF16E872}" type="slidenum">
              <a:rPr lang="zh-TW" altLang="en-US">
                <a:latin typeface="標楷體" pitchFamily="65" charset="-120"/>
                <a:ea typeface="標楷體" pitchFamily="65" charset="-120"/>
              </a:rPr>
              <a:pPr/>
              <a:t>64</a:t>
            </a:fld>
            <a:endParaRPr lang="en-US" altLang="zh-TW">
              <a:latin typeface="標楷體" pitchFamily="65" charset="-120"/>
              <a:ea typeface="標楷體" pitchFamily="65" charset="-120"/>
            </a:endParaRPr>
          </a:p>
        </p:txBody>
      </p:sp>
      <p:sp>
        <p:nvSpPr>
          <p:cNvPr id="63493" name="Shape 858"/>
          <p:cNvSpPr>
            <a:spLocks noChangeArrowheads="1"/>
          </p:cNvSpPr>
          <p:nvPr/>
        </p:nvSpPr>
        <p:spPr bwMode="auto">
          <a:xfrm>
            <a:off x="1666875" y="6365876"/>
            <a:ext cx="6445250" cy="492125"/>
          </a:xfrm>
          <a:prstGeom prst="rect">
            <a:avLst/>
          </a:prstGeom>
          <a:noFill/>
          <a:ln w="9525">
            <a:noFill/>
            <a:miter lim="800000"/>
            <a:headEnd/>
            <a:tailEnd/>
          </a:ln>
        </p:spPr>
        <p:txBody>
          <a:bodyPr lIns="91425" tIns="45700" rIns="91425" bIns="45700"/>
          <a:lstStyle/>
          <a:p>
            <a:pPr eaLnBrk="1" hangingPunct="1"/>
            <a:r>
              <a:rPr lang="zh-TW" altLang="en-US" sz="1200" b="1">
                <a:latin typeface="標楷體" pitchFamily="65" charset="-120"/>
                <a:ea typeface="標楷體" pitchFamily="65" charset="-120"/>
                <a:cs typeface="Arial" pitchFamily="34" charset="0"/>
                <a:sym typeface="Arial" pitchFamily="34" charset="0"/>
              </a:rPr>
              <a:t>圖片來源</a:t>
            </a:r>
            <a:r>
              <a:rPr lang="en-US" altLang="zh-TW" sz="1200" b="1">
                <a:latin typeface="標楷體" pitchFamily="65" charset="-120"/>
                <a:ea typeface="標楷體" pitchFamily="65" charset="-120"/>
                <a:cs typeface="Arial" pitchFamily="34" charset="0"/>
                <a:sym typeface="Arial" pitchFamily="34" charset="0"/>
              </a:rPr>
              <a:t>:</a:t>
            </a:r>
            <a:r>
              <a:rPr lang="zh-TW" altLang="en-US" sz="1200" b="1">
                <a:latin typeface="標楷體" pitchFamily="65" charset="-120"/>
                <a:ea typeface="標楷體" pitchFamily="65" charset="-120"/>
                <a:cs typeface="Arial" pitchFamily="34" charset="0"/>
                <a:sym typeface="Arial" pitchFamily="34" charset="0"/>
              </a:rPr>
              <a:t> </a:t>
            </a:r>
            <a:r>
              <a:rPr lang="en-US" altLang="zh-TW" sz="1200" b="1">
                <a:latin typeface="標楷體" pitchFamily="65" charset="-120"/>
                <a:ea typeface="標楷體" pitchFamily="65" charset="-120"/>
                <a:cs typeface="Arial" pitchFamily="34" charset="0"/>
              </a:rPr>
              <a:t>https://www.sjsmile.com/uploads/Daphne/19300001363223131929249368570.jpg</a:t>
            </a:r>
            <a:endParaRPr lang="zh-TW" altLang="en-US" sz="1200" b="1">
              <a:latin typeface="標楷體" pitchFamily="65" charset="-120"/>
              <a:ea typeface="標楷體" pitchFamily="65" charset="-120"/>
              <a:cs typeface="Arial" pitchFamily="34" charset="0"/>
            </a:endParaRPr>
          </a:p>
        </p:txBody>
      </p:sp>
      <p:sp>
        <p:nvSpPr>
          <p:cNvPr id="63494" name="Shape 859"/>
          <p:cNvSpPr txBox="1">
            <a:spLocks noChangeArrowheads="1"/>
          </p:cNvSpPr>
          <p:nvPr/>
        </p:nvSpPr>
        <p:spPr bwMode="auto">
          <a:xfrm>
            <a:off x="2927350" y="2133601"/>
            <a:ext cx="1944688" cy="574675"/>
          </a:xfrm>
          <a:prstGeom prst="rect">
            <a:avLst/>
          </a:prstGeom>
          <a:noFill/>
          <a:ln w="9525">
            <a:noFill/>
            <a:miter lim="800000"/>
            <a:headEnd/>
            <a:tailEnd/>
          </a:ln>
        </p:spPr>
        <p:txBody>
          <a:bodyPr lIns="91425" tIns="45700" rIns="91425" bIns="45700"/>
          <a:lstStyle/>
          <a:p>
            <a:pPr algn="ctr" eaLnBrk="1" hangingPunct="1">
              <a:buSzPct val="25000"/>
            </a:pPr>
            <a:r>
              <a:rPr lang="en-US" altLang="zh-TW" sz="3200" b="1">
                <a:solidFill>
                  <a:srgbClr val="820000"/>
                </a:solidFill>
                <a:latin typeface="標楷體" pitchFamily="65" charset="-120"/>
                <a:ea typeface="標楷體" pitchFamily="65" charset="-120"/>
                <a:cs typeface="Arial" pitchFamily="34" charset="0"/>
                <a:sym typeface="Arial" pitchFamily="34" charset="0"/>
              </a:rPr>
              <a:t>部定課程</a:t>
            </a:r>
          </a:p>
        </p:txBody>
      </p:sp>
      <p:sp>
        <p:nvSpPr>
          <p:cNvPr id="63495" name="Shape 860"/>
          <p:cNvSpPr txBox="1">
            <a:spLocks noChangeArrowheads="1"/>
          </p:cNvSpPr>
          <p:nvPr/>
        </p:nvSpPr>
        <p:spPr bwMode="auto">
          <a:xfrm>
            <a:off x="7248526" y="4079876"/>
            <a:ext cx="1935163" cy="644525"/>
          </a:xfrm>
          <a:prstGeom prst="rect">
            <a:avLst/>
          </a:prstGeom>
          <a:noFill/>
          <a:ln w="9525">
            <a:noFill/>
            <a:miter lim="800000"/>
            <a:headEnd/>
            <a:tailEnd/>
          </a:ln>
        </p:spPr>
        <p:txBody>
          <a:bodyPr lIns="91425" tIns="45700" rIns="91425" bIns="45700"/>
          <a:lstStyle/>
          <a:p>
            <a:pPr eaLnBrk="1" hangingPunct="1">
              <a:buSzPct val="25000"/>
            </a:pPr>
            <a:r>
              <a:rPr lang="en-US" altLang="zh-TW" sz="3200" b="1">
                <a:solidFill>
                  <a:srgbClr val="820000"/>
                </a:solidFill>
                <a:latin typeface="標楷體" pitchFamily="65" charset="-120"/>
                <a:ea typeface="標楷體" pitchFamily="65" charset="-120"/>
                <a:cs typeface="Arial" pitchFamily="34" charset="0"/>
                <a:sym typeface="Arial" pitchFamily="34" charset="0"/>
              </a:rPr>
              <a:t>校訂課程</a:t>
            </a:r>
          </a:p>
        </p:txBody>
      </p:sp>
      <p:sp>
        <p:nvSpPr>
          <p:cNvPr id="63496" name="Shape 861"/>
          <p:cNvSpPr txBox="1">
            <a:spLocks noChangeArrowheads="1"/>
          </p:cNvSpPr>
          <p:nvPr/>
        </p:nvSpPr>
        <p:spPr bwMode="auto">
          <a:xfrm>
            <a:off x="1847850" y="2708276"/>
            <a:ext cx="3240038" cy="1224781"/>
          </a:xfrm>
          <a:prstGeom prst="rect">
            <a:avLst/>
          </a:prstGeom>
          <a:noFill/>
          <a:ln w="9525">
            <a:noFill/>
            <a:miter lim="800000"/>
            <a:headEnd/>
            <a:tailEnd/>
          </a:ln>
        </p:spPr>
        <p:txBody>
          <a:bodyPr lIns="91425" tIns="45700" rIns="91425" bIns="45700"/>
          <a:lstStyle/>
          <a:p>
            <a:pPr algn="just" eaLnBrk="1" hangingPunct="1">
              <a:buSzPct val="25000"/>
            </a:pPr>
            <a:r>
              <a:rPr lang="en-US" altLang="zh-TW" sz="2400" b="1" dirty="0" err="1">
                <a:solidFill>
                  <a:srgbClr val="0C0C0C"/>
                </a:solidFill>
                <a:latin typeface="標楷體" pitchFamily="65" charset="-120"/>
                <a:ea typeface="標楷體" pitchFamily="65" charset="-120"/>
                <a:cs typeface="Arial" pitchFamily="34" charset="0"/>
                <a:sym typeface="Arial" pitchFamily="34" charset="0"/>
              </a:rPr>
              <a:t>由國家統一規劃，以養成學生的基本學力，並奠定適性發展的基礎</a:t>
            </a:r>
            <a:endParaRPr lang="en-US" altLang="zh-TW" sz="2400" b="1" dirty="0">
              <a:solidFill>
                <a:srgbClr val="0C0C0C"/>
              </a:solidFill>
              <a:latin typeface="標楷體" pitchFamily="65" charset="-120"/>
              <a:ea typeface="標楷體" pitchFamily="65" charset="-120"/>
              <a:cs typeface="Arial" pitchFamily="34" charset="0"/>
              <a:sym typeface="Arial" pitchFamily="34" charset="0"/>
            </a:endParaRPr>
          </a:p>
        </p:txBody>
      </p:sp>
      <p:sp>
        <p:nvSpPr>
          <p:cNvPr id="63497" name="Shape 862"/>
          <p:cNvSpPr txBox="1">
            <a:spLocks noChangeArrowheads="1"/>
          </p:cNvSpPr>
          <p:nvPr/>
        </p:nvSpPr>
        <p:spPr bwMode="auto">
          <a:xfrm>
            <a:off x="7283450" y="4581525"/>
            <a:ext cx="3276600" cy="1150938"/>
          </a:xfrm>
          <a:prstGeom prst="rect">
            <a:avLst/>
          </a:prstGeom>
          <a:noFill/>
          <a:ln w="9525">
            <a:noFill/>
            <a:miter lim="800000"/>
            <a:headEnd/>
            <a:tailEnd/>
          </a:ln>
        </p:spPr>
        <p:txBody>
          <a:bodyPr lIns="91425" tIns="45700" rIns="91425" bIns="45700"/>
          <a:lstStyle/>
          <a:p>
            <a:pPr eaLnBrk="1" hangingPunct="1">
              <a:buSzPct val="25000"/>
            </a:pPr>
            <a:r>
              <a:rPr lang="en-US" altLang="zh-TW" sz="2400" b="1">
                <a:solidFill>
                  <a:srgbClr val="0C0C0C"/>
                </a:solidFill>
                <a:latin typeface="標楷體" pitchFamily="65" charset="-120"/>
                <a:ea typeface="標楷體" pitchFamily="65" charset="-120"/>
                <a:cs typeface="Arial" pitchFamily="34" charset="0"/>
                <a:sym typeface="Arial" pitchFamily="34" charset="0"/>
              </a:rPr>
              <a:t>由學校安排，以形塑學校教育願景及強化學生適性發展</a:t>
            </a:r>
          </a:p>
        </p:txBody>
      </p:sp>
      <p:sp>
        <p:nvSpPr>
          <p:cNvPr id="11" name="Shape 851"/>
          <p:cNvSpPr>
            <a:spLocks noChangeArrowheads="1"/>
          </p:cNvSpPr>
          <p:nvPr/>
        </p:nvSpPr>
        <p:spPr bwMode="auto">
          <a:xfrm>
            <a:off x="1775521" y="620688"/>
            <a:ext cx="8569325" cy="754062"/>
          </a:xfrm>
          <a:prstGeom prst="roundRect">
            <a:avLst>
              <a:gd name="adj" fmla="val 16667"/>
            </a:avLst>
          </a:prstGeom>
          <a:solidFill>
            <a:srgbClr val="FFFF00"/>
          </a:solidFill>
          <a:ln w="28575">
            <a:solidFill>
              <a:schemeClr val="bg1"/>
            </a:solidFill>
            <a:round/>
            <a:headEnd/>
            <a:tailEnd/>
          </a:ln>
        </p:spPr>
        <p:txBody>
          <a:bodyPr lIns="91425" tIns="45700" rIns="91425" bIns="45700"/>
          <a:lstStyle/>
          <a:p>
            <a:pPr algn="ctr" fontAlgn="base">
              <a:spcBef>
                <a:spcPct val="0"/>
              </a:spcBef>
              <a:spcAft>
                <a:spcPct val="0"/>
              </a:spcAft>
              <a:buSzPct val="25000"/>
            </a:pPr>
            <a:r>
              <a:rPr lang="zh-TW" altLang="en-US" sz="3200" b="1" dirty="0">
                <a:solidFill>
                  <a:prstClr val="black"/>
                </a:solidFill>
                <a:latin typeface="微軟正黑體" pitchFamily="34" charset="-120"/>
                <a:ea typeface="微軟正黑體" pitchFamily="34" charset="-120"/>
                <a:cs typeface="Arial" pitchFamily="34" charset="0"/>
                <a:sym typeface="Arial" pitchFamily="34" charset="0"/>
              </a:rPr>
              <a:t>學校本位課程要</a:t>
            </a:r>
            <a:r>
              <a:rPr lang="zh-TW" altLang="en-US" sz="3200" b="1" dirty="0">
                <a:solidFill>
                  <a:srgbClr val="FF0000"/>
                </a:solidFill>
                <a:latin typeface="微軟正黑體" pitchFamily="34" charset="-120"/>
                <a:ea typeface="微軟正黑體" pitchFamily="34" charset="-120"/>
                <a:cs typeface="Arial" pitchFamily="34" charset="0"/>
                <a:sym typeface="Arial" pitchFamily="34" charset="0"/>
              </a:rPr>
              <a:t>適切整合</a:t>
            </a:r>
            <a:r>
              <a:rPr lang="zh-TW" altLang="en-US" sz="3200" b="1" dirty="0">
                <a:solidFill>
                  <a:prstClr val="black"/>
                </a:solidFill>
                <a:latin typeface="微軟正黑體" pitchFamily="34" charset="-120"/>
                <a:ea typeface="微軟正黑體" pitchFamily="34" charset="-120"/>
                <a:cs typeface="Arial" pitchFamily="34" charset="0"/>
                <a:sym typeface="Arial" pitchFamily="34" charset="0"/>
              </a:rPr>
              <a:t>部定課程及校訂課程</a:t>
            </a:r>
            <a:endParaRPr lang="en-US" altLang="zh-TW" sz="3200" b="1" dirty="0">
              <a:solidFill>
                <a:srgbClr val="C00000"/>
              </a:solidFill>
              <a:latin typeface="微軟正黑體" pitchFamily="34" charset="-120"/>
              <a:ea typeface="微軟正黑體" pitchFamily="34" charset="-120"/>
              <a:cs typeface="Arial" pitchFamily="34" charset="0"/>
              <a:sym typeface="Arial" pitchFamily="34" charset="0"/>
            </a:endParaRPr>
          </a:p>
        </p:txBody>
      </p:sp>
    </p:spTree>
    <p:extLst>
      <p:ext uri="{BB962C8B-B14F-4D97-AF65-F5344CB8AC3E}">
        <p14:creationId xmlns:p14="http://schemas.microsoft.com/office/powerpoint/2010/main" val="202122791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accel="40000" decel="40000" fill="hold" nodeType="clickEffect">
                                  <p:stCondLst>
                                    <p:cond delay="0"/>
                                  </p:stCondLst>
                                  <p:childTnLst>
                                    <p:animRot by="10800000">
                                      <p:cBhvr>
                                        <p:cTn id="6" dur="2000" fill="hold"/>
                                        <p:tgtEl>
                                          <p:spTgt spid="4618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6"/>
          <p:cNvSpPr>
            <a:spLocks noGrp="1"/>
          </p:cNvSpPr>
          <p:nvPr>
            <p:ph type="sldNum" sz="quarter" idx="12"/>
          </p:nvPr>
        </p:nvSpPr>
        <p:spPr bwMode="auto">
          <a:noFill/>
          <a:ln>
            <a:miter lim="800000"/>
            <a:headEnd/>
            <a:tailEnd/>
          </a:ln>
        </p:spPr>
        <p:txBody>
          <a:bodyPr/>
          <a:lstStyle/>
          <a:p>
            <a:fld id="{11372043-F22F-4554-AB6C-6A2CC726D181}" type="slidenum">
              <a:rPr lang="zh-TW" altLang="en-US">
                <a:latin typeface="標楷體" pitchFamily="65" charset="-120"/>
                <a:ea typeface="標楷體" pitchFamily="65" charset="-120"/>
              </a:rPr>
              <a:pPr/>
              <a:t>65</a:t>
            </a:fld>
            <a:endParaRPr lang="en-US" altLang="zh-TW">
              <a:latin typeface="標楷體" pitchFamily="65" charset="-120"/>
              <a:ea typeface="標楷體" pitchFamily="65" charset="-120"/>
            </a:endParaRPr>
          </a:p>
        </p:txBody>
      </p:sp>
      <p:pic>
        <p:nvPicPr>
          <p:cNvPr id="312323" name="Shape 850"/>
          <p:cNvPicPr preferRelativeResize="0">
            <a:picLocks noChangeAspect="1" noChangeArrowheads="1"/>
          </p:cNvPicPr>
          <p:nvPr/>
        </p:nvPicPr>
        <p:blipFill rotWithShape="1">
          <a:blip r:embed="rId3" cstate="email">
            <a:extLst>
              <a:ext uri="{28A0092B-C50C-407E-A947-70E740481C1C}">
                <a14:useLocalDpi xmlns:a14="http://schemas.microsoft.com/office/drawing/2010/main"/>
              </a:ext>
            </a:extLst>
          </a:blip>
          <a:srcRect l="1182" t="2132" r="727" b="2344"/>
          <a:stretch/>
        </p:blipFill>
        <p:spPr bwMode="auto">
          <a:xfrm>
            <a:off x="1421106" y="2132856"/>
            <a:ext cx="9283407" cy="4752528"/>
          </a:xfrm>
          <a:prstGeom prst="rect">
            <a:avLst/>
          </a:prstGeom>
          <a:ln>
            <a:noFill/>
          </a:ln>
          <a:effectLst>
            <a:softEdge rad="112500"/>
          </a:effectLst>
        </p:spPr>
      </p:pic>
      <p:sp>
        <p:nvSpPr>
          <p:cNvPr id="64516" name="Shape 851"/>
          <p:cNvSpPr>
            <a:spLocks noChangeArrowheads="1"/>
          </p:cNvSpPr>
          <p:nvPr/>
        </p:nvSpPr>
        <p:spPr bwMode="auto">
          <a:xfrm>
            <a:off x="1631950" y="1773239"/>
            <a:ext cx="3087688" cy="407987"/>
          </a:xfrm>
          <a:prstGeom prst="roundRect">
            <a:avLst>
              <a:gd name="adj" fmla="val 16667"/>
            </a:avLst>
          </a:prstGeom>
          <a:solidFill>
            <a:srgbClr val="FF0000"/>
          </a:solidFill>
          <a:ln w="9525">
            <a:noFill/>
            <a:round/>
            <a:headEnd/>
            <a:tailEnd/>
          </a:ln>
        </p:spPr>
        <p:txBody>
          <a:bodyPr lIns="91425" tIns="45700" rIns="91425" bIns="45700"/>
          <a:lstStyle/>
          <a:p>
            <a:pPr eaLnBrk="1" hangingPunct="1">
              <a:buSzPct val="25000"/>
            </a:pPr>
            <a:r>
              <a:rPr lang="en-US" altLang="zh-TW" b="1">
                <a:solidFill>
                  <a:srgbClr val="FFFF00"/>
                </a:solidFill>
                <a:latin typeface="標楷體" pitchFamily="65" charset="-120"/>
                <a:ea typeface="標楷體" pitchFamily="65" charset="-120"/>
                <a:cs typeface="Arial" pitchFamily="34" charset="0"/>
                <a:sym typeface="Arial" pitchFamily="34" charset="0"/>
              </a:rPr>
              <a:t>跨領域/科目或結合各項議題</a:t>
            </a:r>
          </a:p>
        </p:txBody>
      </p:sp>
      <p:sp>
        <p:nvSpPr>
          <p:cNvPr id="64517" name="Shape 857"/>
          <p:cNvSpPr>
            <a:spLocks noGrp="1"/>
          </p:cNvSpPr>
          <p:nvPr>
            <p:ph type="title"/>
          </p:nvPr>
        </p:nvSpPr>
        <p:spPr>
          <a:xfrm>
            <a:off x="1701801" y="484188"/>
            <a:ext cx="8786813" cy="857250"/>
          </a:xfrm>
        </p:spPr>
        <p:txBody>
          <a:bodyPr vert="horz" wrap="square" lIns="91425" tIns="45700" rIns="91425" bIns="45700" numCol="1" anchor="ctr" anchorCtr="0" compatLnSpc="1">
            <a:prstTxWarp prst="textNoShape">
              <a:avLst/>
            </a:prstTxWarp>
          </a:bodyPr>
          <a:lstStyle/>
          <a:p>
            <a:pPr algn="l" eaLnBrk="1" hangingPunct="1">
              <a:buSzPct val="25000"/>
            </a:pPr>
            <a:r>
              <a:rPr lang="en-US" altLang="zh-TW" sz="3600" b="1">
                <a:solidFill>
                  <a:srgbClr val="0000FF"/>
                </a:solidFill>
                <a:latin typeface="標楷體" pitchFamily="65" charset="-120"/>
                <a:ea typeface="標楷體" pitchFamily="65" charset="-120"/>
                <a:cs typeface="Arial" pitchFamily="34" charset="0"/>
                <a:sym typeface="Arial" pitchFamily="34" charset="0"/>
              </a:rPr>
              <a:t>(</a:t>
            </a:r>
            <a:r>
              <a:rPr lang="zh-TW" altLang="en-US" sz="3600" b="1">
                <a:solidFill>
                  <a:srgbClr val="0000FF"/>
                </a:solidFill>
                <a:latin typeface="標楷體" pitchFamily="65" charset="-120"/>
                <a:ea typeface="標楷體" pitchFamily="65" charset="-120"/>
                <a:cs typeface="Arial" pitchFamily="34" charset="0"/>
                <a:sym typeface="Arial" pitchFamily="34" charset="0"/>
              </a:rPr>
              <a:t>二</a:t>
            </a:r>
            <a:r>
              <a:rPr lang="en-US" altLang="zh-TW" sz="3600" b="1">
                <a:solidFill>
                  <a:srgbClr val="0000FF"/>
                </a:solidFill>
                <a:latin typeface="標楷體" pitchFamily="65" charset="-120"/>
                <a:ea typeface="標楷體" pitchFamily="65" charset="-120"/>
                <a:cs typeface="Arial" pitchFamily="34" charset="0"/>
                <a:sym typeface="Arial" pitchFamily="34" charset="0"/>
              </a:rPr>
              <a:t>)校訂</a:t>
            </a:r>
            <a:r>
              <a:rPr lang="zh-TW" altLang="en-US" sz="3600" b="1">
                <a:solidFill>
                  <a:srgbClr val="0000FF"/>
                </a:solidFill>
                <a:latin typeface="標楷體" pitchFamily="65" charset="-120"/>
                <a:ea typeface="標楷體" pitchFamily="65" charset="-120"/>
                <a:cs typeface="Arial" pitchFamily="34" charset="0"/>
                <a:sym typeface="Arial" pitchFamily="34" charset="0"/>
              </a:rPr>
              <a:t>（彈性學習）</a:t>
            </a:r>
            <a:r>
              <a:rPr lang="en-US" altLang="zh-TW" sz="3600" b="1">
                <a:solidFill>
                  <a:srgbClr val="0000FF"/>
                </a:solidFill>
                <a:latin typeface="標楷體" pitchFamily="65" charset="-120"/>
                <a:ea typeface="標楷體" pitchFamily="65" charset="-120"/>
                <a:cs typeface="Arial" pitchFamily="34" charset="0"/>
                <a:sym typeface="Arial" pitchFamily="34" charset="0"/>
              </a:rPr>
              <a:t>課程</a:t>
            </a:r>
          </a:p>
        </p:txBody>
      </p:sp>
      <p:sp>
        <p:nvSpPr>
          <p:cNvPr id="7" name="Shape 851"/>
          <p:cNvSpPr>
            <a:spLocks noChangeArrowheads="1"/>
          </p:cNvSpPr>
          <p:nvPr/>
        </p:nvSpPr>
        <p:spPr bwMode="auto">
          <a:xfrm>
            <a:off x="1774826" y="620713"/>
            <a:ext cx="8569325" cy="754062"/>
          </a:xfrm>
          <a:prstGeom prst="roundRect">
            <a:avLst>
              <a:gd name="adj" fmla="val 16667"/>
            </a:avLst>
          </a:prstGeom>
          <a:gradFill flip="none" rotWithShape="1">
            <a:gsLst>
              <a:gs pos="0">
                <a:srgbClr val="FF0000"/>
              </a:gs>
              <a:gs pos="25000">
                <a:srgbClr val="FF6633"/>
              </a:gs>
              <a:gs pos="50000">
                <a:srgbClr val="FFFF00"/>
              </a:gs>
              <a:gs pos="75000">
                <a:srgbClr val="01A78F"/>
              </a:gs>
              <a:gs pos="100000">
                <a:srgbClr val="3366FF"/>
              </a:gs>
            </a:gsLst>
            <a:lin ang="13500000" scaled="1"/>
            <a:tileRect/>
          </a:gradFill>
          <a:ln w="28575">
            <a:solidFill>
              <a:schemeClr val="bg1">
                <a:lumMod val="65000"/>
              </a:schemeClr>
            </a:solidFill>
            <a:round/>
            <a:headEnd/>
            <a:tailEnd/>
          </a:ln>
        </p:spPr>
        <p:txBody>
          <a:bodyPr lIns="91425" tIns="45700" rIns="91425" bIns="45700"/>
          <a:lstStyle/>
          <a:p>
            <a:pPr algn="ctr" eaLnBrk="1" hangingPunct="1">
              <a:buSzPct val="25000"/>
              <a:defRPr/>
            </a:pPr>
            <a:r>
              <a:rPr lang="zh-TW" altLang="en-US" sz="4000" b="1" dirty="0">
                <a:latin typeface="微軟正黑體" panose="020B0604030504040204" pitchFamily="34" charset="-120"/>
                <a:ea typeface="微軟正黑體" panose="020B0604030504040204" pitchFamily="34" charset="-120"/>
                <a:cs typeface="Arial" charset="0"/>
                <a:sym typeface="Arial" charset="0"/>
              </a:rPr>
              <a:t>我們可以滿足孩子更大的學習需求</a:t>
            </a:r>
            <a:endParaRPr lang="en-US" sz="4000" b="1" dirty="0">
              <a:latin typeface="微軟正黑體" panose="020B0604030504040204" pitchFamily="34" charset="-120"/>
              <a:ea typeface="微軟正黑體" panose="020B0604030504040204" pitchFamily="34" charset="-120"/>
              <a:cs typeface="Arial" charset="0"/>
              <a:sym typeface="Arial" charset="0"/>
            </a:endParaRPr>
          </a:p>
        </p:txBody>
      </p:sp>
      <p:grpSp>
        <p:nvGrpSpPr>
          <p:cNvPr id="3" name="群組 3"/>
          <p:cNvGrpSpPr>
            <a:grpSpLocks/>
          </p:cNvGrpSpPr>
          <p:nvPr/>
        </p:nvGrpSpPr>
        <p:grpSpPr bwMode="auto">
          <a:xfrm>
            <a:off x="3575050" y="2181225"/>
            <a:ext cx="3481388" cy="742950"/>
            <a:chOff x="4716016" y="1604740"/>
            <a:chExt cx="3251316" cy="744140"/>
          </a:xfrm>
        </p:grpSpPr>
        <p:sp>
          <p:nvSpPr>
            <p:cNvPr id="2" name="橢圓 1"/>
            <p:cNvSpPr/>
            <p:nvPr/>
          </p:nvSpPr>
          <p:spPr>
            <a:xfrm>
              <a:off x="4716016" y="1604740"/>
              <a:ext cx="3095644" cy="7441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30" name="文字方塊 2"/>
            <p:cNvSpPr txBox="1">
              <a:spLocks noChangeArrowheads="1"/>
            </p:cNvSpPr>
            <p:nvPr/>
          </p:nvSpPr>
          <p:spPr bwMode="auto">
            <a:xfrm>
              <a:off x="4870988" y="1805089"/>
              <a:ext cx="3096344" cy="338554"/>
            </a:xfrm>
            <a:prstGeom prst="rect">
              <a:avLst/>
            </a:prstGeom>
            <a:noFill/>
            <a:ln w="9525">
              <a:noFill/>
              <a:miter lim="800000"/>
              <a:headEnd/>
              <a:tailEnd/>
            </a:ln>
          </p:spPr>
          <p:txBody>
            <a:bodyPr>
              <a:spAutoFit/>
            </a:bodyPr>
            <a:lstStyle/>
            <a:p>
              <a:pPr eaLnBrk="1" hangingPunct="1"/>
              <a:r>
                <a:rPr lang="zh-TW" altLang="en-US" sz="1600" b="1">
                  <a:latin typeface="微軟正黑體" pitchFamily="34" charset="-120"/>
                  <a:ea typeface="微軟正黑體" pitchFamily="34" charset="-120"/>
                </a:rPr>
                <a:t>統整性主題</a:t>
              </a:r>
              <a:r>
                <a:rPr lang="en-US" altLang="zh-TW" sz="1600" b="1">
                  <a:latin typeface="微軟正黑體" pitchFamily="34" charset="-120"/>
                  <a:ea typeface="微軟正黑體" pitchFamily="34" charset="-120"/>
                </a:rPr>
                <a:t>/</a:t>
              </a:r>
              <a:r>
                <a:rPr lang="zh-TW" altLang="en-US" sz="1600" b="1">
                  <a:latin typeface="微軟正黑體" pitchFamily="34" charset="-120"/>
                  <a:ea typeface="微軟正黑體" pitchFamily="34" charset="-120"/>
                </a:rPr>
                <a:t>專題</a:t>
              </a:r>
              <a:r>
                <a:rPr lang="en-US" altLang="zh-TW" sz="1600" b="1">
                  <a:latin typeface="微軟正黑體" pitchFamily="34" charset="-120"/>
                  <a:ea typeface="微軟正黑體" pitchFamily="34" charset="-120"/>
                </a:rPr>
                <a:t>/</a:t>
              </a:r>
              <a:r>
                <a:rPr lang="zh-TW" altLang="en-US" sz="1600" b="1">
                  <a:latin typeface="微軟正黑體" pitchFamily="34" charset="-120"/>
                  <a:ea typeface="微軟正黑體" pitchFamily="34" charset="-120"/>
                </a:rPr>
                <a:t>議題探究課程</a:t>
              </a:r>
            </a:p>
          </p:txBody>
        </p:sp>
      </p:grpSp>
      <p:grpSp>
        <p:nvGrpSpPr>
          <p:cNvPr id="4" name="群組 4"/>
          <p:cNvGrpSpPr>
            <a:grpSpLocks/>
          </p:cNvGrpSpPr>
          <p:nvPr/>
        </p:nvGrpSpPr>
        <p:grpSpPr bwMode="auto">
          <a:xfrm>
            <a:off x="3597276" y="3644900"/>
            <a:ext cx="2282825" cy="744538"/>
            <a:chOff x="2073405" y="4118788"/>
            <a:chExt cx="2282571" cy="744140"/>
          </a:xfrm>
        </p:grpSpPr>
        <p:sp>
          <p:nvSpPr>
            <p:cNvPr id="11" name="橢圓 10"/>
            <p:cNvSpPr/>
            <p:nvPr/>
          </p:nvSpPr>
          <p:spPr>
            <a:xfrm>
              <a:off x="2073405" y="4118788"/>
              <a:ext cx="2282571" cy="7441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28" name="文字方塊 11"/>
            <p:cNvSpPr txBox="1">
              <a:spLocks noChangeArrowheads="1"/>
            </p:cNvSpPr>
            <p:nvPr/>
          </p:nvSpPr>
          <p:spPr bwMode="auto">
            <a:xfrm>
              <a:off x="2195736" y="4365104"/>
              <a:ext cx="2116642" cy="338554"/>
            </a:xfrm>
            <a:prstGeom prst="rect">
              <a:avLst/>
            </a:prstGeom>
            <a:noFill/>
            <a:ln w="9525">
              <a:noFill/>
              <a:miter lim="800000"/>
              <a:headEnd/>
              <a:tailEnd/>
            </a:ln>
          </p:spPr>
          <p:txBody>
            <a:bodyPr>
              <a:spAutoFit/>
            </a:bodyPr>
            <a:lstStyle/>
            <a:p>
              <a:pPr eaLnBrk="1" hangingPunct="1"/>
              <a:r>
                <a:rPr lang="zh-TW" altLang="en-US" sz="1600" b="1">
                  <a:latin typeface="微軟正黑體" pitchFamily="34" charset="-120"/>
                  <a:ea typeface="微軟正黑體" pitchFamily="34" charset="-120"/>
                </a:rPr>
                <a:t>社團活動與技藝課程</a:t>
              </a:r>
            </a:p>
          </p:txBody>
        </p:sp>
      </p:grpSp>
      <p:grpSp>
        <p:nvGrpSpPr>
          <p:cNvPr id="5" name="群組 13"/>
          <p:cNvGrpSpPr>
            <a:grpSpLocks/>
          </p:cNvGrpSpPr>
          <p:nvPr/>
        </p:nvGrpSpPr>
        <p:grpSpPr bwMode="auto">
          <a:xfrm>
            <a:off x="3575050" y="5084763"/>
            <a:ext cx="2082800" cy="647700"/>
            <a:chOff x="-532482" y="3470716"/>
            <a:chExt cx="2208854" cy="648072"/>
          </a:xfrm>
        </p:grpSpPr>
        <p:sp>
          <p:nvSpPr>
            <p:cNvPr id="15" name="橢圓 14"/>
            <p:cNvSpPr/>
            <p:nvPr/>
          </p:nvSpPr>
          <p:spPr>
            <a:xfrm>
              <a:off x="-532482" y="3470716"/>
              <a:ext cx="2138144" cy="64807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26" name="文字方塊 15"/>
            <p:cNvSpPr txBox="1">
              <a:spLocks noChangeArrowheads="1"/>
            </p:cNvSpPr>
            <p:nvPr/>
          </p:nvSpPr>
          <p:spPr bwMode="auto">
            <a:xfrm>
              <a:off x="-407484" y="3625475"/>
              <a:ext cx="2083856" cy="338554"/>
            </a:xfrm>
            <a:prstGeom prst="rect">
              <a:avLst/>
            </a:prstGeom>
            <a:noFill/>
            <a:ln w="9525">
              <a:noFill/>
              <a:miter lim="800000"/>
              <a:headEnd/>
              <a:tailEnd/>
            </a:ln>
          </p:spPr>
          <p:txBody>
            <a:bodyPr>
              <a:spAutoFit/>
            </a:bodyPr>
            <a:lstStyle/>
            <a:p>
              <a:pPr eaLnBrk="1" hangingPunct="1"/>
              <a:r>
                <a:rPr lang="zh-TW" altLang="en-US" sz="1600" b="1">
                  <a:latin typeface="微軟正黑體" pitchFamily="34" charset="-120"/>
                  <a:ea typeface="微軟正黑體" pitchFamily="34" charset="-120"/>
                </a:rPr>
                <a:t>特殊需求領域課程</a:t>
              </a:r>
            </a:p>
          </p:txBody>
        </p:sp>
      </p:grpSp>
      <p:grpSp>
        <p:nvGrpSpPr>
          <p:cNvPr id="6" name="群組 17"/>
          <p:cNvGrpSpPr>
            <a:grpSpLocks/>
          </p:cNvGrpSpPr>
          <p:nvPr/>
        </p:nvGrpSpPr>
        <p:grpSpPr bwMode="auto">
          <a:xfrm>
            <a:off x="3648075" y="6021389"/>
            <a:ext cx="1360488" cy="617537"/>
            <a:chOff x="1971328" y="6342652"/>
            <a:chExt cx="1361216" cy="617780"/>
          </a:xfrm>
        </p:grpSpPr>
        <p:sp>
          <p:nvSpPr>
            <p:cNvPr id="19" name="橢圓 18"/>
            <p:cNvSpPr/>
            <p:nvPr/>
          </p:nvSpPr>
          <p:spPr>
            <a:xfrm>
              <a:off x="1971328" y="6342652"/>
              <a:ext cx="1327860" cy="61778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24" name="文字方塊 19"/>
            <p:cNvSpPr txBox="1">
              <a:spLocks noChangeArrowheads="1"/>
            </p:cNvSpPr>
            <p:nvPr/>
          </p:nvSpPr>
          <p:spPr bwMode="auto">
            <a:xfrm>
              <a:off x="1971328" y="6508154"/>
              <a:ext cx="1361216" cy="338554"/>
            </a:xfrm>
            <a:prstGeom prst="rect">
              <a:avLst/>
            </a:prstGeom>
            <a:noFill/>
            <a:ln w="9525">
              <a:noFill/>
              <a:miter lim="800000"/>
              <a:headEnd/>
              <a:tailEnd/>
            </a:ln>
          </p:spPr>
          <p:txBody>
            <a:bodyPr>
              <a:spAutoFit/>
            </a:bodyPr>
            <a:lstStyle/>
            <a:p>
              <a:pPr algn="ctr" eaLnBrk="1" hangingPunct="1"/>
              <a:r>
                <a:rPr lang="zh-TW" altLang="en-US" sz="1600" b="1">
                  <a:latin typeface="微軟正黑體" pitchFamily="34" charset="-120"/>
                  <a:ea typeface="微軟正黑體" pitchFamily="34" charset="-120"/>
                </a:rPr>
                <a:t>其他類課程</a:t>
              </a:r>
            </a:p>
          </p:txBody>
        </p:sp>
      </p:grpSp>
    </p:spTree>
    <p:extLst>
      <p:ext uri="{BB962C8B-B14F-4D97-AF65-F5344CB8AC3E}">
        <p14:creationId xmlns:p14="http://schemas.microsoft.com/office/powerpoint/2010/main" val="21680153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0C1FA13-576A-46DE-8CE7-4C5FDF04B41A}" type="slidenum">
              <a:rPr lang="zh-TW" altLang="en-US" smtClean="0"/>
              <a:pPr>
                <a:defRPr/>
              </a:pPr>
              <a:t>66</a:t>
            </a:fld>
            <a:endParaRPr lang="zh-TW" altLang="en-US"/>
          </a:p>
        </p:txBody>
      </p:sp>
      <p:sp>
        <p:nvSpPr>
          <p:cNvPr id="5" name="手繪多邊形 4"/>
          <p:cNvSpPr/>
          <p:nvPr/>
        </p:nvSpPr>
        <p:spPr>
          <a:xfrm>
            <a:off x="1991544" y="548681"/>
            <a:ext cx="2417296" cy="979325"/>
          </a:xfrm>
          <a:custGeom>
            <a:avLst/>
            <a:gdLst>
              <a:gd name="connsiteX0" fmla="*/ 0 w 2417296"/>
              <a:gd name="connsiteY0" fmla="*/ 163224 h 979325"/>
              <a:gd name="connsiteX1" fmla="*/ 47807 w 2417296"/>
              <a:gd name="connsiteY1" fmla="*/ 47807 h 979325"/>
              <a:gd name="connsiteX2" fmla="*/ 163224 w 2417296"/>
              <a:gd name="connsiteY2" fmla="*/ 0 h 979325"/>
              <a:gd name="connsiteX3" fmla="*/ 2254072 w 2417296"/>
              <a:gd name="connsiteY3" fmla="*/ 0 h 979325"/>
              <a:gd name="connsiteX4" fmla="*/ 2369489 w 2417296"/>
              <a:gd name="connsiteY4" fmla="*/ 47807 h 979325"/>
              <a:gd name="connsiteX5" fmla="*/ 2417296 w 2417296"/>
              <a:gd name="connsiteY5" fmla="*/ 163224 h 979325"/>
              <a:gd name="connsiteX6" fmla="*/ 2417296 w 2417296"/>
              <a:gd name="connsiteY6" fmla="*/ 816101 h 979325"/>
              <a:gd name="connsiteX7" fmla="*/ 2369489 w 2417296"/>
              <a:gd name="connsiteY7" fmla="*/ 931518 h 979325"/>
              <a:gd name="connsiteX8" fmla="*/ 2254072 w 2417296"/>
              <a:gd name="connsiteY8" fmla="*/ 979325 h 979325"/>
              <a:gd name="connsiteX9" fmla="*/ 163224 w 2417296"/>
              <a:gd name="connsiteY9" fmla="*/ 979325 h 979325"/>
              <a:gd name="connsiteX10" fmla="*/ 47807 w 2417296"/>
              <a:gd name="connsiteY10" fmla="*/ 931518 h 979325"/>
              <a:gd name="connsiteX11" fmla="*/ 0 w 2417296"/>
              <a:gd name="connsiteY11" fmla="*/ 816101 h 979325"/>
              <a:gd name="connsiteX12" fmla="*/ 0 w 2417296"/>
              <a:gd name="connsiteY12" fmla="*/ 163224 h 9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7296" h="979325">
                <a:moveTo>
                  <a:pt x="0" y="163224"/>
                </a:moveTo>
                <a:cubicBezTo>
                  <a:pt x="0" y="119934"/>
                  <a:pt x="17197" y="78418"/>
                  <a:pt x="47807" y="47807"/>
                </a:cubicBezTo>
                <a:cubicBezTo>
                  <a:pt x="78417" y="17197"/>
                  <a:pt x="119934" y="0"/>
                  <a:pt x="163224" y="0"/>
                </a:cubicBezTo>
                <a:lnTo>
                  <a:pt x="2254072" y="0"/>
                </a:lnTo>
                <a:cubicBezTo>
                  <a:pt x="2297362" y="0"/>
                  <a:pt x="2338878" y="17197"/>
                  <a:pt x="2369489" y="47807"/>
                </a:cubicBezTo>
                <a:cubicBezTo>
                  <a:pt x="2400099" y="78417"/>
                  <a:pt x="2417296" y="119934"/>
                  <a:pt x="2417296" y="163224"/>
                </a:cubicBezTo>
                <a:lnTo>
                  <a:pt x="2417296" y="816101"/>
                </a:lnTo>
                <a:cubicBezTo>
                  <a:pt x="2417296" y="859391"/>
                  <a:pt x="2400099" y="900907"/>
                  <a:pt x="2369489" y="931518"/>
                </a:cubicBezTo>
                <a:cubicBezTo>
                  <a:pt x="2338879" y="962128"/>
                  <a:pt x="2297362" y="979325"/>
                  <a:pt x="2254072" y="979325"/>
                </a:cubicBezTo>
                <a:lnTo>
                  <a:pt x="163224" y="979325"/>
                </a:lnTo>
                <a:cubicBezTo>
                  <a:pt x="119934" y="979325"/>
                  <a:pt x="78418" y="962128"/>
                  <a:pt x="47807" y="931518"/>
                </a:cubicBezTo>
                <a:cubicBezTo>
                  <a:pt x="17197" y="900908"/>
                  <a:pt x="0" y="859391"/>
                  <a:pt x="0" y="816101"/>
                </a:cubicBezTo>
                <a:lnTo>
                  <a:pt x="0" y="163224"/>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9727" tIns="169727" rIns="169727" bIns="169727" numCol="1" spcCol="1270" anchor="ctr" anchorCtr="0">
            <a:noAutofit/>
          </a:bodyPr>
          <a:lstStyle/>
          <a:p>
            <a:pPr algn="ctr" defTabSz="1422400">
              <a:lnSpc>
                <a:spcPct val="90000"/>
              </a:lnSpc>
              <a:spcAft>
                <a:spcPct val="35000"/>
              </a:spcAft>
            </a:pPr>
            <a:r>
              <a:rPr lang="zh-TW" altLang="en-US" sz="3600" b="1" dirty="0">
                <a:latin typeface="微軟正黑體" pitchFamily="34" charset="-120"/>
                <a:ea typeface="微軟正黑體" pitchFamily="34" charset="-120"/>
              </a:rPr>
              <a:t>素養教學</a:t>
            </a:r>
          </a:p>
        </p:txBody>
      </p:sp>
      <p:sp>
        <p:nvSpPr>
          <p:cNvPr id="6" name="矩形 5"/>
          <p:cNvSpPr/>
          <p:nvPr/>
        </p:nvSpPr>
        <p:spPr>
          <a:xfrm>
            <a:off x="4511825" y="692696"/>
            <a:ext cx="4288353" cy="707886"/>
          </a:xfrm>
          <a:prstGeom prst="rect">
            <a:avLst/>
          </a:prstGeom>
        </p:spPr>
        <p:txBody>
          <a:bodyPr wrap="none">
            <a:spAutoFit/>
          </a:bodyPr>
          <a:lstStyle/>
          <a:p>
            <a:r>
              <a:rPr lang="zh-TW" altLang="en-US" sz="4000" b="1" dirty="0">
                <a:latin typeface="標楷體" pitchFamily="65" charset="-120"/>
                <a:ea typeface="標楷體" pitchFamily="65" charset="-120"/>
                <a:cs typeface="Arial" pitchFamily="34" charset="0"/>
                <a:sym typeface="Arial" pitchFamily="34" charset="0"/>
              </a:rPr>
              <a:t>教師教學端的改變</a:t>
            </a:r>
          </a:p>
        </p:txBody>
      </p:sp>
      <p:grpSp>
        <p:nvGrpSpPr>
          <p:cNvPr id="2" name="群組 7"/>
          <p:cNvGrpSpPr/>
          <p:nvPr/>
        </p:nvGrpSpPr>
        <p:grpSpPr>
          <a:xfrm>
            <a:off x="3791744" y="1628801"/>
            <a:ext cx="4769854" cy="4769751"/>
            <a:chOff x="1696373" y="267408"/>
            <a:chExt cx="4769854" cy="4769751"/>
          </a:xfrm>
        </p:grpSpPr>
        <p:sp>
          <p:nvSpPr>
            <p:cNvPr id="9" name="橢圓 8"/>
            <p:cNvSpPr/>
            <p:nvPr/>
          </p:nvSpPr>
          <p:spPr>
            <a:xfrm>
              <a:off x="1696373" y="267408"/>
              <a:ext cx="4769854" cy="4769751"/>
            </a:xfrm>
            <a:prstGeom prst="ellipse">
              <a:avLst/>
            </a:prstGeom>
            <a:solidFill>
              <a:srgbClr val="68006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414" y="1143155"/>
              <a:ext cx="4320480" cy="3372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Aft>
                  <a:spcPts val="0"/>
                </a:spcAft>
              </a:pPr>
              <a:r>
                <a:rPr lang="zh-TW"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課綱研修具有延續性，亦需與時俱進</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1155700">
                <a:lnSpc>
                  <a:spcPct val="90000"/>
                </a:lnSpc>
                <a:spcAft>
                  <a:spcPts val="0"/>
                </a:spcAft>
              </a:pPr>
              <a:r>
                <a:rPr lang="zh-TW"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「素養」就似「能力」的升級進化版</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1155700">
                <a:lnSpc>
                  <a:spcPct val="90000"/>
                </a:lnSpc>
                <a:spcAft>
                  <a:spcPts val="0"/>
                </a:spcAft>
              </a:pPr>
              <a:r>
                <a:rPr lang="zh-TW" altLang="en-US"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「素養」豐富與落實</a:t>
              </a:r>
              <a:r>
                <a:rPr lang="en-US" altLang="zh-TW"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「能力」的內涵。</a:t>
              </a:r>
              <a:endParaRPr lang="zh-TW" altLang="en-US" sz="3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1" name="橢圓 10"/>
          <p:cNvSpPr/>
          <p:nvPr/>
        </p:nvSpPr>
        <p:spPr>
          <a:xfrm>
            <a:off x="6888088" y="2132857"/>
            <a:ext cx="530476" cy="53046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3935761" y="5589241"/>
            <a:ext cx="384107" cy="384477"/>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9336361" y="3284985"/>
            <a:ext cx="384107" cy="384477"/>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7176120" y="5949281"/>
            <a:ext cx="530476" cy="530467"/>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5519937" y="1844825"/>
            <a:ext cx="384107" cy="384477"/>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3863752" y="3834835"/>
            <a:ext cx="330274" cy="329901"/>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9272650" y="4521922"/>
            <a:ext cx="356050" cy="356060"/>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2563299" y="4228046"/>
            <a:ext cx="958938" cy="958965"/>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7680176" y="1628801"/>
            <a:ext cx="530476" cy="530467"/>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8112225" y="5085185"/>
            <a:ext cx="384107" cy="384477"/>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1" name="群組 20"/>
          <p:cNvGrpSpPr/>
          <p:nvPr/>
        </p:nvGrpSpPr>
        <p:grpSpPr>
          <a:xfrm>
            <a:off x="8037207" y="1248146"/>
            <a:ext cx="2470886" cy="2471027"/>
            <a:chOff x="6632042" y="-3628"/>
            <a:chExt cx="2470886" cy="2471027"/>
          </a:xfrm>
        </p:grpSpPr>
        <p:sp>
          <p:nvSpPr>
            <p:cNvPr id="22" name="橢圓 21"/>
            <p:cNvSpPr/>
            <p:nvPr/>
          </p:nvSpPr>
          <p:spPr>
            <a:xfrm>
              <a:off x="6632042" y="-3628"/>
              <a:ext cx="2470886" cy="2471027"/>
            </a:xfrm>
            <a:prstGeom prst="ellipse">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3895" y="358246"/>
              <a:ext cx="1747180" cy="174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zh-TW" altLang="en-US" b="1" dirty="0">
                  <a:solidFill>
                    <a:srgbClr val="7030A0"/>
                  </a:solidFill>
                </a:rPr>
                <a:t>落實</a:t>
              </a:r>
              <a:endParaRPr lang="en-US" altLang="zh-TW" b="1" dirty="0">
                <a:solidFill>
                  <a:srgbClr val="7030A0"/>
                </a:solidFill>
              </a:endParaRPr>
            </a:p>
            <a:p>
              <a:pPr defTabSz="800100">
                <a:lnSpc>
                  <a:spcPct val="90000"/>
                </a:lnSpc>
                <a:spcAft>
                  <a:spcPct val="35000"/>
                </a:spcAft>
              </a:pPr>
              <a:r>
                <a:rPr lang="zh-TW" altLang="en-US" dirty="0">
                  <a:solidFill>
                    <a:schemeClr val="tx1"/>
                  </a:solidFill>
                </a:rPr>
                <a:t>透過總綱核心素養、領綱學習重點的設計以及配套措施等規劃，落實於課程及教學中。</a:t>
              </a:r>
              <a:endParaRPr lang="en-US" altLang="zh-TW" dirty="0">
                <a:solidFill>
                  <a:schemeClr val="tx1"/>
                </a:solidFill>
              </a:endParaRPr>
            </a:p>
            <a:p>
              <a:pPr algn="ctr" defTabSz="800100">
                <a:lnSpc>
                  <a:spcPct val="90000"/>
                </a:lnSpc>
                <a:spcAft>
                  <a:spcPct val="35000"/>
                </a:spcAft>
              </a:pPr>
              <a:endParaRPr lang="zh-TW" altLang="en-US" sz="1200" dirty="0"/>
            </a:p>
          </p:txBody>
        </p:sp>
      </p:grpSp>
      <p:grpSp>
        <p:nvGrpSpPr>
          <p:cNvPr id="24" name="群組 23"/>
          <p:cNvGrpSpPr/>
          <p:nvPr/>
        </p:nvGrpSpPr>
        <p:grpSpPr>
          <a:xfrm>
            <a:off x="1724302" y="3688025"/>
            <a:ext cx="2476374" cy="2428786"/>
            <a:chOff x="-62532" y="883184"/>
            <a:chExt cx="2476374" cy="2428786"/>
          </a:xfrm>
        </p:grpSpPr>
        <p:sp>
          <p:nvSpPr>
            <p:cNvPr id="25" name="橢圓 24"/>
            <p:cNvSpPr/>
            <p:nvPr/>
          </p:nvSpPr>
          <p:spPr>
            <a:xfrm>
              <a:off x="-62532" y="883184"/>
              <a:ext cx="2476374" cy="2428786"/>
            </a:xfrm>
            <a:prstGeom prst="ellipse">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300125" y="1238871"/>
              <a:ext cx="1751060" cy="1717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zh-TW" altLang="en-US" b="1" dirty="0">
                  <a:solidFill>
                    <a:srgbClr val="7030A0"/>
                  </a:solidFill>
                </a:rPr>
                <a:t>豐富</a:t>
              </a:r>
              <a:endParaRPr lang="en-US" altLang="zh-TW" b="1" dirty="0">
                <a:solidFill>
                  <a:srgbClr val="7030A0"/>
                </a:solidFill>
              </a:endParaRPr>
            </a:p>
            <a:p>
              <a:pPr defTabSz="800100">
                <a:lnSpc>
                  <a:spcPct val="90000"/>
                </a:lnSpc>
                <a:spcAft>
                  <a:spcPct val="35000"/>
                </a:spcAft>
              </a:pPr>
              <a:r>
                <a:rPr lang="zh-TW" altLang="en-US" sz="2000" dirty="0">
                  <a:solidFill>
                    <a:schemeClr val="tx1"/>
                  </a:solidFill>
                </a:rPr>
                <a:t>拓展了學習主體、情意態度、情境學習、學習策略、整合活用等層面</a:t>
              </a:r>
              <a:endParaRPr lang="en-US" altLang="zh-TW" sz="2000" dirty="0">
                <a:solidFill>
                  <a:schemeClr val="tx1"/>
                </a:solidFill>
              </a:endParaRPr>
            </a:p>
            <a:p>
              <a:pPr algn="ctr" defTabSz="800100">
                <a:lnSpc>
                  <a:spcPct val="90000"/>
                </a:lnSpc>
                <a:spcAft>
                  <a:spcPct val="35000"/>
                </a:spcAft>
              </a:pPr>
              <a:endParaRPr lang="zh-TW" altLang="en-US" sz="1000" dirty="0">
                <a:solidFill>
                  <a:schemeClr val="tx1"/>
                </a:solidFill>
              </a:endParaRPr>
            </a:p>
          </p:txBody>
        </p:sp>
      </p:grpSp>
    </p:spTree>
    <p:extLst>
      <p:ext uri="{BB962C8B-B14F-4D97-AF65-F5344CB8AC3E}">
        <p14:creationId xmlns:p14="http://schemas.microsoft.com/office/powerpoint/2010/main" val="33680234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p:cNvSpPr>
            <a:spLocks noGrp="1"/>
          </p:cNvSpPr>
          <p:nvPr>
            <p:ph type="sldNum" sz="quarter" idx="12"/>
          </p:nvPr>
        </p:nvSpPr>
        <p:spPr bwMode="auto">
          <a:noFill/>
          <a:ln>
            <a:miter lim="800000"/>
            <a:headEnd/>
            <a:tailEnd/>
          </a:ln>
        </p:spPr>
        <p:txBody>
          <a:bodyPr/>
          <a:lstStyle/>
          <a:p>
            <a:fld id="{EFBCE01A-27CE-42F2-B63B-624C9C9C99CB}" type="slidenum">
              <a:rPr lang="zh-TW" altLang="en-US"/>
              <a:pPr/>
              <a:t>67</a:t>
            </a:fld>
            <a:endParaRPr lang="zh-TW" altLang="en-US"/>
          </a:p>
        </p:txBody>
      </p:sp>
      <p:grpSp>
        <p:nvGrpSpPr>
          <p:cNvPr id="2" name="群組 12"/>
          <p:cNvGrpSpPr>
            <a:grpSpLocks/>
          </p:cNvGrpSpPr>
          <p:nvPr/>
        </p:nvGrpSpPr>
        <p:grpSpPr bwMode="auto">
          <a:xfrm>
            <a:off x="1703389" y="1295401"/>
            <a:ext cx="8785225" cy="3529013"/>
            <a:chOff x="179512" y="1294923"/>
            <a:chExt cx="8784976" cy="3528857"/>
          </a:xfrm>
        </p:grpSpPr>
        <p:sp>
          <p:nvSpPr>
            <p:cNvPr id="7" name="手繪多邊形 6"/>
            <p:cNvSpPr/>
            <p:nvPr/>
          </p:nvSpPr>
          <p:spPr>
            <a:xfrm>
              <a:off x="179512" y="1294923"/>
              <a:ext cx="8784976" cy="1279468"/>
            </a:xfrm>
            <a:custGeom>
              <a:avLst/>
              <a:gdLst>
                <a:gd name="connsiteX0" fmla="*/ 0 w 8784976"/>
                <a:gd name="connsiteY0" fmla="*/ 319857 h 1279427"/>
                <a:gd name="connsiteX1" fmla="*/ 8145263 w 8784976"/>
                <a:gd name="connsiteY1" fmla="*/ 319857 h 1279427"/>
                <a:gd name="connsiteX2" fmla="*/ 8145263 w 8784976"/>
                <a:gd name="connsiteY2" fmla="*/ 0 h 1279427"/>
                <a:gd name="connsiteX3" fmla="*/ 8784976 w 8784976"/>
                <a:gd name="connsiteY3" fmla="*/ 639714 h 1279427"/>
                <a:gd name="connsiteX4" fmla="*/ 8145263 w 8784976"/>
                <a:gd name="connsiteY4" fmla="*/ 1279427 h 1279427"/>
                <a:gd name="connsiteX5" fmla="*/ 8145263 w 8784976"/>
                <a:gd name="connsiteY5" fmla="*/ 959570 h 1279427"/>
                <a:gd name="connsiteX6" fmla="*/ 0 w 8784976"/>
                <a:gd name="connsiteY6" fmla="*/ 959570 h 1279427"/>
                <a:gd name="connsiteX7" fmla="*/ 0 w 8784976"/>
                <a:gd name="connsiteY7" fmla="*/ 319857 h 127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4976" h="1279427">
                  <a:moveTo>
                    <a:pt x="0" y="319857"/>
                  </a:moveTo>
                  <a:lnTo>
                    <a:pt x="8145263" y="319857"/>
                  </a:lnTo>
                  <a:lnTo>
                    <a:pt x="8145263" y="0"/>
                  </a:lnTo>
                  <a:lnTo>
                    <a:pt x="8784976" y="639714"/>
                  </a:lnTo>
                  <a:lnTo>
                    <a:pt x="8145263" y="1279427"/>
                  </a:lnTo>
                  <a:lnTo>
                    <a:pt x="8145263" y="959570"/>
                  </a:lnTo>
                  <a:lnTo>
                    <a:pt x="0" y="959570"/>
                  </a:lnTo>
                  <a:lnTo>
                    <a:pt x="0" y="319857"/>
                  </a:lnTo>
                  <a:close/>
                </a:path>
              </a:pathLst>
            </a:cu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83820" tIns="403677" rIns="573857" bIns="522966" spcCol="1270" anchor="ctr"/>
            <a:lstStyle/>
            <a:p>
              <a:pPr defTabSz="977900" eaLnBrk="1" hangingPunct="1">
                <a:spcBef>
                  <a:spcPts val="600"/>
                </a:spcBef>
                <a:spcAft>
                  <a:spcPts val="0"/>
                </a:spcAft>
                <a:defRPr/>
              </a:pP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a:t>
              </a:r>
            </a:p>
          </p:txBody>
        </p:sp>
        <p:sp>
          <p:nvSpPr>
            <p:cNvPr id="8" name="手繪多邊形 7"/>
            <p:cNvSpPr/>
            <p:nvPr/>
          </p:nvSpPr>
          <p:spPr>
            <a:xfrm>
              <a:off x="179512" y="2282304"/>
              <a:ext cx="2705023" cy="2541476"/>
            </a:xfrm>
            <a:custGeom>
              <a:avLst/>
              <a:gdLst>
                <a:gd name="connsiteX0" fmla="*/ 0 w 2705772"/>
                <a:gd name="connsiteY0" fmla="*/ 0 h 2464647"/>
                <a:gd name="connsiteX1" fmla="*/ 2705772 w 2705772"/>
                <a:gd name="connsiteY1" fmla="*/ 0 h 2464647"/>
                <a:gd name="connsiteX2" fmla="*/ 2705772 w 2705772"/>
                <a:gd name="connsiteY2" fmla="*/ 2464647 h 2464647"/>
                <a:gd name="connsiteX3" fmla="*/ 0 w 2705772"/>
                <a:gd name="connsiteY3" fmla="*/ 2464647 h 2464647"/>
                <a:gd name="connsiteX4" fmla="*/ 0 w 2705772"/>
                <a:gd name="connsiteY4" fmla="*/ 0 h 24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772" h="2464647">
                  <a:moveTo>
                    <a:pt x="0" y="0"/>
                  </a:moveTo>
                  <a:lnTo>
                    <a:pt x="2705772" y="0"/>
                  </a:lnTo>
                  <a:lnTo>
                    <a:pt x="2705772" y="2464647"/>
                  </a:lnTo>
                  <a:lnTo>
                    <a:pt x="0" y="2464647"/>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0010" tIns="80010" rIns="80010" bIns="80010" spcCol="1270">
              <a:spAutoFit/>
            </a:bodyPr>
            <a:lstStyle/>
            <a:p>
              <a:pPr defTabSz="933450" eaLnBrk="1" hangingPunct="1">
                <a:lnSpc>
                  <a:spcPct val="90000"/>
                </a:lnSpc>
                <a:spcAft>
                  <a:spcPct val="35000"/>
                </a:spcAft>
                <a:defRPr/>
              </a:pPr>
              <a:r>
                <a:rPr lang="zh-TW" altLang="en-US" sz="2800" b="1" dirty="0">
                  <a:solidFill>
                    <a:srgbClr val="C00000"/>
                  </a:solidFill>
                  <a:latin typeface="微軟正黑體" panose="020B0604030504040204" pitchFamily="34" charset="-120"/>
                  <a:ea typeface="微軟正黑體" panose="020B0604030504040204" pitchFamily="34" charset="-120"/>
                </a:rPr>
                <a:t>傳統導向</a:t>
              </a:r>
              <a:endParaRPr lang="en-US" altLang="zh-TW" sz="2800" b="1" dirty="0">
                <a:solidFill>
                  <a:srgbClr val="C00000"/>
                </a:solidFill>
                <a:latin typeface="微軟正黑體" panose="020B0604030504040204" pitchFamily="34" charset="-120"/>
                <a:ea typeface="微軟正黑體" panose="020B0604030504040204" pitchFamily="34"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教師是教學權威，</a:t>
              </a:r>
              <a:endParaRPr lang="en-US" altLang="zh-TW" sz="2800" dirty="0">
                <a:latin typeface="標楷體" panose="03000509000000000000" pitchFamily="65" charset="-120"/>
                <a:ea typeface="標楷體" panose="03000509000000000000" pitchFamily="65"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教學過程中，以教師的講授為主，較少與學生互動</a:t>
              </a:r>
            </a:p>
            <a:p>
              <a:pPr defTabSz="933450" eaLnBrk="1" hangingPunct="1">
                <a:lnSpc>
                  <a:spcPct val="90000"/>
                </a:lnSpc>
                <a:spcAft>
                  <a:spcPct val="35000"/>
                </a:spcAft>
                <a:defRPr/>
              </a:pPr>
              <a:endParaRPr lang="en-US" altLang="zh-TW" sz="2100" dirty="0"/>
            </a:p>
          </p:txBody>
        </p:sp>
      </p:grpSp>
      <p:grpSp>
        <p:nvGrpSpPr>
          <p:cNvPr id="3" name="群組 13"/>
          <p:cNvGrpSpPr>
            <a:grpSpLocks/>
          </p:cNvGrpSpPr>
          <p:nvPr/>
        </p:nvGrpSpPr>
        <p:grpSpPr bwMode="auto">
          <a:xfrm>
            <a:off x="4410075" y="1720851"/>
            <a:ext cx="6078538" cy="3579813"/>
            <a:chOff x="2885284" y="1721399"/>
            <a:chExt cx="6079203" cy="3579809"/>
          </a:xfrm>
        </p:grpSpPr>
        <p:sp>
          <p:nvSpPr>
            <p:cNvPr id="9" name="手繪多邊形 8"/>
            <p:cNvSpPr/>
            <p:nvPr/>
          </p:nvSpPr>
          <p:spPr>
            <a:xfrm>
              <a:off x="2885284" y="1721399"/>
              <a:ext cx="6079203" cy="1279524"/>
            </a:xfrm>
            <a:custGeom>
              <a:avLst/>
              <a:gdLst>
                <a:gd name="connsiteX0" fmla="*/ 0 w 6079203"/>
                <a:gd name="connsiteY0" fmla="*/ 319857 h 1279427"/>
                <a:gd name="connsiteX1" fmla="*/ 5439490 w 6079203"/>
                <a:gd name="connsiteY1" fmla="*/ 319857 h 1279427"/>
                <a:gd name="connsiteX2" fmla="*/ 5439490 w 6079203"/>
                <a:gd name="connsiteY2" fmla="*/ 0 h 1279427"/>
                <a:gd name="connsiteX3" fmla="*/ 6079203 w 6079203"/>
                <a:gd name="connsiteY3" fmla="*/ 639714 h 1279427"/>
                <a:gd name="connsiteX4" fmla="*/ 5439490 w 6079203"/>
                <a:gd name="connsiteY4" fmla="*/ 1279427 h 1279427"/>
                <a:gd name="connsiteX5" fmla="*/ 5439490 w 6079203"/>
                <a:gd name="connsiteY5" fmla="*/ 959570 h 1279427"/>
                <a:gd name="connsiteX6" fmla="*/ 0 w 6079203"/>
                <a:gd name="connsiteY6" fmla="*/ 959570 h 1279427"/>
                <a:gd name="connsiteX7" fmla="*/ 0 w 6079203"/>
                <a:gd name="connsiteY7" fmla="*/ 319857 h 127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203" h="1279427">
                  <a:moveTo>
                    <a:pt x="0" y="319857"/>
                  </a:moveTo>
                  <a:lnTo>
                    <a:pt x="5439490" y="319857"/>
                  </a:lnTo>
                  <a:lnTo>
                    <a:pt x="5439490" y="0"/>
                  </a:lnTo>
                  <a:lnTo>
                    <a:pt x="6079203" y="639714"/>
                  </a:lnTo>
                  <a:lnTo>
                    <a:pt x="5439490" y="1279427"/>
                  </a:lnTo>
                  <a:lnTo>
                    <a:pt x="5439490" y="959570"/>
                  </a:lnTo>
                  <a:lnTo>
                    <a:pt x="0" y="959570"/>
                  </a:lnTo>
                  <a:lnTo>
                    <a:pt x="0" y="319857"/>
                  </a:lnTo>
                  <a:close/>
                </a:path>
              </a:pathLst>
            </a:custGeom>
            <a:solidFill>
              <a:srgbClr val="00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83820" tIns="403677" rIns="573857" bIns="522966" spcCol="1270" anchor="ctr"/>
            <a:lstStyle/>
            <a:p>
              <a:pPr defTabSz="977900" eaLnBrk="1" hangingPunct="1">
                <a:lnSpc>
                  <a:spcPct val="90000"/>
                </a:lnSpc>
                <a:spcAft>
                  <a:spcPct val="35000"/>
                </a:spcAft>
                <a:defRPr/>
              </a:pP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學科</a:t>
              </a:r>
            </a:p>
          </p:txBody>
        </p:sp>
        <p:sp>
          <p:nvSpPr>
            <p:cNvPr id="10" name="手繪多邊形 9"/>
            <p:cNvSpPr/>
            <p:nvPr/>
          </p:nvSpPr>
          <p:spPr>
            <a:xfrm>
              <a:off x="2885284" y="2707236"/>
              <a:ext cx="2705396" cy="2593972"/>
            </a:xfrm>
            <a:custGeom>
              <a:avLst/>
              <a:gdLst>
                <a:gd name="connsiteX0" fmla="*/ 0 w 2705772"/>
                <a:gd name="connsiteY0" fmla="*/ 0 h 2464647"/>
                <a:gd name="connsiteX1" fmla="*/ 2705772 w 2705772"/>
                <a:gd name="connsiteY1" fmla="*/ 0 h 2464647"/>
                <a:gd name="connsiteX2" fmla="*/ 2705772 w 2705772"/>
                <a:gd name="connsiteY2" fmla="*/ 2464647 h 2464647"/>
                <a:gd name="connsiteX3" fmla="*/ 0 w 2705772"/>
                <a:gd name="connsiteY3" fmla="*/ 2464647 h 2464647"/>
                <a:gd name="connsiteX4" fmla="*/ 0 w 2705772"/>
                <a:gd name="connsiteY4" fmla="*/ 0 h 24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772" h="2464647">
                  <a:moveTo>
                    <a:pt x="0" y="0"/>
                  </a:moveTo>
                  <a:lnTo>
                    <a:pt x="2705772" y="0"/>
                  </a:lnTo>
                  <a:lnTo>
                    <a:pt x="2705772" y="2464647"/>
                  </a:lnTo>
                  <a:lnTo>
                    <a:pt x="0" y="2464647"/>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0010" tIns="80010" rIns="80010" bIns="80010" spcCol="1270"/>
            <a:lstStyle/>
            <a:p>
              <a:pPr defTabSz="933450" eaLnBrk="1" hangingPunct="1">
                <a:lnSpc>
                  <a:spcPct val="90000"/>
                </a:lnSpc>
                <a:spcAft>
                  <a:spcPct val="35000"/>
                </a:spcAft>
                <a:defRPr/>
              </a:pPr>
              <a:r>
                <a:rPr lang="zh-TW" altLang="en-US" sz="2800" b="1" dirty="0">
                  <a:solidFill>
                    <a:srgbClr val="003600"/>
                  </a:solidFill>
                  <a:latin typeface="微軟正黑體" panose="020B0604030504040204" pitchFamily="34" charset="-120"/>
                  <a:ea typeface="微軟正黑體" panose="020B0604030504040204" pitchFamily="34" charset="-120"/>
                </a:rPr>
                <a:t>內容導向</a:t>
              </a:r>
              <a:endParaRPr lang="en-US" altLang="zh-TW" sz="2800" b="1" dirty="0">
                <a:solidFill>
                  <a:srgbClr val="003600"/>
                </a:solidFill>
                <a:latin typeface="微軟正黑體" panose="020B0604030504040204" pitchFamily="34" charset="-120"/>
                <a:ea typeface="微軟正黑體" panose="020B0604030504040204" pitchFamily="34"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以學科知識的學習為主，視教材為權威，教材內容亦是考試重點</a:t>
              </a:r>
            </a:p>
          </p:txBody>
        </p:sp>
      </p:grpSp>
      <p:grpSp>
        <p:nvGrpSpPr>
          <p:cNvPr id="4" name="群組 14"/>
          <p:cNvGrpSpPr>
            <a:grpSpLocks/>
          </p:cNvGrpSpPr>
          <p:nvPr/>
        </p:nvGrpSpPr>
        <p:grpSpPr bwMode="auto">
          <a:xfrm>
            <a:off x="7115175" y="2147889"/>
            <a:ext cx="3373438" cy="3584575"/>
            <a:chOff x="5591057" y="2147875"/>
            <a:chExt cx="3373430" cy="3585381"/>
          </a:xfrm>
        </p:grpSpPr>
        <p:sp>
          <p:nvSpPr>
            <p:cNvPr id="11" name="手繪多邊形 10"/>
            <p:cNvSpPr/>
            <p:nvPr/>
          </p:nvSpPr>
          <p:spPr>
            <a:xfrm>
              <a:off x="5591057" y="2147875"/>
              <a:ext cx="3373430" cy="1279813"/>
            </a:xfrm>
            <a:custGeom>
              <a:avLst/>
              <a:gdLst>
                <a:gd name="connsiteX0" fmla="*/ 0 w 3373430"/>
                <a:gd name="connsiteY0" fmla="*/ 319857 h 1279427"/>
                <a:gd name="connsiteX1" fmla="*/ 2733717 w 3373430"/>
                <a:gd name="connsiteY1" fmla="*/ 319857 h 1279427"/>
                <a:gd name="connsiteX2" fmla="*/ 2733717 w 3373430"/>
                <a:gd name="connsiteY2" fmla="*/ 0 h 1279427"/>
                <a:gd name="connsiteX3" fmla="*/ 3373430 w 3373430"/>
                <a:gd name="connsiteY3" fmla="*/ 639714 h 1279427"/>
                <a:gd name="connsiteX4" fmla="*/ 2733717 w 3373430"/>
                <a:gd name="connsiteY4" fmla="*/ 1279427 h 1279427"/>
                <a:gd name="connsiteX5" fmla="*/ 2733717 w 3373430"/>
                <a:gd name="connsiteY5" fmla="*/ 959570 h 1279427"/>
                <a:gd name="connsiteX6" fmla="*/ 0 w 3373430"/>
                <a:gd name="connsiteY6" fmla="*/ 959570 h 1279427"/>
                <a:gd name="connsiteX7" fmla="*/ 0 w 3373430"/>
                <a:gd name="connsiteY7" fmla="*/ 319857 h 127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430" h="1279427">
                  <a:moveTo>
                    <a:pt x="0" y="319857"/>
                  </a:moveTo>
                  <a:lnTo>
                    <a:pt x="2733717" y="319857"/>
                  </a:lnTo>
                  <a:lnTo>
                    <a:pt x="2733717" y="0"/>
                  </a:lnTo>
                  <a:lnTo>
                    <a:pt x="3373430" y="639714"/>
                  </a:lnTo>
                  <a:lnTo>
                    <a:pt x="2733717" y="1279427"/>
                  </a:lnTo>
                  <a:lnTo>
                    <a:pt x="2733717" y="959570"/>
                  </a:lnTo>
                  <a:lnTo>
                    <a:pt x="0" y="959570"/>
                  </a:lnTo>
                  <a:lnTo>
                    <a:pt x="0" y="319857"/>
                  </a:lnTo>
                  <a:close/>
                </a:path>
              </a:pathLst>
            </a:custGeom>
            <a:solidFill>
              <a:srgbClr val="7030A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83820" tIns="403677" rIns="573857" bIns="522966" spcCol="1270" anchor="ctr"/>
            <a:lstStyle/>
            <a:p>
              <a:pPr defTabSz="977900" eaLnBrk="1" hangingPunct="1">
                <a:lnSpc>
                  <a:spcPct val="90000"/>
                </a:lnSpc>
                <a:spcAft>
                  <a:spcPct val="35000"/>
                </a:spcAft>
                <a:defRPr/>
              </a:pP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p>
          </p:txBody>
        </p:sp>
        <p:sp>
          <p:nvSpPr>
            <p:cNvPr id="12" name="手繪多邊形 11"/>
            <p:cNvSpPr/>
            <p:nvPr/>
          </p:nvSpPr>
          <p:spPr>
            <a:xfrm>
              <a:off x="5591057" y="3133934"/>
              <a:ext cx="2705094" cy="2599322"/>
            </a:xfrm>
            <a:custGeom>
              <a:avLst/>
              <a:gdLst>
                <a:gd name="connsiteX0" fmla="*/ 0 w 2705772"/>
                <a:gd name="connsiteY0" fmla="*/ 0 h 2428577"/>
                <a:gd name="connsiteX1" fmla="*/ 2705772 w 2705772"/>
                <a:gd name="connsiteY1" fmla="*/ 0 h 2428577"/>
                <a:gd name="connsiteX2" fmla="*/ 2705772 w 2705772"/>
                <a:gd name="connsiteY2" fmla="*/ 2428577 h 2428577"/>
                <a:gd name="connsiteX3" fmla="*/ 0 w 2705772"/>
                <a:gd name="connsiteY3" fmla="*/ 2428577 h 2428577"/>
                <a:gd name="connsiteX4" fmla="*/ 0 w 2705772"/>
                <a:gd name="connsiteY4" fmla="*/ 0 h 242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772" h="2428577">
                  <a:moveTo>
                    <a:pt x="0" y="0"/>
                  </a:moveTo>
                  <a:lnTo>
                    <a:pt x="2705772" y="0"/>
                  </a:lnTo>
                  <a:lnTo>
                    <a:pt x="2705772" y="2428577"/>
                  </a:lnTo>
                  <a:lnTo>
                    <a:pt x="0" y="2428577"/>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0010" tIns="80010" rIns="80010" bIns="80010" spcCol="1270"/>
            <a:lstStyle/>
            <a:p>
              <a:pPr defTabSz="933450" eaLnBrk="1" hangingPunct="1">
                <a:lnSpc>
                  <a:spcPct val="90000"/>
                </a:lnSpc>
                <a:spcAft>
                  <a:spcPct val="35000"/>
                </a:spcAft>
                <a:defRPr/>
              </a:pPr>
              <a:r>
                <a:rPr lang="zh-TW" altLang="en-US" sz="2800" b="1" dirty="0">
                  <a:solidFill>
                    <a:srgbClr val="7030A0"/>
                  </a:solidFill>
                  <a:latin typeface="微軟正黑體" panose="020B0604030504040204" pitchFamily="34" charset="-120"/>
                  <a:ea typeface="微軟正黑體" panose="020B0604030504040204" pitchFamily="34" charset="-120"/>
                </a:rPr>
                <a:t>素養導向</a:t>
              </a:r>
              <a:endParaRPr lang="en-US" altLang="zh-TW" sz="2800" b="1" dirty="0">
                <a:solidFill>
                  <a:srgbClr val="7030A0"/>
                </a:solidFill>
                <a:latin typeface="微軟正黑體" panose="020B0604030504040204" pitchFamily="34" charset="-120"/>
                <a:ea typeface="微軟正黑體" panose="020B0604030504040204" pitchFamily="34"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以學生為學習主體，以全人養成為理念，素養導向是能力導向的升級進化版</a:t>
              </a:r>
            </a:p>
          </p:txBody>
        </p:sp>
      </p:grpSp>
      <p:sp>
        <p:nvSpPr>
          <p:cNvPr id="68614" name="Shape 787"/>
          <p:cNvSpPr>
            <a:spLocks noGrp="1"/>
          </p:cNvSpPr>
          <p:nvPr>
            <p:ph idx="1"/>
          </p:nvPr>
        </p:nvSpPr>
        <p:spPr>
          <a:xfrm>
            <a:off x="1711325" y="765176"/>
            <a:ext cx="7500938" cy="728663"/>
          </a:xfrm>
        </p:spPr>
        <p:txBody>
          <a:bodyPr vert="horz" wrap="square" lIns="91425" tIns="45700" rIns="91425" bIns="45700" numCol="1" anchor="t" anchorCtr="0" compatLnSpc="1">
            <a:prstTxWarp prst="textNoShape">
              <a:avLst/>
            </a:prstTxWarp>
          </a:bodyPr>
          <a:lstStyle/>
          <a:p>
            <a:pPr eaLnBrk="1" hangingPunct="1">
              <a:spcBef>
                <a:spcPct val="0"/>
              </a:spcBef>
              <a:buClr>
                <a:srgbClr val="000000"/>
              </a:buClr>
              <a:buSzPct val="25000"/>
              <a:buFont typeface="Arial" pitchFamily="34" charset="0"/>
              <a:buNone/>
            </a:pPr>
            <a:r>
              <a:rPr lang="zh-TW" altLang="en-US" sz="3600" b="1" dirty="0">
                <a:solidFill>
                  <a:srgbClr val="0000FF"/>
                </a:solidFill>
                <a:latin typeface="標楷體" pitchFamily="65" charset="-120"/>
                <a:ea typeface="標楷體" pitchFamily="65" charset="-120"/>
                <a:cs typeface="Arial" pitchFamily="34" charset="0"/>
                <a:sym typeface="Arial" pitchFamily="34" charset="0"/>
              </a:rPr>
              <a:t>（一）課程教學取向</a:t>
            </a:r>
            <a:endParaRPr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Tree>
    <p:extLst>
      <p:ext uri="{BB962C8B-B14F-4D97-AF65-F5344CB8AC3E}">
        <p14:creationId xmlns:p14="http://schemas.microsoft.com/office/powerpoint/2010/main" val="263361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內容版面配置區 2"/>
          <p:cNvSpPr>
            <a:spLocks noGrp="1"/>
          </p:cNvSpPr>
          <p:nvPr>
            <p:ph idx="1"/>
          </p:nvPr>
        </p:nvSpPr>
        <p:spPr>
          <a:xfrm>
            <a:off x="1631505" y="500064"/>
            <a:ext cx="7929563" cy="768697"/>
          </a:xfrm>
        </p:spPr>
        <p:txBody>
          <a:bodyPr/>
          <a:lstStyle/>
          <a:p>
            <a:pPr eaLnBrk="1" hangingPunct="1">
              <a:spcBef>
                <a:spcPct val="0"/>
              </a:spcBef>
              <a:buClr>
                <a:srgbClr val="000000"/>
              </a:buClr>
              <a:buSzPct val="25000"/>
              <a:buNone/>
            </a:pPr>
            <a:r>
              <a:rPr lang="zh-TW" altLang="en-US" sz="3600" b="1" dirty="0">
                <a:solidFill>
                  <a:srgbClr val="0000FF"/>
                </a:solidFill>
                <a:latin typeface="標楷體" pitchFamily="65" charset="-120"/>
                <a:ea typeface="標楷體" pitchFamily="65" charset="-120"/>
                <a:cs typeface="Arial" pitchFamily="34" charset="0"/>
                <a:sym typeface="Arial" pitchFamily="34" charset="0"/>
              </a:rPr>
              <a:t>（二）素養導向教學的四大原則</a:t>
            </a:r>
            <a:endParaRPr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4" name="投影片編號版面配置區 3"/>
          <p:cNvSpPr>
            <a:spLocks noGrp="1"/>
          </p:cNvSpPr>
          <p:nvPr>
            <p:ph type="sldNum" sz="quarter" idx="12"/>
          </p:nvPr>
        </p:nvSpPr>
        <p:spPr/>
        <p:txBody>
          <a:bodyPr/>
          <a:lstStyle/>
          <a:p>
            <a:pPr>
              <a:defRPr/>
            </a:pPr>
            <a:fld id="{A5A7DA25-57D5-46E2-8FDD-137482538893}" type="slidenum">
              <a:rPr lang="zh-TW" altLang="en-US" smtClean="0">
                <a:solidFill>
                  <a:prstClr val="black">
                    <a:tint val="75000"/>
                  </a:prstClr>
                </a:solidFill>
              </a:rPr>
              <a:pPr>
                <a:defRPr/>
              </a:pPr>
              <a:t>68</a:t>
            </a:fld>
            <a:endParaRPr lang="zh-TW" altLang="en-US">
              <a:solidFill>
                <a:prstClr val="black">
                  <a:tint val="75000"/>
                </a:prstClr>
              </a:solidFill>
            </a:endParaRPr>
          </a:p>
        </p:txBody>
      </p:sp>
      <p:sp>
        <p:nvSpPr>
          <p:cNvPr id="6" name="文字方塊 5"/>
          <p:cNvSpPr txBox="1"/>
          <p:nvPr/>
        </p:nvSpPr>
        <p:spPr>
          <a:xfrm>
            <a:off x="2208214" y="1500188"/>
            <a:ext cx="7775575" cy="584200"/>
          </a:xfrm>
          <a:prstGeom prst="rect">
            <a:avLst/>
          </a:prstGeom>
          <a:noFill/>
        </p:spPr>
        <p:txBody>
          <a:bodyPr>
            <a:spAutoFit/>
          </a:bodyPr>
          <a:lstStyle/>
          <a:p>
            <a:pPr algn="ctr">
              <a:defRPr/>
            </a:pPr>
            <a:r>
              <a:rPr lang="zh-TW" altLang="en-US" sz="3200" b="1" dirty="0">
                <a:solidFill>
                  <a:srgbClr val="C00000"/>
                </a:solidFill>
                <a:latin typeface="標楷體" pitchFamily="65" charset="-120"/>
                <a:ea typeface="標楷體" pitchFamily="65" charset="-120"/>
              </a:rPr>
              <a:t>參照各領域</a:t>
            </a:r>
            <a:r>
              <a:rPr lang="en-US" altLang="zh-TW" sz="3200" b="1" dirty="0">
                <a:solidFill>
                  <a:srgbClr val="C00000"/>
                </a:solidFill>
                <a:latin typeface="標楷體" pitchFamily="65" charset="-120"/>
                <a:ea typeface="標楷體" pitchFamily="65" charset="-120"/>
              </a:rPr>
              <a:t>/</a:t>
            </a:r>
            <a:r>
              <a:rPr lang="zh-TW" altLang="en-US" sz="3200" b="1" dirty="0">
                <a:solidFill>
                  <a:srgbClr val="C00000"/>
                </a:solidFill>
                <a:latin typeface="標楷體" pitchFamily="65" charset="-120"/>
                <a:ea typeface="標楷體" pitchFamily="65" charset="-120"/>
              </a:rPr>
              <a:t>科目之核心素養、學習重點</a:t>
            </a:r>
          </a:p>
        </p:txBody>
      </p:sp>
      <p:sp>
        <p:nvSpPr>
          <p:cNvPr id="7" name="十字形 6"/>
          <p:cNvSpPr/>
          <p:nvPr/>
        </p:nvSpPr>
        <p:spPr>
          <a:xfrm>
            <a:off x="5807968" y="2276873"/>
            <a:ext cx="647502" cy="581769"/>
          </a:xfrm>
          <a:prstGeom prst="plus">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accent2">
                  <a:lumMod val="75000"/>
                </a:schemeClr>
              </a:solidFill>
            </a:endParaRPr>
          </a:p>
        </p:txBody>
      </p:sp>
      <p:grpSp>
        <p:nvGrpSpPr>
          <p:cNvPr id="2" name="Shape 789"/>
          <p:cNvGrpSpPr>
            <a:grpSpLocks/>
          </p:cNvGrpSpPr>
          <p:nvPr/>
        </p:nvGrpSpPr>
        <p:grpSpPr bwMode="auto">
          <a:xfrm>
            <a:off x="2060328" y="2965102"/>
            <a:ext cx="8212137" cy="2624138"/>
            <a:chOff x="2405" y="728508"/>
            <a:chExt cx="8210554" cy="2361545"/>
          </a:xfrm>
        </p:grpSpPr>
        <p:sp>
          <p:nvSpPr>
            <p:cNvPr id="9" name="Shape 790"/>
            <p:cNvSpPr>
              <a:spLocks noChangeArrowheads="1"/>
            </p:cNvSpPr>
            <p:nvPr/>
          </p:nvSpPr>
          <p:spPr bwMode="auto">
            <a:xfrm>
              <a:off x="2405" y="757111"/>
              <a:ext cx="2414868" cy="2332942"/>
            </a:xfrm>
            <a:prstGeom prst="ellipse">
              <a:avLst/>
            </a:prstGeom>
            <a:solidFill>
              <a:srgbClr val="BF504D">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10" name="Shape 791"/>
            <p:cNvSpPr txBox="1">
              <a:spLocks noChangeArrowheads="1"/>
            </p:cNvSpPr>
            <p:nvPr/>
          </p:nvSpPr>
          <p:spPr bwMode="auto">
            <a:xfrm>
              <a:off x="49767" y="1110757"/>
              <a:ext cx="2061219"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a:solidFill>
                    <a:srgbClr val="000000"/>
                  </a:solidFill>
                  <a:latin typeface="標楷體" pitchFamily="65" charset="-120"/>
                  <a:ea typeface="標楷體" pitchFamily="65" charset="-120"/>
                  <a:cs typeface="Arial" pitchFamily="34" charset="0"/>
                  <a:sym typeface="Arial" pitchFamily="34" charset="0"/>
                </a:rPr>
                <a:t>整合知識、</a:t>
              </a:r>
            </a:p>
            <a:p>
              <a:pPr algn="ctr" eaLnBrk="1" hangingPunct="1">
                <a:lnSpc>
                  <a:spcPct val="90000"/>
                </a:lnSpc>
                <a:buSzPct val="25000"/>
              </a:pPr>
              <a:r>
                <a:rPr lang="en-US" altLang="zh-TW" sz="2800" b="1">
                  <a:solidFill>
                    <a:srgbClr val="000000"/>
                  </a:solidFill>
                  <a:latin typeface="標楷體" pitchFamily="65" charset="-120"/>
                  <a:ea typeface="標楷體" pitchFamily="65" charset="-120"/>
                  <a:cs typeface="Arial" pitchFamily="34" charset="0"/>
                  <a:sym typeface="Arial" pitchFamily="34" charset="0"/>
                </a:rPr>
                <a:t>技能與態度</a:t>
              </a:r>
            </a:p>
          </p:txBody>
        </p:sp>
        <p:sp>
          <p:nvSpPr>
            <p:cNvPr id="11" name="Shape 792"/>
            <p:cNvSpPr/>
            <p:nvPr/>
          </p:nvSpPr>
          <p:spPr>
            <a:xfrm>
              <a:off x="1981635" y="728508"/>
              <a:ext cx="2237944" cy="2231538"/>
            </a:xfrm>
            <a:prstGeom prst="ellipse">
              <a:avLst/>
            </a:prstGeom>
            <a:solidFill>
              <a:schemeClr val="accent3">
                <a:alpha val="49803"/>
              </a:schemeClr>
            </a:solidFill>
            <a:ln w="25400" cap="flat" cmpd="sng">
              <a:solidFill>
                <a:schemeClr val="lt1"/>
              </a:solidFill>
              <a:prstDash val="solid"/>
              <a:round/>
              <a:headEnd type="none" w="med" len="med"/>
              <a:tailEnd type="none" w="med" len="med"/>
            </a:ln>
          </p:spPr>
          <p:txBody>
            <a:bodyPr lIns="91425" tIns="91425" rIns="91425" bIns="91425" anchor="ctr"/>
            <a:lstStyle/>
            <a:p>
              <a:pPr eaLnBrk="1" hangingPunct="1">
                <a:spcBef>
                  <a:spcPts val="0"/>
                </a:spcBef>
                <a:defRPr/>
              </a:pPr>
              <a:endParaRPr b="1" dirty="0">
                <a:latin typeface="標楷體" panose="03000509000000000000" pitchFamily="65" charset="-120"/>
                <a:ea typeface="標楷體" panose="03000509000000000000" pitchFamily="65" charset="-120"/>
              </a:endParaRPr>
            </a:p>
          </p:txBody>
        </p:sp>
        <p:sp>
          <p:nvSpPr>
            <p:cNvPr id="12" name="Shape 793"/>
            <p:cNvSpPr txBox="1">
              <a:spLocks noChangeArrowheads="1"/>
            </p:cNvSpPr>
            <p:nvPr/>
          </p:nvSpPr>
          <p:spPr bwMode="auto">
            <a:xfrm>
              <a:off x="2207233" y="1110758"/>
              <a:ext cx="1830067"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脈絡化的</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a:p>
              <a:pPr algn="ctr" eaLnBrk="1" hangingPunct="1">
                <a:lnSpc>
                  <a:spcPct val="90000"/>
                </a:lnSpc>
                <a:buSzPct val="25000"/>
              </a:pPr>
              <a:r>
                <a:rPr lang="zh-TW" altLang="en-US" sz="2800" b="1" dirty="0">
                  <a:solidFill>
                    <a:srgbClr val="000000"/>
                  </a:solidFill>
                  <a:latin typeface="標楷體" pitchFamily="65" charset="-120"/>
                  <a:ea typeface="標楷體" pitchFamily="65" charset="-120"/>
                  <a:cs typeface="Arial" pitchFamily="34" charset="0"/>
                  <a:sym typeface="Arial" pitchFamily="34" charset="0"/>
                </a:rPr>
                <a:t>情境</a:t>
              </a: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學習</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13" name="Shape 794"/>
            <p:cNvSpPr/>
            <p:nvPr/>
          </p:nvSpPr>
          <p:spPr>
            <a:xfrm>
              <a:off x="3865635" y="757081"/>
              <a:ext cx="2415709" cy="2332972"/>
            </a:xfrm>
            <a:prstGeom prst="ellipse">
              <a:avLst/>
            </a:prstGeom>
            <a:solidFill>
              <a:schemeClr val="accent4">
                <a:alpha val="49803"/>
              </a:schemeClr>
            </a:solidFill>
            <a:ln w="25400" cap="flat" cmpd="sng">
              <a:solidFill>
                <a:schemeClr val="lt1"/>
              </a:solidFill>
              <a:prstDash val="solid"/>
              <a:round/>
              <a:headEnd type="none" w="med" len="med"/>
              <a:tailEnd type="none" w="med" len="med"/>
            </a:ln>
          </p:spPr>
          <p:txBody>
            <a:bodyPr lIns="91425" tIns="91425" rIns="91425" bIns="91425" anchor="ctr"/>
            <a:lstStyle/>
            <a:p>
              <a:pPr eaLnBrk="1" hangingPunct="1">
                <a:spcBef>
                  <a:spcPts val="0"/>
                </a:spcBef>
                <a:defRPr/>
              </a:pPr>
              <a:endParaRPr b="1" dirty="0">
                <a:latin typeface="標楷體" panose="03000509000000000000" pitchFamily="65" charset="-120"/>
                <a:ea typeface="標楷體" panose="03000509000000000000" pitchFamily="65" charset="-120"/>
              </a:endParaRPr>
            </a:p>
          </p:txBody>
        </p:sp>
        <p:sp>
          <p:nvSpPr>
            <p:cNvPr id="14" name="Shape 795"/>
            <p:cNvSpPr txBox="1">
              <a:spLocks noChangeArrowheads="1"/>
            </p:cNvSpPr>
            <p:nvPr/>
          </p:nvSpPr>
          <p:spPr bwMode="auto">
            <a:xfrm>
              <a:off x="4005297" y="1123274"/>
              <a:ext cx="2061499"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學習歷程</a:t>
              </a:r>
              <a:r>
                <a:rPr lang="en-US" altLang="zh-TW" sz="2800" b="1" dirty="0">
                  <a:solidFill>
                    <a:srgbClr val="000000"/>
                  </a:solidFill>
                  <a:latin typeface="標楷體" pitchFamily="65" charset="-120"/>
                  <a:ea typeface="標楷體" pitchFamily="65" charset="-120"/>
                  <a:cs typeface="Arial" pitchFamily="34" charset="0"/>
                  <a:sym typeface="Arial" pitchFamily="34" charset="0"/>
                </a:rPr>
                <a:t>、</a:t>
              </a:r>
            </a:p>
            <a:p>
              <a:pPr algn="ctr" eaLnBrk="1" hangingPunct="1">
                <a:lnSpc>
                  <a:spcPct val="90000"/>
                </a:lnSpc>
                <a:buSzPct val="25000"/>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方法及策略</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15" name="Shape 796"/>
            <p:cNvSpPr>
              <a:spLocks noChangeArrowheads="1"/>
            </p:cNvSpPr>
            <p:nvPr/>
          </p:nvSpPr>
          <p:spPr bwMode="auto">
            <a:xfrm>
              <a:off x="5938169" y="824163"/>
              <a:ext cx="2274790" cy="2265889"/>
            </a:xfrm>
            <a:prstGeom prst="ellipse">
              <a:avLst/>
            </a:prstGeom>
            <a:solidFill>
              <a:srgbClr val="49ACC5">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16" name="Shape 797"/>
            <p:cNvSpPr txBox="1">
              <a:spLocks noChangeArrowheads="1"/>
            </p:cNvSpPr>
            <p:nvPr/>
          </p:nvSpPr>
          <p:spPr bwMode="auto">
            <a:xfrm>
              <a:off x="6151742" y="1110758"/>
              <a:ext cx="1707570"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實踐力行的表現</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grpSp>
    </p:spTree>
    <p:extLst>
      <p:ext uri="{BB962C8B-B14F-4D97-AF65-F5344CB8AC3E}">
        <p14:creationId xmlns:p14="http://schemas.microsoft.com/office/powerpoint/2010/main" val="2832863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D8A7CAF5-A3D0-4539-92D7-311B61A5B624}"/>
              </a:ext>
            </a:extLst>
          </p:cNvPr>
          <p:cNvSpPr/>
          <p:nvPr/>
        </p:nvSpPr>
        <p:spPr>
          <a:xfrm>
            <a:off x="325438" y="619760"/>
            <a:ext cx="11537950"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9" name="剪去單一角落矩形 8">
            <a:extLst>
              <a:ext uri="{FF2B5EF4-FFF2-40B4-BE49-F238E27FC236}">
                <a16:creationId xmlns:a16="http://schemas.microsoft.com/office/drawing/2014/main" id="{8A278A5C-DA71-456B-92CA-7BB2547DE3F1}"/>
              </a:ext>
            </a:extLst>
          </p:cNvPr>
          <p:cNvSpPr/>
          <p:nvPr/>
        </p:nvSpPr>
        <p:spPr>
          <a:xfrm flipV="1">
            <a:off x="325438" y="619760"/>
            <a:ext cx="7215187"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8" name="文本框 7">
            <a:extLst>
              <a:ext uri="{FF2B5EF4-FFF2-40B4-BE49-F238E27FC236}">
                <a16:creationId xmlns:a16="http://schemas.microsoft.com/office/drawing/2014/main" id="{F15B5765-D678-4D50-A294-C14BE3C1A5D4}"/>
              </a:ext>
            </a:extLst>
          </p:cNvPr>
          <p:cNvSpPr txBox="1"/>
          <p:nvPr/>
        </p:nvSpPr>
        <p:spPr>
          <a:xfrm>
            <a:off x="379413" y="737235"/>
            <a:ext cx="7161212"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從三個面向看看，為何需要十二年國教課綱？</a:t>
            </a:r>
          </a:p>
        </p:txBody>
      </p:sp>
      <p:sp>
        <p:nvSpPr>
          <p:cNvPr id="24" name="等腰三角形 45">
            <a:extLst>
              <a:ext uri="{FF2B5EF4-FFF2-40B4-BE49-F238E27FC236}">
                <a16:creationId xmlns:a16="http://schemas.microsoft.com/office/drawing/2014/main" id="{EF91EB4C-F415-4C5D-AB49-EFF0935A323E}"/>
              </a:ext>
            </a:extLst>
          </p:cNvPr>
          <p:cNvSpPr/>
          <p:nvPr/>
        </p:nvSpPr>
        <p:spPr>
          <a:xfrm>
            <a:off x="1384300" y="5188268"/>
            <a:ext cx="2363788" cy="1127125"/>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sp>
        <p:nvSpPr>
          <p:cNvPr id="25" name="TextBox 10">
            <a:extLst>
              <a:ext uri="{FF2B5EF4-FFF2-40B4-BE49-F238E27FC236}">
                <a16:creationId xmlns:a16="http://schemas.microsoft.com/office/drawing/2014/main" id="{8421E528-DEDC-4EF0-A395-8FFCFF115034}"/>
              </a:ext>
            </a:extLst>
          </p:cNvPr>
          <p:cNvSpPr txBox="1">
            <a:spLocks noChangeArrowheads="1"/>
          </p:cNvSpPr>
          <p:nvPr/>
        </p:nvSpPr>
        <p:spPr bwMode="auto">
          <a:xfrm>
            <a:off x="1566863" y="5356543"/>
            <a:ext cx="1919287" cy="88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595959"/>
                </a:solidFill>
                <a:effectLst/>
                <a:uLnTx/>
                <a:uFillTx/>
                <a:latin typeface="Microsoft YaHei" panose="020B0503020204020204" pitchFamily="34" charset="-122"/>
                <a:ea typeface="Microsoft YaHei" panose="020B0503020204020204" pitchFamily="34" charset="-122"/>
                <a:cs typeface="+mn-cs"/>
              </a:rPr>
              <a:t>背多分</a:t>
            </a:r>
            <a:endParaRPr kumimoji="0" lang="en-US" altLang="zh-TW" sz="2400" b="1" i="0" u="none" strike="noStrike" kern="1200" cap="none" spc="0" normalizeH="0" baseline="0" noProof="0" dirty="0" smtClean="0">
              <a:ln>
                <a:noFill/>
              </a:ln>
              <a:solidFill>
                <a:srgbClr val="595959"/>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595959"/>
                </a:solidFill>
                <a:effectLst/>
                <a:uLnTx/>
                <a:uFillTx/>
                <a:latin typeface="Microsoft YaHei" panose="020B0503020204020204" pitchFamily="34" charset="-122"/>
                <a:ea typeface="Microsoft YaHei" panose="020B0503020204020204" pitchFamily="34" charset="-122"/>
                <a:cs typeface="+mn-cs"/>
              </a:rPr>
              <a:t>過時</a:t>
            </a:r>
            <a:r>
              <a:rPr kumimoji="0" lang="zh-CN" altLang="en-US" sz="2400" b="1" i="0" u="none" strike="noStrike" kern="1200" cap="none" spc="0" normalizeH="0" baseline="0" noProof="0" dirty="0">
                <a:ln>
                  <a:noFill/>
                </a:ln>
                <a:solidFill>
                  <a:srgbClr val="595959"/>
                </a:solidFill>
                <a:effectLst/>
                <a:uLnTx/>
                <a:uFillTx/>
                <a:latin typeface="Microsoft YaHei" panose="020B0503020204020204" pitchFamily="34" charset="-122"/>
                <a:ea typeface="Microsoft YaHei" panose="020B0503020204020204" pitchFamily="34" charset="-122"/>
                <a:cs typeface="+mn-cs"/>
              </a:rPr>
              <a:t>了嗎？</a:t>
            </a:r>
          </a:p>
        </p:txBody>
      </p:sp>
      <p:sp>
        <p:nvSpPr>
          <p:cNvPr id="26" name="TextBox 16">
            <a:extLst>
              <a:ext uri="{FF2B5EF4-FFF2-40B4-BE49-F238E27FC236}">
                <a16:creationId xmlns:a16="http://schemas.microsoft.com/office/drawing/2014/main" id="{4C042768-BDDB-4E4B-AB2F-876E3FF89AED}"/>
              </a:ext>
            </a:extLst>
          </p:cNvPr>
          <p:cNvSpPr txBox="1">
            <a:spLocks noChangeArrowheads="1"/>
          </p:cNvSpPr>
          <p:nvPr/>
        </p:nvSpPr>
        <p:spPr bwMode="auto">
          <a:xfrm>
            <a:off x="5124450" y="5356543"/>
            <a:ext cx="17653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595959"/>
                </a:solidFill>
                <a:effectLst/>
                <a:uLnTx/>
                <a:uFillTx/>
                <a:latin typeface="Microsoft YaHei" panose="020B0503020204020204" pitchFamily="34" charset="-122"/>
                <a:ea typeface="Microsoft YaHei" panose="020B0503020204020204" pitchFamily="34" charset="-122"/>
                <a:cs typeface="+mn-cs"/>
              </a:rPr>
              <a:t>瓦特 牛頓</a:t>
            </a:r>
            <a:endParaRPr kumimoji="0" lang="en-US" altLang="zh-CN" sz="2400" b="1" i="0" u="none" strike="noStrike" kern="1200" cap="none" spc="0" normalizeH="0" baseline="0" noProof="0">
              <a:ln>
                <a:noFill/>
              </a:ln>
              <a:solidFill>
                <a:srgbClr val="595959"/>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595959"/>
                </a:solidFill>
                <a:effectLst/>
                <a:uLnTx/>
                <a:uFillTx/>
                <a:latin typeface="Microsoft YaHei" panose="020B0503020204020204" pitchFamily="34" charset="-122"/>
                <a:ea typeface="Microsoft YaHei" panose="020B0503020204020204" pitchFamily="34" charset="-122"/>
                <a:cs typeface="+mn-cs"/>
              </a:rPr>
              <a:t>還能存在嗎？</a:t>
            </a:r>
          </a:p>
        </p:txBody>
      </p:sp>
      <p:sp>
        <p:nvSpPr>
          <p:cNvPr id="27" name="TextBox 22">
            <a:extLst>
              <a:ext uri="{FF2B5EF4-FFF2-40B4-BE49-F238E27FC236}">
                <a16:creationId xmlns:a16="http://schemas.microsoft.com/office/drawing/2014/main" id="{16EA1855-0080-4EEE-AC18-A4CBE5B9067B}"/>
              </a:ext>
            </a:extLst>
          </p:cNvPr>
          <p:cNvSpPr txBox="1">
            <a:spLocks noChangeArrowheads="1"/>
          </p:cNvSpPr>
          <p:nvPr/>
        </p:nvSpPr>
        <p:spPr bwMode="auto">
          <a:xfrm>
            <a:off x="8456613" y="5356543"/>
            <a:ext cx="19431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595959"/>
                </a:solidFill>
                <a:effectLst/>
                <a:uLnTx/>
                <a:uFillTx/>
                <a:latin typeface="Microsoft YaHei" panose="020B0503020204020204" pitchFamily="34" charset="-122"/>
                <a:ea typeface="Microsoft YaHei" panose="020B0503020204020204" pitchFamily="34" charset="-122"/>
                <a:cs typeface="+mn-cs"/>
              </a:rPr>
              <a:t>看看鄰居</a:t>
            </a:r>
            <a:endParaRPr kumimoji="0" lang="en-US" altLang="zh-CN" sz="2400" b="1" i="0" u="none" strike="noStrike" kern="1200" cap="none" spc="0" normalizeH="0" baseline="0" noProof="0">
              <a:ln>
                <a:noFill/>
              </a:ln>
              <a:solidFill>
                <a:srgbClr val="595959"/>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595959"/>
                </a:solidFill>
                <a:effectLst/>
                <a:uLnTx/>
                <a:uFillTx/>
                <a:latin typeface="Microsoft YaHei" panose="020B0503020204020204" pitchFamily="34" charset="-122"/>
                <a:ea typeface="Microsoft YaHei" panose="020B0503020204020204" pitchFamily="34" charset="-122"/>
                <a:cs typeface="+mn-cs"/>
              </a:rPr>
              <a:t>想想自己</a:t>
            </a:r>
          </a:p>
        </p:txBody>
      </p:sp>
      <p:grpSp>
        <p:nvGrpSpPr>
          <p:cNvPr id="28" name="组合 5">
            <a:extLst>
              <a:ext uri="{FF2B5EF4-FFF2-40B4-BE49-F238E27FC236}">
                <a16:creationId xmlns:a16="http://schemas.microsoft.com/office/drawing/2014/main" id="{9A3D7489-44EC-4D63-B6F8-FBEB9CAC5A5B}"/>
              </a:ext>
            </a:extLst>
          </p:cNvPr>
          <p:cNvGrpSpPr/>
          <p:nvPr/>
        </p:nvGrpSpPr>
        <p:grpSpPr>
          <a:xfrm>
            <a:off x="1645901" y="1443625"/>
            <a:ext cx="1833434" cy="1950268"/>
            <a:chOff x="1280133" y="1276560"/>
            <a:chExt cx="1728000" cy="1838115"/>
          </a:xfrm>
          <a:solidFill>
            <a:srgbClr val="14826D"/>
          </a:solidFill>
        </p:grpSpPr>
        <p:sp>
          <p:nvSpPr>
            <p:cNvPr id="29" name="椭圆 27">
              <a:extLst>
                <a:ext uri="{FF2B5EF4-FFF2-40B4-BE49-F238E27FC236}">
                  <a16:creationId xmlns:a16="http://schemas.microsoft.com/office/drawing/2014/main" id="{3D920B48-2216-49B4-8E4A-3FBAF275936D}"/>
                </a:ext>
              </a:extLst>
            </p:cNvPr>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sp>
          <p:nvSpPr>
            <p:cNvPr id="30" name="TextBox 30">
              <a:extLst>
                <a:ext uri="{FF2B5EF4-FFF2-40B4-BE49-F238E27FC236}">
                  <a16:creationId xmlns:a16="http://schemas.microsoft.com/office/drawing/2014/main" id="{5DC39D78-730C-4700-B375-A62F010A388D}"/>
                </a:ext>
              </a:extLst>
            </p:cNvPr>
            <p:cNvSpPr txBox="1"/>
            <p:nvPr/>
          </p:nvSpPr>
          <p:spPr>
            <a:xfrm>
              <a:off x="1366582" y="1610901"/>
              <a:ext cx="1555101" cy="830997"/>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時代</a:t>
              </a:r>
              <a:endParaRPr kumimoji="0" lang="en-US" altLang="zh-CN"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背景</a:t>
              </a:r>
            </a:p>
          </p:txBody>
        </p:sp>
        <p:sp>
          <p:nvSpPr>
            <p:cNvPr id="31" name="等腰三角形 3">
              <a:extLst>
                <a:ext uri="{FF2B5EF4-FFF2-40B4-BE49-F238E27FC236}">
                  <a16:creationId xmlns:a16="http://schemas.microsoft.com/office/drawing/2014/main" id="{E050DAF2-B7E1-4408-8564-5911D38D22D2}"/>
                </a:ext>
              </a:extLst>
            </p:cNvPr>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grpSp>
      <p:grpSp>
        <p:nvGrpSpPr>
          <p:cNvPr id="32" name="组合 6">
            <a:extLst>
              <a:ext uri="{FF2B5EF4-FFF2-40B4-BE49-F238E27FC236}">
                <a16:creationId xmlns:a16="http://schemas.microsoft.com/office/drawing/2014/main" id="{8496A505-B73D-4532-AAAD-40ACB133BDD5}"/>
              </a:ext>
            </a:extLst>
          </p:cNvPr>
          <p:cNvGrpSpPr/>
          <p:nvPr/>
        </p:nvGrpSpPr>
        <p:grpSpPr>
          <a:xfrm>
            <a:off x="5051636" y="1436963"/>
            <a:ext cx="1833434" cy="1956930"/>
            <a:chOff x="3616599" y="1270281"/>
            <a:chExt cx="1728000" cy="1844394"/>
          </a:xfrm>
          <a:solidFill>
            <a:srgbClr val="DB675B"/>
          </a:solidFill>
        </p:grpSpPr>
        <p:sp>
          <p:nvSpPr>
            <p:cNvPr id="33" name="椭圆 28">
              <a:extLst>
                <a:ext uri="{FF2B5EF4-FFF2-40B4-BE49-F238E27FC236}">
                  <a16:creationId xmlns:a16="http://schemas.microsoft.com/office/drawing/2014/main" id="{45D7024D-1F6D-4C24-B1EB-557EBA11C452}"/>
                </a:ext>
              </a:extLst>
            </p:cNvPr>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sp>
          <p:nvSpPr>
            <p:cNvPr id="34" name="TextBox 31">
              <a:extLst>
                <a:ext uri="{FF2B5EF4-FFF2-40B4-BE49-F238E27FC236}">
                  <a16:creationId xmlns:a16="http://schemas.microsoft.com/office/drawing/2014/main" id="{CC05C95E-8544-4BC8-951A-530B6A36B1C4}"/>
                </a:ext>
              </a:extLst>
            </p:cNvPr>
            <p:cNvSpPr txBox="1"/>
            <p:nvPr/>
          </p:nvSpPr>
          <p:spPr>
            <a:xfrm>
              <a:off x="3818911" y="1612526"/>
              <a:ext cx="1323376" cy="830997"/>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學生</a:t>
              </a:r>
              <a:endParaRPr kumimoji="0" lang="en-US" altLang="zh-CN"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未來</a:t>
              </a:r>
            </a:p>
          </p:txBody>
        </p:sp>
        <p:sp>
          <p:nvSpPr>
            <p:cNvPr id="35" name="等腰三角形 41">
              <a:extLst>
                <a:ext uri="{FF2B5EF4-FFF2-40B4-BE49-F238E27FC236}">
                  <a16:creationId xmlns:a16="http://schemas.microsoft.com/office/drawing/2014/main" id="{290D8947-A13E-4869-81CC-D28EF195F9A1}"/>
                </a:ext>
              </a:extLst>
            </p:cNvPr>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grpSp>
      <p:grpSp>
        <p:nvGrpSpPr>
          <p:cNvPr id="36" name="组合 7">
            <a:extLst>
              <a:ext uri="{FF2B5EF4-FFF2-40B4-BE49-F238E27FC236}">
                <a16:creationId xmlns:a16="http://schemas.microsoft.com/office/drawing/2014/main" id="{2EEA8DE0-A584-4A56-BA80-A1363427DB00}"/>
              </a:ext>
            </a:extLst>
          </p:cNvPr>
          <p:cNvGrpSpPr/>
          <p:nvPr/>
        </p:nvGrpSpPr>
        <p:grpSpPr>
          <a:xfrm>
            <a:off x="8457371" y="1444343"/>
            <a:ext cx="1833434" cy="1949551"/>
            <a:chOff x="5990153" y="1277236"/>
            <a:chExt cx="1728000" cy="1837439"/>
          </a:xfrm>
          <a:solidFill>
            <a:srgbClr val="F09C2A"/>
          </a:solidFill>
        </p:grpSpPr>
        <p:sp>
          <p:nvSpPr>
            <p:cNvPr id="37" name="椭圆 29">
              <a:extLst>
                <a:ext uri="{FF2B5EF4-FFF2-40B4-BE49-F238E27FC236}">
                  <a16:creationId xmlns:a16="http://schemas.microsoft.com/office/drawing/2014/main" id="{B9EF6A96-D9BC-4C62-912F-330917D702DF}"/>
                </a:ext>
              </a:extLst>
            </p:cNvPr>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sp>
          <p:nvSpPr>
            <p:cNvPr id="38" name="TextBox 32">
              <a:extLst>
                <a:ext uri="{FF2B5EF4-FFF2-40B4-BE49-F238E27FC236}">
                  <a16:creationId xmlns:a16="http://schemas.microsoft.com/office/drawing/2014/main" id="{A80EE9EF-F04F-41C4-BB59-C522D70455DB}"/>
                </a:ext>
              </a:extLst>
            </p:cNvPr>
            <p:cNvSpPr txBox="1"/>
            <p:nvPr/>
          </p:nvSpPr>
          <p:spPr>
            <a:xfrm>
              <a:off x="6188721" y="1610357"/>
              <a:ext cx="1330199" cy="830997"/>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台灣</a:t>
              </a:r>
              <a:endParaRPr kumimoji="0" lang="en-US" altLang="zh-CN"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現況</a:t>
              </a:r>
            </a:p>
          </p:txBody>
        </p:sp>
        <p:sp>
          <p:nvSpPr>
            <p:cNvPr id="39" name="等腰三角形 42">
              <a:extLst>
                <a:ext uri="{FF2B5EF4-FFF2-40B4-BE49-F238E27FC236}">
                  <a16:creationId xmlns:a16="http://schemas.microsoft.com/office/drawing/2014/main" id="{498E3C6C-8952-4D21-A39B-42FA7B1F84E6}"/>
                </a:ext>
              </a:extLst>
            </p:cNvPr>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grpSp>
      <p:sp>
        <p:nvSpPr>
          <p:cNvPr id="40" name="等腰三角形 45">
            <a:extLst>
              <a:ext uri="{FF2B5EF4-FFF2-40B4-BE49-F238E27FC236}">
                <a16:creationId xmlns:a16="http://schemas.microsoft.com/office/drawing/2014/main" id="{85B9FCF2-7208-41AB-A43B-D9D395BD9EF8}"/>
              </a:ext>
            </a:extLst>
          </p:cNvPr>
          <p:cNvSpPr/>
          <p:nvPr/>
        </p:nvSpPr>
        <p:spPr>
          <a:xfrm>
            <a:off x="4797425" y="5188268"/>
            <a:ext cx="2363788" cy="1127125"/>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sp>
        <p:nvSpPr>
          <p:cNvPr id="41" name="等腰三角形 45">
            <a:extLst>
              <a:ext uri="{FF2B5EF4-FFF2-40B4-BE49-F238E27FC236}">
                <a16:creationId xmlns:a16="http://schemas.microsoft.com/office/drawing/2014/main" id="{8A76A31E-C7F0-4832-9F8C-0DA011E11113}"/>
              </a:ext>
            </a:extLst>
          </p:cNvPr>
          <p:cNvSpPr/>
          <p:nvPr/>
        </p:nvSpPr>
        <p:spPr>
          <a:xfrm>
            <a:off x="8247063" y="5188268"/>
            <a:ext cx="2363787" cy="1127125"/>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等线" panose="02010600030101010101"/>
              <a:cs typeface="+mn-cs"/>
            </a:endParaRPr>
          </a:p>
        </p:txBody>
      </p:sp>
      <p:sp>
        <p:nvSpPr>
          <p:cNvPr id="7181" name="矩形 44">
            <a:extLst>
              <a:ext uri="{FF2B5EF4-FFF2-40B4-BE49-F238E27FC236}">
                <a16:creationId xmlns:a16="http://schemas.microsoft.com/office/drawing/2014/main" id="{61E124A9-D689-48A1-BAAA-72EF406D754D}"/>
              </a:ext>
            </a:extLst>
          </p:cNvPr>
          <p:cNvSpPr>
            <a:spLocks noChangeArrowheads="1"/>
          </p:cNvSpPr>
          <p:nvPr/>
        </p:nvSpPr>
        <p:spPr bwMode="auto">
          <a:xfrm>
            <a:off x="1225550" y="3392805"/>
            <a:ext cx="25146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14826D"/>
                </a:solidFill>
                <a:effectLst/>
                <a:uLnTx/>
                <a:uFillTx/>
                <a:latin typeface="Microsoft YaHei" panose="020B0503020204020204" pitchFamily="34" charset="-122"/>
                <a:ea typeface="Microsoft YaHei" panose="020B0503020204020204" pitchFamily="34" charset="-122"/>
                <a:cs typeface="+mn-cs"/>
              </a:rPr>
              <a:t>全球化</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14826D"/>
                </a:solidFill>
                <a:effectLst/>
                <a:uLnTx/>
                <a:uFillTx/>
                <a:latin typeface="Microsoft YaHei" panose="020B0503020204020204" pitchFamily="34" charset="-122"/>
                <a:ea typeface="Microsoft YaHei" panose="020B0503020204020204" pitchFamily="34" charset="-122"/>
                <a:cs typeface="+mn-cs"/>
              </a:rPr>
              <a:t>數位化</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14826D"/>
                </a:solidFill>
                <a:effectLst/>
                <a:uLnTx/>
                <a:uFillTx/>
                <a:latin typeface="Microsoft YaHei" panose="020B0503020204020204" pitchFamily="34" charset="-122"/>
                <a:ea typeface="Microsoft YaHei" panose="020B0503020204020204" pitchFamily="34" charset="-122"/>
                <a:cs typeface="+mn-cs"/>
              </a:rPr>
              <a:t>知識快速淘汰</a:t>
            </a:r>
          </a:p>
        </p:txBody>
      </p:sp>
      <p:sp>
        <p:nvSpPr>
          <p:cNvPr id="7182" name="矩形 45">
            <a:extLst>
              <a:ext uri="{FF2B5EF4-FFF2-40B4-BE49-F238E27FC236}">
                <a16:creationId xmlns:a16="http://schemas.microsoft.com/office/drawing/2014/main" id="{6315EE4A-9970-4A0F-B225-88C43509810D}"/>
              </a:ext>
            </a:extLst>
          </p:cNvPr>
          <p:cNvSpPr>
            <a:spLocks noChangeArrowheads="1"/>
          </p:cNvSpPr>
          <p:nvPr/>
        </p:nvSpPr>
        <p:spPr bwMode="auto">
          <a:xfrm>
            <a:off x="4333875" y="3634105"/>
            <a:ext cx="32734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沒有英雄的世代</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須團隊競爭的社會</a:t>
            </a:r>
          </a:p>
        </p:txBody>
      </p:sp>
      <p:sp>
        <p:nvSpPr>
          <p:cNvPr id="7183" name="矩形 46">
            <a:extLst>
              <a:ext uri="{FF2B5EF4-FFF2-40B4-BE49-F238E27FC236}">
                <a16:creationId xmlns:a16="http://schemas.microsoft.com/office/drawing/2014/main" id="{0CC2CF7F-A202-413C-BB81-EFB66CFE3F10}"/>
              </a:ext>
            </a:extLst>
          </p:cNvPr>
          <p:cNvSpPr>
            <a:spLocks noChangeArrowheads="1"/>
          </p:cNvSpPr>
          <p:nvPr/>
        </p:nvSpPr>
        <p:spPr bwMode="auto">
          <a:xfrm>
            <a:off x="8253413" y="3388043"/>
            <a:ext cx="22415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F09C2A"/>
                </a:solidFill>
                <a:effectLst/>
                <a:uLnTx/>
                <a:uFillTx/>
                <a:latin typeface="Microsoft YaHei" panose="020B0503020204020204" pitchFamily="34" charset="-122"/>
                <a:ea typeface="Microsoft YaHei" panose="020B0503020204020204" pitchFamily="34" charset="-122"/>
                <a:cs typeface="+mn-cs"/>
              </a:rPr>
              <a:t>少子化</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F09C2A"/>
                </a:solidFill>
                <a:effectLst/>
                <a:uLnTx/>
                <a:uFillTx/>
                <a:latin typeface="Microsoft YaHei" panose="020B0503020204020204" pitchFamily="34" charset="-122"/>
                <a:ea typeface="Microsoft YaHei" panose="020B0503020204020204" pitchFamily="34" charset="-122"/>
                <a:cs typeface="+mn-cs"/>
              </a:rPr>
              <a:t>高齡化</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F09C2A"/>
                </a:solidFill>
                <a:effectLst/>
                <a:uLnTx/>
                <a:uFillTx/>
                <a:latin typeface="Microsoft YaHei" panose="020B0503020204020204" pitchFamily="34" charset="-122"/>
                <a:ea typeface="Microsoft YaHei" panose="020B0503020204020204" pitchFamily="34" charset="-122"/>
                <a:cs typeface="+mn-cs"/>
              </a:rPr>
              <a:t>人力流失</a:t>
            </a:r>
          </a:p>
        </p:txBody>
      </p:sp>
      <p:sp>
        <p:nvSpPr>
          <p:cNvPr id="7184" name="投影片編號版面配置區 1">
            <a:extLst>
              <a:ext uri="{FF2B5EF4-FFF2-40B4-BE49-F238E27FC236}">
                <a16:creationId xmlns:a16="http://schemas.microsoft.com/office/drawing/2014/main" id="{D4BCE65F-B700-4FE6-A5EC-BE40F4414E37}"/>
              </a:ext>
            </a:extLst>
          </p:cNvPr>
          <p:cNvSpPr>
            <a:spLocks noGrp="1"/>
          </p:cNvSpPr>
          <p:nvPr>
            <p:ph type="sldNum" sz="quarter" idx="12"/>
          </p:nvPr>
        </p:nvSpPr>
        <p:spPr bwMode="auto">
          <a:xfrm>
            <a:off x="8737600" y="6539231"/>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ED5D61-8C85-4C82-93CE-89579053F3E7}"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spTree>
    <p:extLst>
      <p:ext uri="{BB962C8B-B14F-4D97-AF65-F5344CB8AC3E}">
        <p14:creationId xmlns:p14="http://schemas.microsoft.com/office/powerpoint/2010/main" val="3520768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p:cNvSpPr>
            <a:spLocks noGrp="1"/>
          </p:cNvSpPr>
          <p:nvPr>
            <p:ph type="sldNum" sz="quarter" idx="12"/>
          </p:nvPr>
        </p:nvSpPr>
        <p:spPr bwMode="auto">
          <a:noFill/>
          <a:ln>
            <a:miter lim="800000"/>
            <a:headEnd/>
            <a:tailEnd/>
          </a:ln>
        </p:spPr>
        <p:txBody>
          <a:bodyPr/>
          <a:lstStyle/>
          <a:p>
            <a:fld id="{BDC9D04A-5EA2-4EDF-B13F-4086B724AC16}" type="slidenum">
              <a:rPr lang="zh-TW" altLang="en-US"/>
              <a:pPr/>
              <a:t>69</a:t>
            </a:fld>
            <a:endParaRPr lang="zh-TW" altLang="en-US"/>
          </a:p>
        </p:txBody>
      </p:sp>
      <p:sp>
        <p:nvSpPr>
          <p:cNvPr id="5" name="內容版面配置區 4"/>
          <p:cNvSpPr>
            <a:spLocks noGrp="1"/>
          </p:cNvSpPr>
          <p:nvPr>
            <p:ph idx="1"/>
          </p:nvPr>
        </p:nvSpPr>
        <p:spPr>
          <a:xfrm>
            <a:off x="1610816" y="847254"/>
            <a:ext cx="8229600" cy="4525962"/>
          </a:xfrm>
          <a:prstGeom prst="swooshArrow">
            <a:avLst>
              <a:gd name="adj1" fmla="val 25000"/>
              <a:gd name="adj2" fmla="val 25000"/>
            </a:avLst>
          </a:prstGeom>
          <a:solidFill>
            <a:srgbClr val="00B0F0"/>
          </a:solidFill>
          <a:effectLst>
            <a:outerShdw blurRad="50800" dist="63500" dir="18900000" sx="103000" sy="103000" algn="bl" rotWithShape="0">
              <a:schemeClr val="bg1">
                <a:lumMod val="65000"/>
                <a:alpha val="40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rtlCol="0">
            <a:normAutofit/>
          </a:bodyPr>
          <a:lstStyle/>
          <a:p>
            <a:pPr marL="0" indent="0" eaLnBrk="1" fontAlgn="auto" hangingPunct="1">
              <a:spcAft>
                <a:spcPts val="0"/>
              </a:spcAft>
              <a:buNone/>
              <a:defRPr/>
            </a:pPr>
            <a:endParaRPr lang="zh-TW" altLang="en-US" sz="2400" b="1" dirty="0">
              <a:solidFill>
                <a:schemeClr val="bg1">
                  <a:lumMod val="50000"/>
                </a:schemeClr>
              </a:solidFill>
            </a:endParaRPr>
          </a:p>
        </p:txBody>
      </p:sp>
      <p:grpSp>
        <p:nvGrpSpPr>
          <p:cNvPr id="2" name="群組 24"/>
          <p:cNvGrpSpPr>
            <a:grpSpLocks/>
          </p:cNvGrpSpPr>
          <p:nvPr/>
        </p:nvGrpSpPr>
        <p:grpSpPr bwMode="auto">
          <a:xfrm>
            <a:off x="2424113" y="3376588"/>
            <a:ext cx="2641600" cy="1852613"/>
            <a:chOff x="1511657" y="4963310"/>
            <a:chExt cx="2642265" cy="1850739"/>
          </a:xfrm>
        </p:grpSpPr>
        <p:sp>
          <p:nvSpPr>
            <p:cNvPr id="9" name="橢圓 8"/>
            <p:cNvSpPr/>
            <p:nvPr/>
          </p:nvSpPr>
          <p:spPr>
            <a:xfrm>
              <a:off x="1921335" y="4963310"/>
              <a:ext cx="208014" cy="207753"/>
            </a:xfrm>
            <a:prstGeom prst="ellipse">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手繪多邊形 9"/>
            <p:cNvSpPr/>
            <p:nvPr/>
          </p:nvSpPr>
          <p:spPr>
            <a:xfrm>
              <a:off x="1511657" y="5372471"/>
              <a:ext cx="2642265" cy="1441578"/>
            </a:xfrm>
            <a:custGeom>
              <a:avLst/>
              <a:gdLst>
                <a:gd name="connsiteX0" fmla="*/ 0 w 1858157"/>
                <a:gd name="connsiteY0" fmla="*/ 0 h 1440470"/>
                <a:gd name="connsiteX1" fmla="*/ 1858157 w 1858157"/>
                <a:gd name="connsiteY1" fmla="*/ 0 h 1440470"/>
                <a:gd name="connsiteX2" fmla="*/ 1858157 w 1858157"/>
                <a:gd name="connsiteY2" fmla="*/ 1440470 h 1440470"/>
                <a:gd name="connsiteX3" fmla="*/ 0 w 1858157"/>
                <a:gd name="connsiteY3" fmla="*/ 1440470 h 1440470"/>
                <a:gd name="connsiteX4" fmla="*/ 0 w 1858157"/>
                <a:gd name="connsiteY4" fmla="*/ 0 h 14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57" h="1440470">
                  <a:moveTo>
                    <a:pt x="0" y="0"/>
                  </a:moveTo>
                  <a:lnTo>
                    <a:pt x="1858157" y="0"/>
                  </a:lnTo>
                  <a:lnTo>
                    <a:pt x="1858157" y="1440470"/>
                  </a:lnTo>
                  <a:lnTo>
                    <a:pt x="0" y="1440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9869" tIns="0" rIns="0" bIns="0" spcCol="1270"/>
            <a:lstStyle/>
            <a:p>
              <a:pPr algn="ctr" defTabSz="1422400" eaLnBrk="1" fontAlgn="auto" hangingPunct="1">
                <a:lnSpc>
                  <a:spcPct val="90000"/>
                </a:lnSpc>
                <a:spcAft>
                  <a:spcPct val="35000"/>
                </a:spcAft>
                <a:defRPr/>
              </a:pPr>
              <a:r>
                <a:rPr lang="zh-TW" altLang="en-US" sz="4400" dirty="0">
                  <a:latin typeface="標楷體" pitchFamily="65" charset="-120"/>
                  <a:ea typeface="標楷體" pitchFamily="65" charset="-120"/>
                </a:rPr>
                <a:t>能力導向</a:t>
              </a:r>
            </a:p>
          </p:txBody>
        </p:sp>
      </p:grpSp>
      <p:grpSp>
        <p:nvGrpSpPr>
          <p:cNvPr id="3" name="群組 24"/>
          <p:cNvGrpSpPr>
            <a:grpSpLocks/>
          </p:cNvGrpSpPr>
          <p:nvPr/>
        </p:nvGrpSpPr>
        <p:grpSpPr bwMode="auto">
          <a:xfrm>
            <a:off x="6888163" y="1234952"/>
            <a:ext cx="2641600" cy="1978025"/>
            <a:chOff x="1511657" y="4837377"/>
            <a:chExt cx="2642265" cy="1976672"/>
          </a:xfrm>
        </p:grpSpPr>
        <p:sp>
          <p:nvSpPr>
            <p:cNvPr id="12" name="橢圓 11"/>
            <p:cNvSpPr/>
            <p:nvPr/>
          </p:nvSpPr>
          <p:spPr>
            <a:xfrm>
              <a:off x="1813358" y="4837377"/>
              <a:ext cx="419206" cy="399776"/>
            </a:xfrm>
            <a:prstGeom prst="ellipse">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手繪多邊形 12"/>
            <p:cNvSpPr/>
            <p:nvPr/>
          </p:nvSpPr>
          <p:spPr>
            <a:xfrm>
              <a:off x="1511657" y="5373585"/>
              <a:ext cx="2642265" cy="1440464"/>
            </a:xfrm>
            <a:custGeom>
              <a:avLst/>
              <a:gdLst>
                <a:gd name="connsiteX0" fmla="*/ 0 w 1858157"/>
                <a:gd name="connsiteY0" fmla="*/ 0 h 1440470"/>
                <a:gd name="connsiteX1" fmla="*/ 1858157 w 1858157"/>
                <a:gd name="connsiteY1" fmla="*/ 0 h 1440470"/>
                <a:gd name="connsiteX2" fmla="*/ 1858157 w 1858157"/>
                <a:gd name="connsiteY2" fmla="*/ 1440470 h 1440470"/>
                <a:gd name="connsiteX3" fmla="*/ 0 w 1858157"/>
                <a:gd name="connsiteY3" fmla="*/ 1440470 h 1440470"/>
                <a:gd name="connsiteX4" fmla="*/ 0 w 1858157"/>
                <a:gd name="connsiteY4" fmla="*/ 0 h 14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57" h="1440470">
                  <a:moveTo>
                    <a:pt x="0" y="0"/>
                  </a:moveTo>
                  <a:lnTo>
                    <a:pt x="1858157" y="0"/>
                  </a:lnTo>
                  <a:lnTo>
                    <a:pt x="1858157" y="1440470"/>
                  </a:lnTo>
                  <a:lnTo>
                    <a:pt x="0" y="1440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9869" tIns="0" rIns="0" bIns="0" spcCol="1270"/>
            <a:lstStyle/>
            <a:p>
              <a:pPr algn="ctr" defTabSz="1422400" eaLnBrk="1" fontAlgn="auto" hangingPunct="1">
                <a:lnSpc>
                  <a:spcPct val="90000"/>
                </a:lnSpc>
                <a:spcAft>
                  <a:spcPct val="35000"/>
                </a:spcAft>
                <a:defRPr/>
              </a:pPr>
              <a:r>
                <a:rPr lang="zh-TW" altLang="en-US" sz="4400" dirty="0">
                  <a:latin typeface="標楷體" pitchFamily="65" charset="-120"/>
                  <a:ea typeface="標楷體" pitchFamily="65" charset="-120"/>
                </a:rPr>
                <a:t>素養導向</a:t>
              </a:r>
            </a:p>
          </p:txBody>
        </p:sp>
      </p:grpSp>
      <p:sp>
        <p:nvSpPr>
          <p:cNvPr id="19" name="手繪多邊形 18"/>
          <p:cNvSpPr/>
          <p:nvPr/>
        </p:nvSpPr>
        <p:spPr>
          <a:xfrm>
            <a:off x="5303912" y="2636839"/>
            <a:ext cx="4536505" cy="936178"/>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9E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ts val="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更能夠</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有機地連結</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不同領域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科目所習得的</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知識、技能與態度</a:t>
            </a:r>
          </a:p>
        </p:txBody>
      </p:sp>
      <p:sp>
        <p:nvSpPr>
          <p:cNvPr id="21" name="手繪多邊形 20"/>
          <p:cNvSpPr/>
          <p:nvPr/>
        </p:nvSpPr>
        <p:spPr>
          <a:xfrm>
            <a:off x="5304472" y="3645024"/>
            <a:ext cx="4536000" cy="936000"/>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003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ts val="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更能夠</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靈活運用所學</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，以解決問題</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2" name="手繪多邊形 21"/>
          <p:cNvSpPr/>
          <p:nvPr/>
        </p:nvSpPr>
        <p:spPr>
          <a:xfrm>
            <a:off x="5304184" y="4653136"/>
            <a:ext cx="4536000" cy="936000"/>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680068"/>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更能夠強調將能力應用於</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特定生活情境</a:t>
            </a:r>
          </a:p>
        </p:txBody>
      </p:sp>
      <p:sp>
        <p:nvSpPr>
          <p:cNvPr id="23" name="手繪多邊形 22"/>
          <p:cNvSpPr/>
          <p:nvPr/>
        </p:nvSpPr>
        <p:spPr>
          <a:xfrm>
            <a:off x="5304472" y="5661248"/>
            <a:ext cx="4536000" cy="936000"/>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0000F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更強調對於自己的</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實踐或行動進行反思</a:t>
            </a:r>
          </a:p>
        </p:txBody>
      </p:sp>
      <p:sp>
        <p:nvSpPr>
          <p:cNvPr id="14" name="矩形 13"/>
          <p:cNvSpPr/>
          <p:nvPr/>
        </p:nvSpPr>
        <p:spPr>
          <a:xfrm>
            <a:off x="1703512" y="332657"/>
            <a:ext cx="8784976" cy="584775"/>
          </a:xfrm>
          <a:prstGeom prst="rect">
            <a:avLst/>
          </a:prstGeom>
        </p:spPr>
        <p:txBody>
          <a:bodyPr wrap="square">
            <a:spAutoFit/>
          </a:bodyPr>
          <a:lstStyle/>
          <a:p>
            <a:pPr eaLnBrk="1" fontAlgn="auto" hangingPunct="1">
              <a:spcAft>
                <a:spcPts val="0"/>
              </a:spcAft>
              <a:defRPr/>
            </a:pPr>
            <a:r>
              <a:rPr lang="en-US" altLang="zh-TW" sz="3200" b="1" dirty="0">
                <a:solidFill>
                  <a:srgbClr val="0000FF"/>
                </a:solidFill>
                <a:latin typeface="標楷體" pitchFamily="65" charset="-120"/>
                <a:ea typeface="標楷體" pitchFamily="65" charset="-120"/>
                <a:cs typeface="Arial" pitchFamily="34" charset="0"/>
                <a:sym typeface="Arial" pitchFamily="34" charset="0"/>
              </a:rPr>
              <a:t>(</a:t>
            </a:r>
            <a:r>
              <a:rPr lang="zh-TW" altLang="en-US" sz="3200" b="1" dirty="0">
                <a:solidFill>
                  <a:srgbClr val="0000FF"/>
                </a:solidFill>
                <a:latin typeface="標楷體" pitchFamily="65" charset="-120"/>
                <a:ea typeface="標楷體" pitchFamily="65" charset="-120"/>
                <a:cs typeface="Arial" pitchFamily="34" charset="0"/>
                <a:sym typeface="Arial" pitchFamily="34" charset="0"/>
              </a:rPr>
              <a:t>三</a:t>
            </a:r>
            <a:r>
              <a:rPr lang="en-US" altLang="zh-TW" sz="3200" b="1" dirty="0">
                <a:solidFill>
                  <a:srgbClr val="0000FF"/>
                </a:solidFill>
                <a:latin typeface="標楷體" pitchFamily="65" charset="-120"/>
                <a:ea typeface="標楷體" pitchFamily="65" charset="-120"/>
                <a:cs typeface="Arial" pitchFamily="34" charset="0"/>
                <a:sym typeface="Arial" pitchFamily="34" charset="0"/>
              </a:rPr>
              <a:t>)</a:t>
            </a:r>
            <a:r>
              <a:rPr lang="zh-TW" altLang="en-US" sz="3000" b="1" dirty="0">
                <a:solidFill>
                  <a:srgbClr val="0000FF"/>
                </a:solidFill>
                <a:latin typeface="標楷體" pitchFamily="65" charset="-120"/>
                <a:ea typeface="標楷體" pitchFamily="65" charset="-120"/>
                <a:cs typeface="Arial" pitchFamily="34" charset="0"/>
                <a:sym typeface="Arial" pitchFamily="34" charset="0"/>
              </a:rPr>
              <a:t>素養導向是能力導向課程與教學的升級進化版</a:t>
            </a:r>
          </a:p>
        </p:txBody>
      </p:sp>
    </p:spTree>
    <p:extLst>
      <p:ext uri="{BB962C8B-B14F-4D97-AF65-F5344CB8AC3E}">
        <p14:creationId xmlns:p14="http://schemas.microsoft.com/office/powerpoint/2010/main" val="947610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2"/>
          <p:cNvSpPr>
            <a:spLocks noGrp="1"/>
          </p:cNvSpPr>
          <p:nvPr>
            <p:ph idx="1"/>
          </p:nvPr>
        </p:nvSpPr>
        <p:spPr>
          <a:xfrm>
            <a:off x="1992314" y="1700214"/>
            <a:ext cx="7920111" cy="3889375"/>
          </a:xfrm>
          <a:solidFill>
            <a:schemeClr val="bg1"/>
          </a:solidFill>
          <a:ln w="76200">
            <a:solidFill>
              <a:schemeClr val="bg1">
                <a:lumMod val="75000"/>
              </a:schemeClr>
            </a:solidFill>
          </a:ln>
        </p:spPr>
        <p:txBody>
          <a:bodyPr rtlCol="0">
            <a:normAutofit fontScale="92500" lnSpcReduction="10000"/>
          </a:bodyPr>
          <a:lstStyle/>
          <a:p>
            <a:pPr algn="just" eaLnBrk="1" fontAlgn="auto" hangingPunct="1">
              <a:lnSpc>
                <a:spcPct val="110000"/>
              </a:lnSpc>
              <a:spcBef>
                <a:spcPts val="1800"/>
              </a:spcBef>
              <a:spcAft>
                <a:spcPts val="600"/>
              </a:spcAft>
              <a:buNone/>
              <a:defRPr/>
            </a:pPr>
            <a:r>
              <a:rPr lang="en-US" altLang="zh-TW" dirty="0">
                <a:latin typeface="Times New Roman" panose="02020603050405020304" pitchFamily="18" charset="0"/>
                <a:ea typeface="標楷體" pitchFamily="65" charset="-120"/>
                <a:cs typeface="Times New Roman" panose="02020603050405020304" pitchFamily="18" charset="0"/>
              </a:rPr>
              <a:t>1.</a:t>
            </a:r>
            <a:r>
              <a:rPr lang="zh-TW" altLang="zh-TW" dirty="0">
                <a:latin typeface="Times New Roman" panose="02020603050405020304" pitchFamily="18" charset="0"/>
                <a:ea typeface="標楷體" pitchFamily="65" charset="-120"/>
                <a:cs typeface="Times New Roman" panose="02020603050405020304" pitchFamily="18" charset="0"/>
              </a:rPr>
              <a:t>強調學習</a:t>
            </a:r>
            <a:r>
              <a:rPr lang="zh-TW" altLang="zh-TW" b="1" dirty="0">
                <a:solidFill>
                  <a:srgbClr val="FF0000"/>
                </a:solidFill>
                <a:latin typeface="微軟正黑體" pitchFamily="34" charset="-120"/>
                <a:ea typeface="微軟正黑體" pitchFamily="34" charset="-120"/>
                <a:cs typeface="Times New Roman" panose="02020603050405020304" pitchFamily="18" charset="0"/>
              </a:rPr>
              <a:t>不宜以學科知識及技能為限</a:t>
            </a:r>
            <a:r>
              <a:rPr lang="zh-TW" altLang="zh-TW" dirty="0">
                <a:latin typeface="Times New Roman" panose="02020603050405020304" pitchFamily="18" charset="0"/>
                <a:ea typeface="標楷體" pitchFamily="65" charset="-120"/>
                <a:cs typeface="Times New Roman" panose="02020603050405020304" pitchFamily="18" charset="0"/>
              </a:rPr>
              <a:t>，而應關注學習與生活的結合，透過實踐力行而彰顯學習者的全人發展</a:t>
            </a:r>
            <a:endParaRPr lang="en-US" altLang="zh-TW" dirty="0">
              <a:latin typeface="Times New Roman" panose="02020603050405020304" pitchFamily="18" charset="0"/>
              <a:ea typeface="標楷體" pitchFamily="65" charset="-120"/>
              <a:cs typeface="Times New Roman" panose="02020603050405020304" pitchFamily="18" charset="0"/>
            </a:endParaRPr>
          </a:p>
          <a:p>
            <a:pPr algn="just" eaLnBrk="1" fontAlgn="auto" hangingPunct="1">
              <a:spcAft>
                <a:spcPts val="600"/>
              </a:spcAft>
              <a:buNone/>
              <a:defRPr/>
            </a:pPr>
            <a:r>
              <a:rPr lang="en-US" altLang="zh-TW" dirty="0">
                <a:latin typeface="Times New Roman" panose="02020603050405020304" pitchFamily="18" charset="0"/>
                <a:ea typeface="標楷體" pitchFamily="65" charset="-120"/>
                <a:cs typeface="Times New Roman" panose="02020603050405020304" pitchFamily="18" charset="0"/>
              </a:rPr>
              <a:t>2.</a:t>
            </a:r>
            <a:r>
              <a:rPr lang="zh-TW" altLang="en-US" dirty="0">
                <a:latin typeface="Times New Roman" panose="02020603050405020304" pitchFamily="18" charset="0"/>
                <a:ea typeface="標楷體" pitchFamily="65" charset="-120"/>
                <a:cs typeface="Times New Roman" panose="02020603050405020304" pitchFamily="18" charset="0"/>
              </a:rPr>
              <a:t>學生是自主學習的個體</a:t>
            </a:r>
            <a:r>
              <a:rPr lang="zh-TW" altLang="en-US" b="1" dirty="0">
                <a:latin typeface="微軟正黑體" pitchFamily="34" charset="-120"/>
                <a:ea typeface="微軟正黑體" pitchFamily="34" charset="-120"/>
                <a:cs typeface="Times New Roman" panose="02020603050405020304" pitchFamily="18" charset="0"/>
              </a:rPr>
              <a:t>，</a:t>
            </a:r>
            <a:r>
              <a:rPr lang="zh-TW" altLang="en-US" dirty="0">
                <a:latin typeface="Times New Roman" panose="02020603050405020304" pitchFamily="18" charset="0"/>
                <a:ea typeface="標楷體" pitchFamily="65" charset="-120"/>
                <a:cs typeface="Times New Roman" panose="02020603050405020304" pitchFamily="18" charset="0"/>
              </a:rPr>
              <a:t>在特定情境中面對複雜任務，</a:t>
            </a:r>
            <a:r>
              <a:rPr lang="zh-TW" altLang="en-US" b="1" dirty="0">
                <a:solidFill>
                  <a:srgbClr val="FF0000"/>
                </a:solidFill>
                <a:latin typeface="微軟正黑體" pitchFamily="34" charset="-120"/>
                <a:ea typeface="微軟正黑體" pitchFamily="34" charset="-120"/>
                <a:cs typeface="Times New Roman" panose="02020603050405020304" pitchFamily="18" charset="0"/>
              </a:rPr>
              <a:t>思考、行動與反思，不斷增長其素養</a:t>
            </a:r>
            <a:endParaRPr lang="en-US" altLang="zh-TW" b="1" dirty="0">
              <a:solidFill>
                <a:srgbClr val="FF0000"/>
              </a:solidFill>
              <a:latin typeface="微軟正黑體" pitchFamily="34" charset="-120"/>
              <a:ea typeface="微軟正黑體" pitchFamily="34" charset="-120"/>
              <a:cs typeface="Times New Roman" panose="02020603050405020304" pitchFamily="18" charset="0"/>
            </a:endParaRPr>
          </a:p>
          <a:p>
            <a:pPr algn="just" eaLnBrk="1" fontAlgn="auto" hangingPunct="1">
              <a:spcAft>
                <a:spcPts val="600"/>
              </a:spcAft>
              <a:buNone/>
              <a:defRPr/>
            </a:pPr>
            <a:r>
              <a:rPr lang="en-US" altLang="zh-TW" dirty="0">
                <a:latin typeface="Times New Roman" panose="02020603050405020304" pitchFamily="18" charset="0"/>
                <a:ea typeface="標楷體" pitchFamily="65" charset="-120"/>
                <a:cs typeface="Times New Roman" panose="02020603050405020304" pitchFamily="18" charset="0"/>
              </a:rPr>
              <a:t>3.</a:t>
            </a:r>
            <a:r>
              <a:rPr lang="zh-TW" altLang="en-US" dirty="0">
                <a:latin typeface="Times New Roman" panose="02020603050405020304" pitchFamily="18" charset="0"/>
                <a:ea typeface="標楷體" pitchFamily="65" charset="-120"/>
                <a:cs typeface="Times New Roman" panose="02020603050405020304" pitchFamily="18" charset="0"/>
              </a:rPr>
              <a:t>教學與學習活動在促成</a:t>
            </a:r>
            <a:r>
              <a:rPr lang="zh-TW" altLang="en-US" b="1" dirty="0">
                <a:solidFill>
                  <a:srgbClr val="FF0000"/>
                </a:solidFill>
                <a:latin typeface="微軟正黑體" pitchFamily="34" charset="-120"/>
                <a:ea typeface="微軟正黑體" pitchFamily="34" charset="-120"/>
                <a:cs typeface="Times New Roman" panose="02020603050405020304" pitchFamily="18" charset="0"/>
              </a:rPr>
              <a:t>素養發展</a:t>
            </a:r>
            <a:r>
              <a:rPr lang="zh-TW" altLang="en-US" dirty="0">
                <a:latin typeface="Times New Roman" panose="02020603050405020304" pitchFamily="18" charset="0"/>
                <a:ea typeface="標楷體" pitchFamily="65" charset="-120"/>
                <a:cs typeface="Times New Roman" panose="02020603050405020304" pitchFamily="18" charset="0"/>
              </a:rPr>
              <a:t>，而非僅看一時一刻的素養表現</a:t>
            </a:r>
            <a:r>
              <a:rPr lang="zh-TW" altLang="en-US" dirty="0">
                <a:latin typeface="標楷體" pitchFamily="65" charset="-120"/>
                <a:ea typeface="標楷體" pitchFamily="65" charset="-120"/>
                <a:cs typeface="Times New Roman" pitchFamily="18" charset="0"/>
              </a:rPr>
              <a:t>                       </a:t>
            </a:r>
            <a:endParaRPr lang="en-US" altLang="zh-TW" sz="1600" dirty="0">
              <a:latin typeface="標楷體" pitchFamily="65" charset="-120"/>
              <a:ea typeface="標楷體" pitchFamily="65" charset="-120"/>
            </a:endParaRPr>
          </a:p>
        </p:txBody>
      </p:sp>
      <p:sp>
        <p:nvSpPr>
          <p:cNvPr id="117763" name="Shape 787"/>
          <p:cNvSpPr txBox="1">
            <a:spLocks/>
          </p:cNvSpPr>
          <p:nvPr/>
        </p:nvSpPr>
        <p:spPr bwMode="auto">
          <a:xfrm>
            <a:off x="1774825" y="764704"/>
            <a:ext cx="7500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000000"/>
              </a:buClr>
              <a:buSzPct val="25000"/>
              <a:buFont typeface="Arial" pitchFamily="34" charset="0"/>
              <a:buNone/>
            </a:pPr>
            <a:r>
              <a:rPr kumimoji="0" lang="zh-TW" altLang="en-US" sz="3600" b="1" dirty="0">
                <a:solidFill>
                  <a:srgbClr val="0000FF"/>
                </a:solidFill>
                <a:latin typeface="標楷體" pitchFamily="65" charset="-120"/>
                <a:ea typeface="標楷體" pitchFamily="65" charset="-120"/>
                <a:cs typeface="Arial" pitchFamily="34" charset="0"/>
                <a:sym typeface="Arial" pitchFamily="34" charset="0"/>
              </a:rPr>
              <a:t>（四）建構素養導向教學模式</a:t>
            </a:r>
            <a:endParaRPr kumimoji="0"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6" name="矩形 15"/>
          <p:cNvSpPr>
            <a:spLocks noChangeArrowheads="1"/>
          </p:cNvSpPr>
          <p:nvPr/>
        </p:nvSpPr>
        <p:spPr bwMode="auto">
          <a:xfrm>
            <a:off x="7608168" y="6021289"/>
            <a:ext cx="28754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引用自吳璧純生活課程課程手冊</a:t>
            </a: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草案</a:t>
            </a:r>
            <a:r>
              <a:rPr lang="en-US" altLang="zh-TW" sz="1200" b="1" dirty="0">
                <a:latin typeface="標楷體" pitchFamily="65" charset="-120"/>
                <a:ea typeface="標楷體" pitchFamily="65" charset="-120"/>
                <a:cs typeface="Times New Roman" pitchFamily="18" charset="0"/>
              </a:rPr>
              <a:t>)</a:t>
            </a:r>
            <a:endParaRPr lang="zh-TW" altLang="en-US" sz="1200" b="1" dirty="0">
              <a:latin typeface="Arial" pitchFamily="34" charset="0"/>
              <a:ea typeface="標楷體" pitchFamily="65" charset="-120"/>
              <a:cs typeface="Times New Roman" pitchFamily="18" charset="0"/>
            </a:endParaRPr>
          </a:p>
        </p:txBody>
      </p:sp>
      <p:sp>
        <p:nvSpPr>
          <p:cNvPr id="7" name="投影片編號版面配置區 3"/>
          <p:cNvSpPr>
            <a:spLocks noGrp="1"/>
          </p:cNvSpPr>
          <p:nvPr>
            <p:ph type="sldNum" sz="quarter" idx="12"/>
          </p:nvPr>
        </p:nvSpPr>
        <p:spPr bwMode="auto">
          <a:xfrm>
            <a:off x="8077200" y="6356351"/>
            <a:ext cx="2133600" cy="365125"/>
          </a:xfrm>
          <a:noFill/>
          <a:ln>
            <a:miter lim="800000"/>
            <a:headEnd/>
            <a:tailEnd/>
          </a:ln>
        </p:spPr>
        <p:txBody>
          <a:bodyPr/>
          <a:lstStyle/>
          <a:p>
            <a:r>
              <a:rPr lang="en-US" altLang="zh-TW" dirty="0" smtClean="0"/>
              <a:t>56</a:t>
            </a:r>
            <a:endParaRPr lang="zh-TW" altLang="en-US" dirty="0"/>
          </a:p>
        </p:txBody>
      </p:sp>
    </p:spTree>
    <p:extLst>
      <p:ext uri="{BB962C8B-B14F-4D97-AF65-F5344CB8AC3E}">
        <p14:creationId xmlns:p14="http://schemas.microsoft.com/office/powerpoint/2010/main" val="251454742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接點 17"/>
          <p:cNvCxnSpPr/>
          <p:nvPr/>
        </p:nvCxnSpPr>
        <p:spPr>
          <a:xfrm>
            <a:off x="6096000" y="2492376"/>
            <a:ext cx="0" cy="136867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橢圓 4"/>
          <p:cNvSpPr/>
          <p:nvPr/>
        </p:nvSpPr>
        <p:spPr>
          <a:xfrm>
            <a:off x="2279650" y="1773238"/>
            <a:ext cx="1944688" cy="172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橢圓 5"/>
          <p:cNvSpPr/>
          <p:nvPr/>
        </p:nvSpPr>
        <p:spPr>
          <a:xfrm>
            <a:off x="8040688" y="1844675"/>
            <a:ext cx="1943100" cy="17287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nvGrpSpPr>
          <p:cNvPr id="21" name="群組 20"/>
          <p:cNvGrpSpPr/>
          <p:nvPr/>
        </p:nvGrpSpPr>
        <p:grpSpPr>
          <a:xfrm>
            <a:off x="2057088" y="3861049"/>
            <a:ext cx="8071360" cy="1902747"/>
            <a:chOff x="323528" y="3902517"/>
            <a:chExt cx="8071360" cy="1902747"/>
          </a:xfrm>
        </p:grpSpPr>
        <p:sp>
          <p:nvSpPr>
            <p:cNvPr id="15" name="手繪多邊形 14"/>
            <p:cNvSpPr/>
            <p:nvPr/>
          </p:nvSpPr>
          <p:spPr>
            <a:xfrm>
              <a:off x="323528" y="3902517"/>
              <a:ext cx="1892178" cy="1892178"/>
            </a:xfrm>
            <a:custGeom>
              <a:avLst/>
              <a:gdLst>
                <a:gd name="connsiteX0" fmla="*/ 0 w 1892178"/>
                <a:gd name="connsiteY0" fmla="*/ 946089 h 1892178"/>
                <a:gd name="connsiteX1" fmla="*/ 277104 w 1892178"/>
                <a:gd name="connsiteY1" fmla="*/ 277103 h 1892178"/>
                <a:gd name="connsiteX2" fmla="*/ 946091 w 1892178"/>
                <a:gd name="connsiteY2" fmla="*/ 1 h 1892178"/>
                <a:gd name="connsiteX3" fmla="*/ 1615077 w 1892178"/>
                <a:gd name="connsiteY3" fmla="*/ 277105 h 1892178"/>
                <a:gd name="connsiteX4" fmla="*/ 1892179 w 1892178"/>
                <a:gd name="connsiteY4" fmla="*/ 946092 h 1892178"/>
                <a:gd name="connsiteX5" fmla="*/ 1615076 w 1892178"/>
                <a:gd name="connsiteY5" fmla="*/ 1615078 h 1892178"/>
                <a:gd name="connsiteX6" fmla="*/ 946090 w 1892178"/>
                <a:gd name="connsiteY6" fmla="*/ 1892181 h 1892178"/>
                <a:gd name="connsiteX7" fmla="*/ 277104 w 1892178"/>
                <a:gd name="connsiteY7" fmla="*/ 1615077 h 1892178"/>
                <a:gd name="connsiteX8" fmla="*/ 2 w 1892178"/>
                <a:gd name="connsiteY8" fmla="*/ 946091 h 1892178"/>
                <a:gd name="connsiteX9" fmla="*/ 0 w 1892178"/>
                <a:gd name="connsiteY9" fmla="*/ 946089 h 18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178" h="1892178">
                  <a:moveTo>
                    <a:pt x="0" y="946089"/>
                  </a:moveTo>
                  <a:cubicBezTo>
                    <a:pt x="0" y="695171"/>
                    <a:pt x="99678" y="454529"/>
                    <a:pt x="277104" y="277103"/>
                  </a:cubicBezTo>
                  <a:cubicBezTo>
                    <a:pt x="454530" y="99677"/>
                    <a:pt x="695172" y="0"/>
                    <a:pt x="946091" y="1"/>
                  </a:cubicBezTo>
                  <a:cubicBezTo>
                    <a:pt x="1197009" y="1"/>
                    <a:pt x="1437651" y="99679"/>
                    <a:pt x="1615077" y="277105"/>
                  </a:cubicBezTo>
                  <a:cubicBezTo>
                    <a:pt x="1792503" y="454531"/>
                    <a:pt x="1892180" y="695173"/>
                    <a:pt x="1892179" y="946092"/>
                  </a:cubicBezTo>
                  <a:cubicBezTo>
                    <a:pt x="1892179" y="1197010"/>
                    <a:pt x="1792502" y="1437652"/>
                    <a:pt x="1615076" y="1615078"/>
                  </a:cubicBezTo>
                  <a:cubicBezTo>
                    <a:pt x="1437650" y="1792504"/>
                    <a:pt x="1197008" y="1892181"/>
                    <a:pt x="946090" y="1892181"/>
                  </a:cubicBezTo>
                  <a:cubicBezTo>
                    <a:pt x="695172" y="1892181"/>
                    <a:pt x="454530" y="1792504"/>
                    <a:pt x="277104" y="1615077"/>
                  </a:cubicBezTo>
                  <a:cubicBezTo>
                    <a:pt x="99678" y="1437651"/>
                    <a:pt x="1" y="1197009"/>
                    <a:pt x="2" y="946091"/>
                  </a:cubicBezTo>
                  <a:lnTo>
                    <a:pt x="0" y="946089"/>
                  </a:ln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81236" tIns="305043" rIns="381236" bIns="305043" numCol="1" spcCol="1270" anchor="ctr" anchorCtr="0">
              <a:noAutofit/>
            </a:bodyPr>
            <a:lstStyle/>
            <a:p>
              <a:pPr algn="ctr" eaLnBrk="1" fontAlgn="auto" hangingPunct="1">
                <a:spcAft>
                  <a:spcPts val="0"/>
                </a:spcAft>
                <a:defRPr/>
              </a:pPr>
              <a:r>
                <a:rPr lang="zh-TW" altLang="en-US" sz="2200">
                  <a:latin typeface="標楷體" pitchFamily="65" charset="-120"/>
                  <a:ea typeface="標楷體" pitchFamily="65" charset="-120"/>
                </a:rPr>
                <a:t>脈絡化的</a:t>
              </a:r>
              <a:endParaRPr lang="en-US" altLang="zh-TW" sz="2200">
                <a:latin typeface="標楷體" pitchFamily="65" charset="-120"/>
                <a:ea typeface="標楷體" pitchFamily="65" charset="-120"/>
              </a:endParaRPr>
            </a:p>
            <a:p>
              <a:pPr algn="ctr" eaLnBrk="1" fontAlgn="auto" hangingPunct="1">
                <a:spcAft>
                  <a:spcPts val="0"/>
                </a:spcAft>
                <a:defRPr/>
              </a:pPr>
              <a:r>
                <a:rPr lang="zh-TW" altLang="en-US" sz="2200">
                  <a:latin typeface="標楷體" pitchFamily="65" charset="-120"/>
                  <a:ea typeface="標楷體" pitchFamily="65" charset="-120"/>
                </a:rPr>
                <a:t>學習情境</a:t>
              </a:r>
              <a:endParaRPr lang="zh-TW" altLang="en-US" sz="2200" dirty="0">
                <a:latin typeface="標楷體" pitchFamily="65" charset="-120"/>
                <a:ea typeface="標楷體" pitchFamily="65" charset="-120"/>
              </a:endParaRPr>
            </a:p>
          </p:txBody>
        </p:sp>
        <p:sp>
          <p:nvSpPr>
            <p:cNvPr id="16" name="手繪多邊形 15"/>
            <p:cNvSpPr/>
            <p:nvPr/>
          </p:nvSpPr>
          <p:spPr>
            <a:xfrm>
              <a:off x="1861977" y="3910566"/>
              <a:ext cx="1893600" cy="1893600"/>
            </a:xfrm>
            <a:custGeom>
              <a:avLst/>
              <a:gdLst>
                <a:gd name="connsiteX0" fmla="*/ 0 w 1940524"/>
                <a:gd name="connsiteY0" fmla="*/ 989449 h 1978897"/>
                <a:gd name="connsiteX1" fmla="*/ 277500 w 1940524"/>
                <a:gd name="connsiteY1" fmla="*/ 296686 h 1978897"/>
                <a:gd name="connsiteX2" fmla="*/ 970264 w 1940524"/>
                <a:gd name="connsiteY2" fmla="*/ 1 h 1978897"/>
                <a:gd name="connsiteX3" fmla="*/ 1663027 w 1940524"/>
                <a:gd name="connsiteY3" fmla="*/ 296688 h 1978897"/>
                <a:gd name="connsiteX4" fmla="*/ 1940525 w 1940524"/>
                <a:gd name="connsiteY4" fmla="*/ 989452 h 1978897"/>
                <a:gd name="connsiteX5" fmla="*/ 1663026 w 1940524"/>
                <a:gd name="connsiteY5" fmla="*/ 1682215 h 1978897"/>
                <a:gd name="connsiteX6" fmla="*/ 970263 w 1940524"/>
                <a:gd name="connsiteY6" fmla="*/ 1978901 h 1978897"/>
                <a:gd name="connsiteX7" fmla="*/ 277500 w 1940524"/>
                <a:gd name="connsiteY7" fmla="*/ 1682214 h 1978897"/>
                <a:gd name="connsiteX8" fmla="*/ 1 w 1940524"/>
                <a:gd name="connsiteY8" fmla="*/ 989451 h 1978897"/>
                <a:gd name="connsiteX9" fmla="*/ 0 w 1940524"/>
                <a:gd name="connsiteY9" fmla="*/ 989449 h 19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0524" h="1978897">
                  <a:moveTo>
                    <a:pt x="0" y="989449"/>
                  </a:moveTo>
                  <a:cubicBezTo>
                    <a:pt x="0" y="730386"/>
                    <a:pt x="99634" y="481656"/>
                    <a:pt x="277500" y="296686"/>
                  </a:cubicBezTo>
                  <a:cubicBezTo>
                    <a:pt x="459975" y="106923"/>
                    <a:pt x="709641" y="0"/>
                    <a:pt x="970264" y="1"/>
                  </a:cubicBezTo>
                  <a:cubicBezTo>
                    <a:pt x="1230887" y="1"/>
                    <a:pt x="1480552" y="106924"/>
                    <a:pt x="1663027" y="296688"/>
                  </a:cubicBezTo>
                  <a:cubicBezTo>
                    <a:pt x="1840892" y="481658"/>
                    <a:pt x="1940526" y="730388"/>
                    <a:pt x="1940525" y="989452"/>
                  </a:cubicBezTo>
                  <a:cubicBezTo>
                    <a:pt x="1940525" y="1248515"/>
                    <a:pt x="1840891" y="1497245"/>
                    <a:pt x="1663026" y="1682215"/>
                  </a:cubicBezTo>
                  <a:cubicBezTo>
                    <a:pt x="1480551" y="1871978"/>
                    <a:pt x="1230886" y="1978901"/>
                    <a:pt x="970263" y="1978901"/>
                  </a:cubicBezTo>
                  <a:cubicBezTo>
                    <a:pt x="709640" y="1978901"/>
                    <a:pt x="459975" y="1871978"/>
                    <a:pt x="277500" y="1682214"/>
                  </a:cubicBezTo>
                  <a:cubicBezTo>
                    <a:pt x="99634" y="1497244"/>
                    <a:pt x="1" y="1248514"/>
                    <a:pt x="1" y="989451"/>
                  </a:cubicBezTo>
                  <a:cubicBezTo>
                    <a:pt x="1" y="989450"/>
                    <a:pt x="0" y="989450"/>
                    <a:pt x="0" y="989449"/>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88316" tIns="312663" rIns="388316" bIns="312663" numCol="1" spcCol="1270" anchor="ctr" anchorCtr="0">
              <a:noAutofit/>
            </a:bodyPr>
            <a:lstStyle/>
            <a:p>
              <a:pPr algn="ctr" eaLnBrk="1" fontAlgn="auto" hangingPunct="1">
                <a:spcAft>
                  <a:spcPts val="0"/>
                </a:spcAft>
                <a:defRPr/>
              </a:pPr>
              <a:endParaRPr lang="en-US" altLang="zh-TW" dirty="0">
                <a:latin typeface="標楷體" pitchFamily="65" charset="-120"/>
                <a:ea typeface="標楷體" pitchFamily="65" charset="-120"/>
              </a:endParaRPr>
            </a:p>
            <a:p>
              <a:pPr algn="ctr" eaLnBrk="1" fontAlgn="auto" hangingPunct="1">
                <a:spcAft>
                  <a:spcPts val="0"/>
                </a:spcAft>
                <a:defRPr/>
              </a:pPr>
              <a:r>
                <a:rPr lang="zh-TW" altLang="en-US" sz="2000" dirty="0">
                  <a:latin typeface="標楷體" pitchFamily="65" charset="-120"/>
                  <a:ea typeface="標楷體" pitchFamily="65" charset="-120"/>
                </a:rPr>
                <a:t>教師交付或</a:t>
              </a:r>
              <a:r>
                <a:rPr lang="en-US" altLang="zh-TW" sz="2000" dirty="0">
                  <a:latin typeface="標楷體" pitchFamily="65" charset="-120"/>
                  <a:ea typeface="標楷體" pitchFamily="65" charset="-120"/>
                </a:rPr>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學生自訂</a:t>
              </a:r>
              <a:endParaRPr lang="en-US" altLang="zh-TW" sz="2000" dirty="0">
                <a:latin typeface="標楷體" pitchFamily="65" charset="-120"/>
                <a:ea typeface="標楷體" pitchFamily="65" charset="-120"/>
              </a:endParaRPr>
            </a:p>
            <a:p>
              <a:pPr algn="ctr" eaLnBrk="1" fontAlgn="auto" hangingPunct="1">
                <a:spcAft>
                  <a:spcPts val="0"/>
                </a:spcAft>
                <a:defRPr/>
              </a:pPr>
              <a:r>
                <a:rPr lang="zh-TW" altLang="en-US" sz="2000" dirty="0">
                  <a:latin typeface="標楷體" pitchFamily="65" charset="-120"/>
                  <a:ea typeface="標楷體" pitchFamily="65" charset="-120"/>
                </a:rPr>
                <a:t>工作任務</a:t>
              </a:r>
            </a:p>
            <a:p>
              <a:pPr lvl="0" algn="ctr">
                <a:spcBef>
                  <a:spcPct val="0"/>
                </a:spcBef>
              </a:pPr>
              <a:endParaRPr lang="zh-TW" altLang="en-US" kern="1200" dirty="0">
                <a:latin typeface="標楷體" pitchFamily="65" charset="-120"/>
                <a:ea typeface="標楷體" pitchFamily="65" charset="-120"/>
              </a:endParaRPr>
            </a:p>
          </p:txBody>
        </p:sp>
        <p:sp>
          <p:nvSpPr>
            <p:cNvPr id="17" name="手繪多邊形 16"/>
            <p:cNvSpPr/>
            <p:nvPr/>
          </p:nvSpPr>
          <p:spPr>
            <a:xfrm>
              <a:off x="3473474" y="3911664"/>
              <a:ext cx="1893600" cy="1893600"/>
            </a:xfrm>
            <a:custGeom>
              <a:avLst/>
              <a:gdLst>
                <a:gd name="connsiteX0" fmla="*/ 0 w 1890400"/>
                <a:gd name="connsiteY0" fmla="*/ 945200 h 1890400"/>
                <a:gd name="connsiteX1" fmla="*/ 276844 w 1890400"/>
                <a:gd name="connsiteY1" fmla="*/ 276843 h 1890400"/>
                <a:gd name="connsiteX2" fmla="*/ 945202 w 1890400"/>
                <a:gd name="connsiteY2" fmla="*/ 1 h 1890400"/>
                <a:gd name="connsiteX3" fmla="*/ 1613559 w 1890400"/>
                <a:gd name="connsiteY3" fmla="*/ 276845 h 1890400"/>
                <a:gd name="connsiteX4" fmla="*/ 1890401 w 1890400"/>
                <a:gd name="connsiteY4" fmla="*/ 945203 h 1890400"/>
                <a:gd name="connsiteX5" fmla="*/ 1613558 w 1890400"/>
                <a:gd name="connsiteY5" fmla="*/ 1613561 h 1890400"/>
                <a:gd name="connsiteX6" fmla="*/ 945200 w 1890400"/>
                <a:gd name="connsiteY6" fmla="*/ 1890403 h 1890400"/>
                <a:gd name="connsiteX7" fmla="*/ 276843 w 1890400"/>
                <a:gd name="connsiteY7" fmla="*/ 1613560 h 1890400"/>
                <a:gd name="connsiteX8" fmla="*/ 1 w 1890400"/>
                <a:gd name="connsiteY8" fmla="*/ 945202 h 1890400"/>
                <a:gd name="connsiteX9" fmla="*/ 0 w 1890400"/>
                <a:gd name="connsiteY9" fmla="*/ 945200 h 18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0400" h="1890400">
                  <a:moveTo>
                    <a:pt x="0" y="945200"/>
                  </a:moveTo>
                  <a:cubicBezTo>
                    <a:pt x="0" y="694517"/>
                    <a:pt x="99584" y="454102"/>
                    <a:pt x="276844" y="276843"/>
                  </a:cubicBezTo>
                  <a:cubicBezTo>
                    <a:pt x="454104" y="99584"/>
                    <a:pt x="694519" y="1"/>
                    <a:pt x="945202" y="1"/>
                  </a:cubicBezTo>
                  <a:cubicBezTo>
                    <a:pt x="1195885" y="1"/>
                    <a:pt x="1436300" y="99585"/>
                    <a:pt x="1613559" y="276845"/>
                  </a:cubicBezTo>
                  <a:cubicBezTo>
                    <a:pt x="1790818" y="454105"/>
                    <a:pt x="1890401" y="694520"/>
                    <a:pt x="1890401" y="945203"/>
                  </a:cubicBezTo>
                  <a:cubicBezTo>
                    <a:pt x="1890401" y="1195886"/>
                    <a:pt x="1790818" y="1436301"/>
                    <a:pt x="1613558" y="1613561"/>
                  </a:cubicBezTo>
                  <a:cubicBezTo>
                    <a:pt x="1436298" y="1790820"/>
                    <a:pt x="1195883" y="1890404"/>
                    <a:pt x="945200" y="1890403"/>
                  </a:cubicBezTo>
                  <a:cubicBezTo>
                    <a:pt x="694517" y="1890403"/>
                    <a:pt x="454102" y="1790819"/>
                    <a:pt x="276843" y="1613560"/>
                  </a:cubicBezTo>
                  <a:cubicBezTo>
                    <a:pt x="99584" y="1436300"/>
                    <a:pt x="1" y="1195885"/>
                    <a:pt x="1" y="945202"/>
                  </a:cubicBezTo>
                  <a:cubicBezTo>
                    <a:pt x="1" y="945201"/>
                    <a:pt x="0" y="945201"/>
                    <a:pt x="0" y="945200"/>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80976" tIns="299702" rIns="380976" bIns="299702" numCol="1" spcCol="1270" anchor="ctr" anchorCtr="0">
              <a:noAutofit/>
            </a:bodyPr>
            <a:lstStyle/>
            <a:p>
              <a:pPr algn="ctr" defTabSz="800100">
                <a:lnSpc>
                  <a:spcPct val="90000"/>
                </a:lnSpc>
                <a:spcAft>
                  <a:spcPct val="35000"/>
                </a:spcAft>
              </a:pPr>
              <a:r>
                <a:rPr lang="zh-TW" altLang="en-US" sz="2200" dirty="0">
                  <a:latin typeface="標楷體" pitchFamily="65" charset="-120"/>
                  <a:ea typeface="標楷體" pitchFamily="65" charset="-120"/>
                </a:rPr>
                <a:t>學生思考或討論</a:t>
              </a:r>
            </a:p>
          </p:txBody>
        </p:sp>
        <p:sp>
          <p:nvSpPr>
            <p:cNvPr id="19" name="手繪多邊形 18"/>
            <p:cNvSpPr/>
            <p:nvPr/>
          </p:nvSpPr>
          <p:spPr>
            <a:xfrm>
              <a:off x="5005420" y="3909764"/>
              <a:ext cx="1892178" cy="1892178"/>
            </a:xfrm>
            <a:custGeom>
              <a:avLst/>
              <a:gdLst>
                <a:gd name="connsiteX0" fmla="*/ 0 w 1892178"/>
                <a:gd name="connsiteY0" fmla="*/ 946089 h 1892178"/>
                <a:gd name="connsiteX1" fmla="*/ 277104 w 1892178"/>
                <a:gd name="connsiteY1" fmla="*/ 277103 h 1892178"/>
                <a:gd name="connsiteX2" fmla="*/ 946091 w 1892178"/>
                <a:gd name="connsiteY2" fmla="*/ 1 h 1892178"/>
                <a:gd name="connsiteX3" fmla="*/ 1615077 w 1892178"/>
                <a:gd name="connsiteY3" fmla="*/ 277105 h 1892178"/>
                <a:gd name="connsiteX4" fmla="*/ 1892179 w 1892178"/>
                <a:gd name="connsiteY4" fmla="*/ 946092 h 1892178"/>
                <a:gd name="connsiteX5" fmla="*/ 1615076 w 1892178"/>
                <a:gd name="connsiteY5" fmla="*/ 1615078 h 1892178"/>
                <a:gd name="connsiteX6" fmla="*/ 946090 w 1892178"/>
                <a:gd name="connsiteY6" fmla="*/ 1892181 h 1892178"/>
                <a:gd name="connsiteX7" fmla="*/ 277104 w 1892178"/>
                <a:gd name="connsiteY7" fmla="*/ 1615077 h 1892178"/>
                <a:gd name="connsiteX8" fmla="*/ 2 w 1892178"/>
                <a:gd name="connsiteY8" fmla="*/ 946091 h 1892178"/>
                <a:gd name="connsiteX9" fmla="*/ 0 w 1892178"/>
                <a:gd name="connsiteY9" fmla="*/ 946089 h 18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178" h="1892178">
                  <a:moveTo>
                    <a:pt x="0" y="946089"/>
                  </a:moveTo>
                  <a:cubicBezTo>
                    <a:pt x="0" y="695171"/>
                    <a:pt x="99678" y="454529"/>
                    <a:pt x="277104" y="277103"/>
                  </a:cubicBezTo>
                  <a:cubicBezTo>
                    <a:pt x="454530" y="99677"/>
                    <a:pt x="695172" y="0"/>
                    <a:pt x="946091" y="1"/>
                  </a:cubicBezTo>
                  <a:cubicBezTo>
                    <a:pt x="1197009" y="1"/>
                    <a:pt x="1437651" y="99679"/>
                    <a:pt x="1615077" y="277105"/>
                  </a:cubicBezTo>
                  <a:cubicBezTo>
                    <a:pt x="1792503" y="454531"/>
                    <a:pt x="1892180" y="695173"/>
                    <a:pt x="1892179" y="946092"/>
                  </a:cubicBezTo>
                  <a:cubicBezTo>
                    <a:pt x="1892179" y="1197010"/>
                    <a:pt x="1792502" y="1437652"/>
                    <a:pt x="1615076" y="1615078"/>
                  </a:cubicBezTo>
                  <a:cubicBezTo>
                    <a:pt x="1437650" y="1792504"/>
                    <a:pt x="1197008" y="1892181"/>
                    <a:pt x="946090" y="1892181"/>
                  </a:cubicBezTo>
                  <a:cubicBezTo>
                    <a:pt x="695172" y="1892181"/>
                    <a:pt x="454530" y="1792504"/>
                    <a:pt x="277104" y="1615077"/>
                  </a:cubicBezTo>
                  <a:cubicBezTo>
                    <a:pt x="99678" y="1437651"/>
                    <a:pt x="1" y="1197009"/>
                    <a:pt x="2" y="946091"/>
                  </a:cubicBezTo>
                  <a:lnTo>
                    <a:pt x="0" y="946089"/>
                  </a:ln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81236" tIns="299963" rIns="381236" bIns="299963" numCol="1" spcCol="1270" anchor="ctr" anchorCtr="0">
              <a:noAutofit/>
            </a:bodyPr>
            <a:lstStyle/>
            <a:p>
              <a:pPr algn="ctr" defTabSz="800100">
                <a:lnSpc>
                  <a:spcPct val="90000"/>
                </a:lnSpc>
                <a:spcAft>
                  <a:spcPct val="35000"/>
                </a:spcAft>
              </a:pPr>
              <a:r>
                <a:rPr lang="zh-TW" altLang="en-US" sz="2000" dirty="0">
                  <a:latin typeface="標楷體" pitchFamily="65" charset="-120"/>
                  <a:ea typeface="標楷體" pitchFamily="65" charset="-120"/>
                </a:rPr>
                <a:t>採取行動</a:t>
              </a:r>
              <a:r>
                <a:rPr lang="en-US" altLang="zh-TW" sz="2000" dirty="0">
                  <a:latin typeface="標楷體" pitchFamily="65" charset="-120"/>
                  <a:ea typeface="標楷體" pitchFamily="65" charset="-120"/>
                </a:rPr>
                <a:t/>
              </a:r>
              <a:br>
                <a:rPr lang="en-US" altLang="zh-TW" sz="2000" dirty="0">
                  <a:latin typeface="標楷體" pitchFamily="65" charset="-120"/>
                  <a:ea typeface="標楷體" pitchFamily="65" charset="-120"/>
                </a:rPr>
              </a:br>
              <a:r>
                <a:rPr lang="en-US" altLang="zh-TW" sz="2000" dirty="0">
                  <a:latin typeface="標楷體" pitchFamily="65" charset="-120"/>
                  <a:ea typeface="標楷體" pitchFamily="65" charset="-120"/>
                </a:rPr>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使用方法</a:t>
              </a:r>
              <a:endParaRPr lang="en-US" altLang="zh-TW" sz="2000" dirty="0">
                <a:latin typeface="標楷體" pitchFamily="65" charset="-120"/>
                <a:ea typeface="標楷體" pitchFamily="65" charset="-120"/>
              </a:endParaRPr>
            </a:p>
            <a:p>
              <a:pPr algn="ctr" defTabSz="800100">
                <a:lnSpc>
                  <a:spcPct val="90000"/>
                </a:lnSpc>
                <a:spcAft>
                  <a:spcPct val="35000"/>
                </a:spcAft>
              </a:pPr>
              <a:r>
                <a:rPr lang="zh-TW" altLang="en-US" sz="2000" dirty="0">
                  <a:latin typeface="標楷體" pitchFamily="65" charset="-120"/>
                  <a:ea typeface="標楷體" pitchFamily="65" charset="-120"/>
                </a:rPr>
                <a:t>及策略</a:t>
              </a:r>
              <a:endParaRPr lang="en-US" altLang="zh-TW" sz="2000" dirty="0">
                <a:latin typeface="標楷體" pitchFamily="65" charset="-120"/>
                <a:ea typeface="標楷體" pitchFamily="65" charset="-120"/>
              </a:endParaRPr>
            </a:p>
          </p:txBody>
        </p:sp>
        <p:sp>
          <p:nvSpPr>
            <p:cNvPr id="20" name="手繪多邊形 19"/>
            <p:cNvSpPr/>
            <p:nvPr/>
          </p:nvSpPr>
          <p:spPr>
            <a:xfrm>
              <a:off x="6501288" y="3908401"/>
              <a:ext cx="1893600" cy="1893600"/>
            </a:xfrm>
            <a:custGeom>
              <a:avLst/>
              <a:gdLst>
                <a:gd name="connsiteX0" fmla="*/ 0 w 1959143"/>
                <a:gd name="connsiteY0" fmla="*/ 987717 h 1975434"/>
                <a:gd name="connsiteX1" fmla="*/ 284049 w 1959143"/>
                <a:gd name="connsiteY1" fmla="*/ 292193 h 1975434"/>
                <a:gd name="connsiteX2" fmla="*/ 979574 w 1959143"/>
                <a:gd name="connsiteY2" fmla="*/ 1 h 1975434"/>
                <a:gd name="connsiteX3" fmla="*/ 1675098 w 1959143"/>
                <a:gd name="connsiteY3" fmla="*/ 292195 h 1975434"/>
                <a:gd name="connsiteX4" fmla="*/ 1959145 w 1959143"/>
                <a:gd name="connsiteY4" fmla="*/ 987720 h 1975434"/>
                <a:gd name="connsiteX5" fmla="*/ 1675097 w 1959143"/>
                <a:gd name="connsiteY5" fmla="*/ 1683244 h 1975434"/>
                <a:gd name="connsiteX6" fmla="*/ 979573 w 1959143"/>
                <a:gd name="connsiteY6" fmla="*/ 1975437 h 1975434"/>
                <a:gd name="connsiteX7" fmla="*/ 284049 w 1959143"/>
                <a:gd name="connsiteY7" fmla="*/ 1683243 h 1975434"/>
                <a:gd name="connsiteX8" fmla="*/ 1 w 1959143"/>
                <a:gd name="connsiteY8" fmla="*/ 987719 h 1975434"/>
                <a:gd name="connsiteX9" fmla="*/ 0 w 1959143"/>
                <a:gd name="connsiteY9" fmla="*/ 987717 h 197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143" h="1975434">
                  <a:moveTo>
                    <a:pt x="0" y="987717"/>
                  </a:moveTo>
                  <a:cubicBezTo>
                    <a:pt x="0" y="727175"/>
                    <a:pt x="102095" y="477185"/>
                    <a:pt x="284049" y="292193"/>
                  </a:cubicBezTo>
                  <a:cubicBezTo>
                    <a:pt x="467982" y="105189"/>
                    <a:pt x="718369" y="0"/>
                    <a:pt x="979574" y="1"/>
                  </a:cubicBezTo>
                  <a:cubicBezTo>
                    <a:pt x="1240778" y="1"/>
                    <a:pt x="1491165" y="105190"/>
                    <a:pt x="1675098" y="292195"/>
                  </a:cubicBezTo>
                  <a:cubicBezTo>
                    <a:pt x="1857052" y="477188"/>
                    <a:pt x="1959146" y="727177"/>
                    <a:pt x="1959145" y="987720"/>
                  </a:cubicBezTo>
                  <a:cubicBezTo>
                    <a:pt x="1959145" y="1248262"/>
                    <a:pt x="1857051" y="1498252"/>
                    <a:pt x="1675097" y="1683244"/>
                  </a:cubicBezTo>
                  <a:cubicBezTo>
                    <a:pt x="1491164" y="1870249"/>
                    <a:pt x="1240777" y="1975437"/>
                    <a:pt x="979573" y="1975437"/>
                  </a:cubicBezTo>
                  <a:cubicBezTo>
                    <a:pt x="718369" y="1975437"/>
                    <a:pt x="467982" y="1870248"/>
                    <a:pt x="284049" y="1683243"/>
                  </a:cubicBezTo>
                  <a:cubicBezTo>
                    <a:pt x="102095" y="1498251"/>
                    <a:pt x="1" y="1248261"/>
                    <a:pt x="1" y="987719"/>
                  </a:cubicBezTo>
                  <a:cubicBezTo>
                    <a:pt x="1" y="987718"/>
                    <a:pt x="0" y="987718"/>
                    <a:pt x="0" y="987717"/>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391043" tIns="317235" rIns="391043" bIns="317235" numCol="1" spcCol="1270" anchor="ctr" anchorCtr="0">
              <a:noAutofit/>
            </a:bodyPr>
            <a:lstStyle/>
            <a:p>
              <a:pPr algn="ctr" defTabSz="977900">
                <a:lnSpc>
                  <a:spcPct val="90000"/>
                </a:lnSpc>
                <a:spcAft>
                  <a:spcPct val="35000"/>
                </a:spcAft>
              </a:pPr>
              <a:r>
                <a:rPr lang="zh-TW" altLang="en-US" sz="2100" dirty="0">
                  <a:latin typeface="標楷體" pitchFamily="65" charset="-120"/>
                  <a:ea typeface="標楷體" pitchFamily="65" charset="-120"/>
                </a:rPr>
                <a:t>反思與</a:t>
              </a:r>
              <a:r>
                <a:rPr lang="en-US" altLang="zh-TW" sz="2100" dirty="0">
                  <a:latin typeface="標楷體" pitchFamily="65" charset="-120"/>
                  <a:ea typeface="標楷體" pitchFamily="65" charset="-120"/>
                </a:rPr>
                <a:t/>
              </a:r>
              <a:br>
                <a:rPr lang="en-US" altLang="zh-TW" sz="2100" dirty="0">
                  <a:latin typeface="標楷體" pitchFamily="65" charset="-120"/>
                  <a:ea typeface="標楷體" pitchFamily="65" charset="-120"/>
                </a:rPr>
              </a:br>
              <a:r>
                <a:rPr lang="zh-TW" altLang="en-US" sz="2100" dirty="0">
                  <a:latin typeface="標楷體" pitchFamily="65" charset="-120"/>
                  <a:ea typeface="標楷體" pitchFamily="65" charset="-120"/>
                </a:rPr>
                <a:t>自我調整</a:t>
              </a:r>
            </a:p>
          </p:txBody>
        </p:sp>
      </p:grpSp>
      <p:sp>
        <p:nvSpPr>
          <p:cNvPr id="8" name="文字方塊 7"/>
          <p:cNvSpPr txBox="1"/>
          <p:nvPr/>
        </p:nvSpPr>
        <p:spPr>
          <a:xfrm>
            <a:off x="2351089" y="2238376"/>
            <a:ext cx="1728787" cy="830263"/>
          </a:xfrm>
          <a:prstGeom prst="rect">
            <a:avLst/>
          </a:prstGeom>
          <a:noFill/>
        </p:spPr>
        <p:txBody>
          <a:bodyPr>
            <a:spAutoFit/>
          </a:bodyPr>
          <a:lstStyle/>
          <a:p>
            <a:pPr algn="ctr" eaLnBrk="1" hangingPunct="1">
              <a:defRPr/>
            </a:pPr>
            <a:r>
              <a:rPr lang="zh-TW"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學生是自主的學習者</a:t>
            </a:r>
            <a:endPar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文字方塊 9"/>
          <p:cNvSpPr txBox="1"/>
          <p:nvPr/>
        </p:nvSpPr>
        <p:spPr>
          <a:xfrm>
            <a:off x="8183564" y="2300288"/>
            <a:ext cx="1800225" cy="1200150"/>
          </a:xfrm>
          <a:prstGeom prst="rect">
            <a:avLst/>
          </a:prstGeom>
          <a:noFill/>
        </p:spPr>
        <p:txBody>
          <a:bodyPr>
            <a:spAutoFit/>
          </a:bodyPr>
          <a:lstStyle/>
          <a:p>
            <a:pPr eaLnBrk="1" hangingPunct="1">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a:t>
            </a:r>
            <a:r>
              <a:rPr lang="zh-TW"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師是引導者與協助者</a:t>
            </a:r>
          </a:p>
          <a:p>
            <a:pPr eaLnBrk="1" hangingPunct="1">
              <a:defRPr/>
            </a:pPr>
            <a:endParaRPr lang="zh-TW" altLang="en-US" sz="2400" b="1" dirty="0">
              <a:solidFill>
                <a:schemeClr val="bg1"/>
              </a:solidFill>
              <a:latin typeface="微軟正黑體" pitchFamily="34" charset="-120"/>
              <a:ea typeface="微軟正黑體" pitchFamily="34" charset="-120"/>
            </a:endParaRPr>
          </a:p>
        </p:txBody>
      </p:sp>
      <p:sp>
        <p:nvSpPr>
          <p:cNvPr id="118792" name="矩形 10"/>
          <p:cNvSpPr>
            <a:spLocks noChangeArrowheads="1"/>
          </p:cNvSpPr>
          <p:nvPr/>
        </p:nvSpPr>
        <p:spPr bwMode="auto">
          <a:xfrm>
            <a:off x="4367213" y="1844676"/>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FF0000"/>
                </a:solidFill>
                <a:latin typeface="標楷體" pitchFamily="65" charset="-120"/>
                <a:ea typeface="標楷體" pitchFamily="65" charset="-120"/>
              </a:rPr>
              <a:t>以學生為學習主體的教學               </a:t>
            </a:r>
            <a:endParaRPr lang="en-US" altLang="zh-TW" sz="2400" b="1">
              <a:solidFill>
                <a:srgbClr val="FF0000"/>
              </a:solidFill>
              <a:latin typeface="標楷體" pitchFamily="65" charset="-120"/>
              <a:ea typeface="標楷體" pitchFamily="65" charset="-120"/>
            </a:endParaRPr>
          </a:p>
        </p:txBody>
      </p:sp>
      <p:cxnSp>
        <p:nvCxnSpPr>
          <p:cNvPr id="13" name="直線單箭頭接點 12"/>
          <p:cNvCxnSpPr/>
          <p:nvPr/>
        </p:nvCxnSpPr>
        <p:spPr>
          <a:xfrm>
            <a:off x="4224338" y="2492375"/>
            <a:ext cx="3816350" cy="0"/>
          </a:xfrm>
          <a:prstGeom prst="straightConnector1">
            <a:avLst/>
          </a:prstGeom>
          <a:ln w="38100">
            <a:headEnd type="arrow"/>
            <a:tailEnd type="arrow"/>
          </a:ln>
        </p:spPr>
        <p:style>
          <a:lnRef idx="1">
            <a:schemeClr val="accent2"/>
          </a:lnRef>
          <a:fillRef idx="0">
            <a:schemeClr val="accent2"/>
          </a:fillRef>
          <a:effectRef idx="0">
            <a:schemeClr val="accent2"/>
          </a:effectRef>
          <a:fontRef idx="minor">
            <a:schemeClr val="tx1"/>
          </a:fontRef>
        </p:style>
      </p:cxnSp>
      <p:sp>
        <p:nvSpPr>
          <p:cNvPr id="118794" name="Shape 787"/>
          <p:cNvSpPr txBox="1">
            <a:spLocks/>
          </p:cNvSpPr>
          <p:nvPr/>
        </p:nvSpPr>
        <p:spPr bwMode="auto">
          <a:xfrm>
            <a:off x="1774825" y="908050"/>
            <a:ext cx="7500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000000"/>
              </a:buClr>
              <a:buSzPct val="25000"/>
              <a:buFont typeface="Arial" pitchFamily="34" charset="0"/>
              <a:buNone/>
            </a:pPr>
            <a:r>
              <a:rPr kumimoji="0"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kumimoji="0" lang="zh-TW" altLang="en-US" sz="3600" b="1" dirty="0">
                <a:solidFill>
                  <a:srgbClr val="0000FF"/>
                </a:solidFill>
                <a:latin typeface="標楷體" pitchFamily="65" charset="-120"/>
                <a:ea typeface="標楷體" pitchFamily="65" charset="-120"/>
                <a:cs typeface="Arial" pitchFamily="34" charset="0"/>
                <a:sym typeface="Arial" pitchFamily="34" charset="0"/>
              </a:rPr>
              <a:t>五</a:t>
            </a:r>
            <a:r>
              <a:rPr kumimoji="0"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kumimoji="0" lang="zh-TW" altLang="en-US" sz="3600" b="1" dirty="0">
                <a:solidFill>
                  <a:srgbClr val="0000FF"/>
                </a:solidFill>
                <a:latin typeface="標楷體" pitchFamily="65" charset="-120"/>
                <a:ea typeface="標楷體" pitchFamily="65" charset="-120"/>
                <a:cs typeface="Arial" pitchFamily="34" charset="0"/>
                <a:sym typeface="Arial" pitchFamily="34" charset="0"/>
              </a:rPr>
              <a:t>素養導向教學的基本元素</a:t>
            </a:r>
            <a:endParaRPr kumimoji="0"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118795" name="矩形 15"/>
          <p:cNvSpPr>
            <a:spLocks noChangeArrowheads="1"/>
          </p:cNvSpPr>
          <p:nvPr/>
        </p:nvSpPr>
        <p:spPr bwMode="auto">
          <a:xfrm>
            <a:off x="7685070" y="6237289"/>
            <a:ext cx="28754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引用自吳璧純生活課程課程手冊</a:t>
            </a: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草案</a:t>
            </a:r>
            <a:r>
              <a:rPr lang="en-US" altLang="zh-TW" sz="1200" b="1" dirty="0">
                <a:latin typeface="標楷體" pitchFamily="65" charset="-120"/>
                <a:ea typeface="標楷體" pitchFamily="65" charset="-120"/>
                <a:cs typeface="Times New Roman" pitchFamily="18" charset="0"/>
              </a:rPr>
              <a:t>)</a:t>
            </a:r>
            <a:endParaRPr lang="zh-TW" altLang="en-US" sz="1200" b="1" dirty="0">
              <a:latin typeface="Arial" pitchFamily="34" charset="0"/>
              <a:ea typeface="標楷體" pitchFamily="65" charset="-120"/>
              <a:cs typeface="Times New Roman" pitchFamily="18" charset="0"/>
            </a:endParaRPr>
          </a:p>
        </p:txBody>
      </p:sp>
      <p:sp>
        <p:nvSpPr>
          <p:cNvPr id="22" name="投影片編號版面配置區 3"/>
          <p:cNvSpPr>
            <a:spLocks noGrp="1"/>
          </p:cNvSpPr>
          <p:nvPr>
            <p:ph type="sldNum" sz="quarter" idx="12"/>
          </p:nvPr>
        </p:nvSpPr>
        <p:spPr bwMode="auto">
          <a:xfrm>
            <a:off x="8077200" y="6356351"/>
            <a:ext cx="2133600" cy="365125"/>
          </a:xfrm>
          <a:noFill/>
          <a:ln>
            <a:miter lim="800000"/>
            <a:headEnd/>
            <a:tailEnd/>
          </a:ln>
        </p:spPr>
        <p:txBody>
          <a:bodyPr/>
          <a:lstStyle/>
          <a:p>
            <a:r>
              <a:rPr lang="en-US" altLang="zh-TW" dirty="0" smtClean="0"/>
              <a:t>57</a:t>
            </a:r>
            <a:endParaRPr lang="zh-TW" altLang="en-US" dirty="0"/>
          </a:p>
        </p:txBody>
      </p:sp>
    </p:spTree>
    <p:extLst>
      <p:ext uri="{BB962C8B-B14F-4D97-AF65-F5344CB8AC3E}">
        <p14:creationId xmlns:p14="http://schemas.microsoft.com/office/powerpoint/2010/main" val="25835190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p:cNvSpPr>
            <a:spLocks noGrp="1"/>
          </p:cNvSpPr>
          <p:nvPr>
            <p:ph type="sldNum" sz="quarter" idx="12"/>
          </p:nvPr>
        </p:nvSpPr>
        <p:spPr bwMode="auto">
          <a:noFill/>
          <a:ln>
            <a:miter lim="800000"/>
            <a:headEnd/>
            <a:tailEnd/>
          </a:ln>
        </p:spPr>
        <p:txBody>
          <a:bodyPr/>
          <a:lstStyle/>
          <a:p>
            <a:fld id="{BDC9DD53-E8B9-40F1-9E43-760C445A2CEE}" type="slidenum">
              <a:rPr lang="zh-TW" altLang="en-US"/>
              <a:pPr/>
              <a:t>72</a:t>
            </a:fld>
            <a:endParaRPr lang="zh-TW" altLang="en-US"/>
          </a:p>
        </p:txBody>
      </p:sp>
      <p:sp>
        <p:nvSpPr>
          <p:cNvPr id="16" name="內容版面配置區 2"/>
          <p:cNvSpPr>
            <a:spLocks noGrp="1"/>
          </p:cNvSpPr>
          <p:nvPr>
            <p:ph sz="quarter" idx="2"/>
          </p:nvPr>
        </p:nvSpPr>
        <p:spPr>
          <a:xfrm>
            <a:off x="2279650" y="1590676"/>
            <a:ext cx="3657600" cy="5222875"/>
          </a:xfrm>
          <a:solidFill>
            <a:srgbClr val="FFCCCC"/>
          </a:solidFill>
          <a:effectLst>
            <a:outerShdw blurRad="63500" sx="102000" sy="102000" algn="ctr" rotWithShape="0">
              <a:prstClr val="black">
                <a:alpha val="40000"/>
              </a:prstClr>
            </a:outerShdw>
          </a:effectLst>
        </p:spPr>
        <p:txBody>
          <a:bodyPr rtlCol="0">
            <a:normAutofit/>
          </a:bodyPr>
          <a:lstStyle/>
          <a:p>
            <a:pPr algn="just" eaLnBrk="1" fontAlgn="auto" hangingPunct="1">
              <a:spcAft>
                <a:spcPts val="0"/>
              </a:spcAft>
              <a:defRPr/>
            </a:pPr>
            <a:r>
              <a:rPr lang="zh-TW" altLang="en-US" sz="2500" dirty="0">
                <a:latin typeface="標楷體" panose="03000509000000000000" pitchFamily="65" charset="-120"/>
                <a:ea typeface="標楷體" panose="03000509000000000000" pitchFamily="65" charset="-120"/>
              </a:rPr>
              <a:t>著重扮演「</a:t>
            </a:r>
            <a:r>
              <a:rPr lang="zh-TW" altLang="en-US" sz="2500" b="1" dirty="0">
                <a:solidFill>
                  <a:srgbClr val="FF0000"/>
                </a:solidFill>
              </a:rPr>
              <a:t>助學者</a:t>
            </a:r>
            <a:r>
              <a:rPr lang="zh-TW" altLang="en-US" sz="2500" dirty="0">
                <a:latin typeface="標楷體" panose="03000509000000000000" pitchFamily="65" charset="-120"/>
                <a:ea typeface="標楷體" panose="03000509000000000000" pitchFamily="65" charset="-120"/>
              </a:rPr>
              <a:t>」的角色，以培養學生</a:t>
            </a:r>
            <a:r>
              <a:rPr lang="zh-TW" altLang="en-US" sz="2500" u="sng" dirty="0">
                <a:latin typeface="標楷體" panose="03000509000000000000" pitchFamily="65" charset="-120"/>
                <a:ea typeface="標楷體" panose="03000509000000000000" pitchFamily="65" charset="-120"/>
              </a:rPr>
              <a:t>適應未來社會生活和解決問題的統整能力</a:t>
            </a:r>
            <a:endParaRPr lang="en-US" altLang="zh-TW" sz="2500" u="sng" dirty="0">
              <a:latin typeface="標楷體" panose="03000509000000000000" pitchFamily="65" charset="-120"/>
              <a:ea typeface="標楷體" panose="03000509000000000000" pitchFamily="65" charset="-120"/>
            </a:endParaRPr>
          </a:p>
          <a:p>
            <a:pPr algn="just" eaLnBrk="1" fontAlgn="auto" hangingPunct="1">
              <a:spcAft>
                <a:spcPts val="0"/>
              </a:spcAft>
              <a:defRPr/>
            </a:pPr>
            <a:r>
              <a:rPr lang="zh-TW" altLang="en-US" sz="2500" dirty="0">
                <a:latin typeface="標楷體" panose="03000509000000000000" pitchFamily="65" charset="-120"/>
                <a:ea typeface="標楷體" panose="03000509000000000000" pitchFamily="65" charset="-120"/>
              </a:rPr>
              <a:t>可透過</a:t>
            </a:r>
            <a:r>
              <a:rPr lang="zh-TW" altLang="en-US" sz="2500" b="1" dirty="0">
                <a:solidFill>
                  <a:srgbClr val="FF0000"/>
                </a:solidFill>
              </a:rPr>
              <a:t>提問、討論、欣賞、展演、操作、情境體驗</a:t>
            </a:r>
            <a:r>
              <a:rPr lang="zh-TW" altLang="en-US" sz="2500" dirty="0">
                <a:latin typeface="標楷體" panose="03000509000000000000" pitchFamily="65" charset="-120"/>
                <a:ea typeface="標楷體" panose="03000509000000000000" pitchFamily="65" charset="-120"/>
              </a:rPr>
              <a:t>等有效的教學活動與策略，引導學生創造與省思，提供學生更多</a:t>
            </a:r>
            <a:r>
              <a:rPr lang="zh-TW" altLang="en-US" sz="2500" u="sng" dirty="0">
                <a:latin typeface="標楷體" panose="03000509000000000000" pitchFamily="65" charset="-120"/>
                <a:ea typeface="標楷體" panose="03000509000000000000" pitchFamily="65" charset="-120"/>
              </a:rPr>
              <a:t>參與互動及力行實踐</a:t>
            </a:r>
            <a:r>
              <a:rPr lang="zh-TW" altLang="en-US" sz="2500" dirty="0">
                <a:latin typeface="標楷體" panose="03000509000000000000" pitchFamily="65" charset="-120"/>
                <a:ea typeface="標楷體" panose="03000509000000000000" pitchFamily="65" charset="-120"/>
              </a:rPr>
              <a:t>的機會，以強化學生主動學習的角色。</a:t>
            </a:r>
          </a:p>
          <a:p>
            <a:pPr eaLnBrk="1" fontAlgn="auto" hangingPunct="1">
              <a:spcAft>
                <a:spcPts val="0"/>
              </a:spcAft>
              <a:defRPr/>
            </a:pPr>
            <a:endParaRPr lang="zh-TW" altLang="en-US" dirty="0"/>
          </a:p>
        </p:txBody>
      </p:sp>
      <p:sp>
        <p:nvSpPr>
          <p:cNvPr id="17" name="內容版面配置區 6"/>
          <p:cNvSpPr>
            <a:spLocks noGrp="1"/>
          </p:cNvSpPr>
          <p:nvPr>
            <p:ph sz="quarter" idx="4"/>
          </p:nvPr>
        </p:nvSpPr>
        <p:spPr>
          <a:xfrm>
            <a:off x="6243639" y="1581150"/>
            <a:ext cx="3633787" cy="5232400"/>
          </a:xfrm>
          <a:solidFill>
            <a:srgbClr val="FFFF99"/>
          </a:solidFill>
          <a:effectLst>
            <a:outerShdw blurRad="63500" sx="102000" sy="102000" algn="ctr" rotWithShape="0">
              <a:prstClr val="black">
                <a:alpha val="40000"/>
              </a:prstClr>
            </a:outerShdw>
          </a:effectLst>
        </p:spPr>
        <p:txBody>
          <a:bodyPr rtlCol="0">
            <a:normAutofit lnSpcReduction="10000"/>
          </a:bodyPr>
          <a:lstStyle/>
          <a:p>
            <a:pPr algn="just" eaLnBrk="1" fontAlgn="auto" hangingPunct="1">
              <a:spcAft>
                <a:spcPts val="0"/>
              </a:spcAft>
              <a:defRPr/>
            </a:pPr>
            <a:r>
              <a:rPr lang="zh-TW" altLang="en-US" dirty="0">
                <a:latin typeface="標楷體" panose="03000509000000000000" pitchFamily="65" charset="-120"/>
                <a:ea typeface="標楷體" panose="03000509000000000000" pitchFamily="65" charset="-120"/>
              </a:rPr>
              <a:t>對周遭環境保持好奇心並能進行</a:t>
            </a:r>
            <a:r>
              <a:rPr lang="zh-TW" altLang="en-US" sz="2500" b="1" dirty="0">
                <a:solidFill>
                  <a:srgbClr val="FF0000"/>
                </a:solidFill>
              </a:rPr>
              <a:t>主動地探索體驗、試驗、尋求答案與合作學習</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gn="just" eaLnBrk="1" fontAlgn="auto" hangingPunct="1">
              <a:spcAft>
                <a:spcPts val="0"/>
              </a:spcAft>
              <a:defRPr/>
            </a:pPr>
            <a:r>
              <a:rPr lang="zh-TW" altLang="en-US" dirty="0">
                <a:latin typeface="標楷體" panose="03000509000000000000" pitchFamily="65" charset="-120"/>
                <a:ea typeface="標楷體" panose="03000509000000000000" pitchFamily="65" charset="-120"/>
              </a:rPr>
              <a:t>積極正向的參與家庭、學校、社會生活，並能主動地與周遭人、事、物及環境的互動中觀察現象，尋求關係，</a:t>
            </a:r>
            <a:r>
              <a:rPr lang="zh-TW" altLang="en-US" u="sng" dirty="0">
                <a:latin typeface="標楷體" panose="03000509000000000000" pitchFamily="65" charset="-120"/>
                <a:ea typeface="標楷體" panose="03000509000000000000" pitchFamily="65" charset="-120"/>
              </a:rPr>
              <a:t>解決問題</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gn="just" eaLnBrk="1" fontAlgn="auto" hangingPunct="1">
              <a:spcAft>
                <a:spcPts val="0"/>
              </a:spcAft>
              <a:defRPr/>
            </a:pPr>
            <a:r>
              <a:rPr lang="zh-TW" altLang="en-US" dirty="0">
                <a:latin typeface="標楷體" panose="03000509000000000000" pitchFamily="65" charset="-120"/>
                <a:ea typeface="標楷體" panose="03000509000000000000" pitchFamily="65" charset="-120"/>
              </a:rPr>
              <a:t>關注將所學內容轉化為</a:t>
            </a:r>
            <a:r>
              <a:rPr lang="zh-TW" altLang="en-US" sz="2500" b="1" dirty="0">
                <a:solidFill>
                  <a:srgbClr val="FF0000"/>
                </a:solidFill>
              </a:rPr>
              <a:t>實踐性的知識</a:t>
            </a:r>
            <a:r>
              <a:rPr lang="zh-TW" altLang="en-US" dirty="0">
                <a:latin typeface="標楷體" panose="03000509000000000000" pitchFamily="65" charset="-120"/>
                <a:ea typeface="標楷體" panose="03000509000000000000" pitchFamily="65" charset="-120"/>
              </a:rPr>
              <a:t>，落實於生活中，以開放心胸</a:t>
            </a:r>
            <a:r>
              <a:rPr lang="zh-TW" altLang="en-US" sz="2200" dirty="0">
                <a:latin typeface="標楷體" panose="03000509000000000000" pitchFamily="65" charset="-120"/>
                <a:ea typeface="標楷體" panose="03000509000000000000" pitchFamily="65" charset="-120"/>
              </a:rPr>
              <a:t>來適應及參與</a:t>
            </a:r>
            <a:r>
              <a:rPr lang="zh-TW" altLang="en-US" sz="2200">
                <a:latin typeface="標楷體" panose="03000509000000000000" pitchFamily="65" charset="-120"/>
                <a:ea typeface="標楷體" panose="03000509000000000000" pitchFamily="65" charset="-120"/>
              </a:rPr>
              <a:t>社會生活。</a:t>
            </a:r>
            <a:endParaRPr lang="zh-TW" altLang="en-US" sz="2200" dirty="0">
              <a:latin typeface="標楷體" panose="03000509000000000000" pitchFamily="65" charset="-120"/>
              <a:ea typeface="標楷體" panose="03000509000000000000" pitchFamily="65" charset="-120"/>
            </a:endParaRPr>
          </a:p>
          <a:p>
            <a:pPr eaLnBrk="1" fontAlgn="auto" hangingPunct="1">
              <a:spcAft>
                <a:spcPts val="0"/>
              </a:spcAft>
              <a:defRPr/>
            </a:pPr>
            <a:endParaRPr lang="zh-TW" altLang="en-US" dirty="0"/>
          </a:p>
        </p:txBody>
      </p:sp>
      <p:sp>
        <p:nvSpPr>
          <p:cNvPr id="18" name="文字版面配置區 4"/>
          <p:cNvSpPr>
            <a:spLocks noGrp="1"/>
          </p:cNvSpPr>
          <p:nvPr>
            <p:ph type="body" sz="quarter" idx="1"/>
          </p:nvPr>
        </p:nvSpPr>
        <p:spPr>
          <a:xfrm>
            <a:off x="2247900" y="898526"/>
            <a:ext cx="3703638" cy="658813"/>
          </a:xfrm>
          <a:solidFill>
            <a:srgbClr val="FF0000"/>
          </a:solidFill>
          <a:effectLst>
            <a:outerShdw blurRad="63500" sx="102000" sy="102000" algn="ctr" rotWithShape="0">
              <a:prstClr val="black">
                <a:alpha val="40000"/>
              </a:prstClr>
            </a:outerShdw>
          </a:effectLst>
        </p:spPr>
        <p:txBody>
          <a:bodyPr rtlCol="0">
            <a:normAutofit/>
          </a:bodyPr>
          <a:lstStyle/>
          <a:p>
            <a:pPr algn="ctr" eaLnBrk="1" fontAlgn="auto" hangingPunct="1">
              <a:spcAft>
                <a:spcPts val="0"/>
              </a:spcAft>
              <a:defRPr/>
            </a:pPr>
            <a:r>
              <a:rPr lang="zh-TW" altLang="en-US" sz="3200" dirty="0">
                <a:solidFill>
                  <a:schemeClr val="bg1"/>
                </a:solidFill>
                <a:effectLst>
                  <a:outerShdw blurRad="38100" dist="38100" dir="2700000" algn="tl">
                    <a:srgbClr val="000000">
                      <a:alpha val="43137"/>
                    </a:srgbClr>
                  </a:outerShdw>
                </a:effectLst>
              </a:rPr>
              <a:t>教師教學</a:t>
            </a:r>
          </a:p>
        </p:txBody>
      </p:sp>
      <p:sp>
        <p:nvSpPr>
          <p:cNvPr id="19" name="文字版面配置區 5"/>
          <p:cNvSpPr>
            <a:spLocks noGrp="1"/>
          </p:cNvSpPr>
          <p:nvPr>
            <p:ph type="body" sz="quarter" idx="3"/>
          </p:nvPr>
        </p:nvSpPr>
        <p:spPr>
          <a:xfrm>
            <a:off x="6224588" y="898526"/>
            <a:ext cx="3657600" cy="658813"/>
          </a:xfrm>
          <a:solidFill>
            <a:srgbClr val="FFCC00"/>
          </a:solidFill>
          <a:effectLst>
            <a:outerShdw blurRad="63500" sx="102000" sy="102000" algn="ctr" rotWithShape="0">
              <a:prstClr val="black">
                <a:alpha val="40000"/>
              </a:prstClr>
            </a:outerShdw>
          </a:effectLst>
        </p:spPr>
        <p:txBody>
          <a:bodyPr rtlCol="0">
            <a:normAutofit/>
          </a:bodyPr>
          <a:lstStyle/>
          <a:p>
            <a:pPr algn="ctr" eaLnBrk="1" fontAlgn="auto" hangingPunct="1">
              <a:spcAft>
                <a:spcPts val="0"/>
              </a:spcAft>
              <a:defRPr/>
            </a:pPr>
            <a:r>
              <a:rPr lang="zh-TW" altLang="en-US" sz="3200" dirty="0"/>
              <a:t>學生學習</a:t>
            </a:r>
          </a:p>
        </p:txBody>
      </p:sp>
      <p:sp>
        <p:nvSpPr>
          <p:cNvPr id="81927" name="矩形 19">
            <a:hlinkClick r:id="rId3"/>
          </p:cNvPr>
          <p:cNvSpPr>
            <a:spLocks noChangeArrowheads="1"/>
          </p:cNvSpPr>
          <p:nvPr/>
        </p:nvSpPr>
        <p:spPr bwMode="auto">
          <a:xfrm>
            <a:off x="1524000" y="160975"/>
            <a:ext cx="5686172" cy="492443"/>
          </a:xfrm>
          <a:prstGeom prst="rect">
            <a:avLst/>
          </a:prstGeom>
          <a:noFill/>
          <a:ln w="9525">
            <a:noFill/>
            <a:miter lim="800000"/>
            <a:headEnd/>
            <a:tailEnd/>
          </a:ln>
        </p:spPr>
        <p:txBody>
          <a:bodyPr wrap="none">
            <a:spAutoFit/>
          </a:bodyPr>
          <a:lstStyle/>
          <a:p>
            <a:pPr eaLnBrk="1" hangingPunct="1"/>
            <a:r>
              <a:rPr kumimoji="0" lang="en-US" altLang="zh-TW" sz="2600" b="1" dirty="0">
                <a:solidFill>
                  <a:srgbClr val="0000FF"/>
                </a:solidFill>
                <a:latin typeface="標楷體" pitchFamily="65" charset="-120"/>
                <a:ea typeface="標楷體" pitchFamily="65" charset="-120"/>
                <a:cs typeface="Arial" pitchFamily="34" charset="0"/>
                <a:sym typeface="Arial" pitchFamily="34" charset="0"/>
              </a:rPr>
              <a:t>(</a:t>
            </a:r>
            <a:r>
              <a:rPr kumimoji="0" lang="zh-TW" altLang="en-US" sz="2600" b="1" dirty="0">
                <a:solidFill>
                  <a:srgbClr val="0000FF"/>
                </a:solidFill>
                <a:latin typeface="標楷體" pitchFamily="65" charset="-120"/>
                <a:ea typeface="標楷體" pitchFamily="65" charset="-120"/>
                <a:cs typeface="Arial" pitchFamily="34" charset="0"/>
                <a:sym typeface="Arial" pitchFamily="34" charset="0"/>
              </a:rPr>
              <a:t>六）素養導向教學：教師與學生角色</a:t>
            </a:r>
          </a:p>
        </p:txBody>
      </p:sp>
    </p:spTree>
    <p:extLst>
      <p:ext uri="{BB962C8B-B14F-4D97-AF65-F5344CB8AC3E}">
        <p14:creationId xmlns:p14="http://schemas.microsoft.com/office/powerpoint/2010/main" val="378053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50"/>
                                        <p:tgtEl>
                                          <p:spTgt spid="18">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50"/>
                                        <p:tgtEl>
                                          <p:spTgt spid="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bg/>
                                          </p:spTgt>
                                        </p:tgtEl>
                                        <p:attrNameLst>
                                          <p:attrName>style.visibility</p:attrName>
                                        </p:attrNameLst>
                                      </p:cBhvr>
                                      <p:to>
                                        <p:strVal val="visible"/>
                                      </p:to>
                                    </p:set>
                                    <p:animEffect transition="in" filter="fade">
                                      <p:cBhvr>
                                        <p:cTn id="17" dur="250"/>
                                        <p:tgtEl>
                                          <p:spTgt spid="16">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250"/>
                                        <p:tgtEl>
                                          <p:spTgt spid="1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250"/>
                                        <p:tgtEl>
                                          <p:spTgt spid="1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bg/>
                                          </p:spTgt>
                                        </p:tgtEl>
                                        <p:attrNameLst>
                                          <p:attrName>style.visibility</p:attrName>
                                        </p:attrNameLst>
                                      </p:cBhvr>
                                      <p:to>
                                        <p:strVal val="visible"/>
                                      </p:to>
                                    </p:set>
                                    <p:animEffect transition="in" filter="fade">
                                      <p:cBhvr>
                                        <p:cTn id="32" dur="250"/>
                                        <p:tgtEl>
                                          <p:spTgt spid="19">
                                            <p:bg/>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250"/>
                                        <p:tgtEl>
                                          <p:spTgt spid="1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bg/>
                                          </p:spTgt>
                                        </p:tgtEl>
                                        <p:attrNameLst>
                                          <p:attrName>style.visibility</p:attrName>
                                        </p:attrNameLst>
                                      </p:cBhvr>
                                      <p:to>
                                        <p:strVal val="visible"/>
                                      </p:to>
                                    </p:set>
                                    <p:animEffect transition="in" filter="fade">
                                      <p:cBhvr>
                                        <p:cTn id="42" dur="250"/>
                                        <p:tgtEl>
                                          <p:spTgt spid="17">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250"/>
                                        <p:tgtEl>
                                          <p:spTgt spid="17">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fade">
                                      <p:cBhvr>
                                        <p:cTn id="52" dur="250"/>
                                        <p:tgtEl>
                                          <p:spTgt spid="17">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xEl>
                                              <p:pRg st="2" end="2"/>
                                            </p:txEl>
                                          </p:spTgt>
                                        </p:tgtEl>
                                        <p:attrNameLst>
                                          <p:attrName>style.visibility</p:attrName>
                                        </p:attrNameLst>
                                      </p:cBhvr>
                                      <p:to>
                                        <p:strVal val="visible"/>
                                      </p:to>
                                    </p:set>
                                    <p:animEffect transition="in" filter="fade">
                                      <p:cBhvr>
                                        <p:cTn id="57" dur="25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17" grpId="0" build="p" animBg="1"/>
      <p:bldP spid="18" grpId="0" build="p" animBg="1"/>
      <p:bldP spid="19"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4145884-11D1-49FE-AC40-3A6DE4FB4AB0}" type="slidenum">
              <a:rPr lang="zh-TW" altLang="en-US" sz="1200">
                <a:solidFill>
                  <a:srgbClr val="898989"/>
                </a:solidFill>
                <a:latin typeface="Arial" pitchFamily="34" charset="0"/>
              </a:rPr>
              <a:pPr>
                <a:spcBef>
                  <a:spcPct val="0"/>
                </a:spcBef>
                <a:buFontTx/>
                <a:buNone/>
              </a:pPr>
              <a:t>73</a:t>
            </a:fld>
            <a:endParaRPr lang="zh-TW" altLang="en-US" sz="1200">
              <a:solidFill>
                <a:srgbClr val="898989"/>
              </a:solidFill>
              <a:latin typeface="Arial" pitchFamily="34" charset="0"/>
            </a:endParaRPr>
          </a:p>
        </p:txBody>
      </p:sp>
      <p:sp>
        <p:nvSpPr>
          <p:cNvPr id="132099" name="矩形 5">
            <a:hlinkClick r:id="rId2"/>
          </p:cNvPr>
          <p:cNvSpPr>
            <a:spLocks noChangeArrowheads="1"/>
          </p:cNvSpPr>
          <p:nvPr/>
        </p:nvSpPr>
        <p:spPr bwMode="auto">
          <a:xfrm>
            <a:off x="2105352" y="2924175"/>
            <a:ext cx="7879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4000" b="1" dirty="0">
                <a:latin typeface="標楷體" pitchFamily="65" charset="-120"/>
                <a:ea typeface="標楷體" pitchFamily="65" charset="-120"/>
                <a:cs typeface="Arial" pitchFamily="34" charset="0"/>
                <a:sym typeface="Arial" pitchFamily="34" charset="0"/>
              </a:rPr>
              <a:t>建構學校素養導向課程與教學案例</a:t>
            </a:r>
          </a:p>
        </p:txBody>
      </p:sp>
    </p:spTree>
    <p:extLst>
      <p:ext uri="{BB962C8B-B14F-4D97-AF65-F5344CB8AC3E}">
        <p14:creationId xmlns:p14="http://schemas.microsoft.com/office/powerpoint/2010/main" val="34843934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7B9E1D23-2B1D-465A-9C66-1B7A44757897}" type="slidenum">
              <a:rPr lang="zh-TW" altLang="en-US">
                <a:solidFill>
                  <a:srgbClr val="898989"/>
                </a:solidFill>
              </a:rPr>
              <a:pPr/>
              <a:t>74</a:t>
            </a:fld>
            <a:endParaRPr lang="zh-TW" altLang="en-US">
              <a:solidFill>
                <a:srgbClr val="898989"/>
              </a:solidFill>
            </a:endParaRPr>
          </a:p>
        </p:txBody>
      </p:sp>
      <p:graphicFrame>
        <p:nvGraphicFramePr>
          <p:cNvPr id="133123" name="物件 4"/>
          <p:cNvGraphicFramePr>
            <a:graphicFrameLocks noChangeAspect="1"/>
          </p:cNvGraphicFramePr>
          <p:nvPr>
            <p:extLst/>
          </p:nvPr>
        </p:nvGraphicFramePr>
        <p:xfrm>
          <a:off x="1524000" y="393701"/>
          <a:ext cx="8707438" cy="6081713"/>
        </p:xfrm>
        <a:graphic>
          <a:graphicData uri="http://schemas.openxmlformats.org/presentationml/2006/ole">
            <mc:AlternateContent xmlns:mc="http://schemas.openxmlformats.org/markup-compatibility/2006">
              <mc:Choice xmlns:v="urn:schemas-microsoft-com:vml" Requires="v">
                <p:oleObj spid="_x0000_s1027" name="文件" r:id="rId3" imgW="9816113" imgH="6858512" progId="">
                  <p:embed/>
                </p:oleObj>
              </mc:Choice>
              <mc:Fallback>
                <p:oleObj name="文件" r:id="rId3" imgW="9816113" imgH="6858512" progId="">
                  <p:embed/>
                  <p:pic>
                    <p:nvPicPr>
                      <p:cNvPr id="133123"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3701"/>
                        <a:ext cx="8707438" cy="608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25986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6CED0C1D-57C5-4AC4-AAAE-F451A9E7C934}" type="slidenum">
              <a:rPr lang="zh-TW" altLang="en-US" sz="1200">
                <a:solidFill>
                  <a:srgbClr val="898989"/>
                </a:solidFill>
                <a:latin typeface="Arial" pitchFamily="34" charset="0"/>
              </a:rPr>
              <a:pPr>
                <a:spcBef>
                  <a:spcPct val="0"/>
                </a:spcBef>
                <a:buFontTx/>
                <a:buNone/>
              </a:pPr>
              <a:t>75</a:t>
            </a:fld>
            <a:endParaRPr lang="zh-TW" altLang="en-US" sz="1200">
              <a:solidFill>
                <a:srgbClr val="898989"/>
              </a:solidFill>
              <a:latin typeface="Arial" pitchFamily="34" charset="0"/>
            </a:endParaRPr>
          </a:p>
        </p:txBody>
      </p:sp>
      <p:graphicFrame>
        <p:nvGraphicFramePr>
          <p:cNvPr id="134147" name="物件 1"/>
          <p:cNvGraphicFramePr>
            <a:graphicFrameLocks noChangeAspect="1"/>
          </p:cNvGraphicFramePr>
          <p:nvPr/>
        </p:nvGraphicFramePr>
        <p:xfrm>
          <a:off x="1524000" y="333376"/>
          <a:ext cx="9118600" cy="6124575"/>
        </p:xfrm>
        <a:graphic>
          <a:graphicData uri="http://schemas.openxmlformats.org/presentationml/2006/ole">
            <mc:AlternateContent xmlns:mc="http://schemas.openxmlformats.org/markup-compatibility/2006">
              <mc:Choice xmlns:v="urn:schemas-microsoft-com:vml" Requires="v">
                <p:oleObj spid="_x0000_s2051" name="文件" r:id="rId3" imgW="9118542" imgH="5309857" progId="">
                  <p:embed/>
                </p:oleObj>
              </mc:Choice>
              <mc:Fallback>
                <p:oleObj name="文件" r:id="rId3" imgW="9118542" imgH="5309857" progId="">
                  <p:embed/>
                  <p:pic>
                    <p:nvPicPr>
                      <p:cNvPr id="134147" name="物件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3376"/>
                        <a:ext cx="9118600" cy="612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958060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4145884-11D1-49FE-AC40-3A6DE4FB4AB0}" type="slidenum">
              <a:rPr lang="zh-TW" altLang="en-US" sz="1200">
                <a:solidFill>
                  <a:srgbClr val="898989"/>
                </a:solidFill>
                <a:latin typeface="Arial" pitchFamily="34" charset="0"/>
              </a:rPr>
              <a:pPr>
                <a:spcBef>
                  <a:spcPct val="0"/>
                </a:spcBef>
                <a:buFontTx/>
                <a:buNone/>
              </a:pPr>
              <a:t>76</a:t>
            </a:fld>
            <a:endParaRPr lang="zh-TW" altLang="en-US" sz="1200" dirty="0">
              <a:solidFill>
                <a:srgbClr val="898989"/>
              </a:solidFill>
              <a:latin typeface="Arial" pitchFamily="34" charset="0"/>
            </a:endParaRPr>
          </a:p>
        </p:txBody>
      </p:sp>
      <p:sp>
        <p:nvSpPr>
          <p:cNvPr id="132099" name="矩形 5">
            <a:hlinkClick r:id="rId2"/>
          </p:cNvPr>
          <p:cNvSpPr>
            <a:spLocks noChangeArrowheads="1"/>
          </p:cNvSpPr>
          <p:nvPr/>
        </p:nvSpPr>
        <p:spPr bwMode="auto">
          <a:xfrm>
            <a:off x="2383135" y="1916832"/>
            <a:ext cx="736611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lnSpc>
                <a:spcPct val="150000"/>
              </a:lnSpc>
              <a:spcBef>
                <a:spcPct val="0"/>
              </a:spcBef>
              <a:buFontTx/>
              <a:buNone/>
            </a:pPr>
            <a:r>
              <a:rPr lang="zh-TW" altLang="en-US" sz="4000" b="1" dirty="0">
                <a:solidFill>
                  <a:srgbClr val="0000FF"/>
                </a:solidFill>
                <a:latin typeface="標楷體" pitchFamily="65" charset="-120"/>
                <a:ea typeface="標楷體" pitchFamily="65" charset="-120"/>
                <a:cs typeface="Arial" pitchFamily="34" charset="0"/>
                <a:sym typeface="Arial" pitchFamily="34" charset="0"/>
              </a:rPr>
              <a:t>前導學校試辦新課綱課程案例</a:t>
            </a:r>
            <a:r>
              <a:rPr lang="en-US" altLang="zh-TW" sz="4000" b="1" dirty="0">
                <a:solidFill>
                  <a:srgbClr val="0000FF"/>
                </a:solidFill>
                <a:latin typeface="標楷體" pitchFamily="65" charset="-120"/>
                <a:ea typeface="標楷體" pitchFamily="65" charset="-120"/>
                <a:cs typeface="Arial" pitchFamily="34" charset="0"/>
                <a:sym typeface="Arial" pitchFamily="34" charset="0"/>
              </a:rPr>
              <a:t>—</a:t>
            </a:r>
          </a:p>
          <a:p>
            <a:pPr algn="ctr" eaLnBrk="1" hangingPunct="1">
              <a:lnSpc>
                <a:spcPct val="150000"/>
              </a:lnSpc>
              <a:spcBef>
                <a:spcPct val="0"/>
              </a:spcBef>
              <a:buFontTx/>
              <a:buNone/>
            </a:pPr>
            <a:r>
              <a:rPr lang="zh-TW" altLang="en-US" sz="4000" b="1" dirty="0">
                <a:latin typeface="標楷體" pitchFamily="65" charset="-120"/>
                <a:ea typeface="標楷體" pitchFamily="65" charset="-120"/>
                <a:cs typeface="Arial" pitchFamily="34" charset="0"/>
                <a:sym typeface="Arial" pitchFamily="34" charset="0"/>
                <a:hlinkClick r:id="rId3" action="ppaction://hlinkpres?slideindex=1&amp;slidetitle="/>
              </a:rPr>
              <a:t>屏東大學附設實驗國民小學</a:t>
            </a:r>
            <a:endParaRPr lang="en-US" altLang="zh-TW" sz="4000" b="1" dirty="0">
              <a:latin typeface="標楷體" pitchFamily="65" charset="-120"/>
              <a:ea typeface="標楷體" pitchFamily="65" charset="-120"/>
              <a:cs typeface="Arial" pitchFamily="34" charset="0"/>
              <a:sym typeface="Arial" pitchFamily="34" charset="0"/>
              <a:hlinkClick r:id="rId3" action="ppaction://hlinkpres?slideindex=1&amp;slidetitle="/>
            </a:endParaRPr>
          </a:p>
          <a:p>
            <a:pPr algn="ctr" eaLnBrk="1" hangingPunct="1">
              <a:lnSpc>
                <a:spcPct val="150000"/>
              </a:lnSpc>
              <a:spcBef>
                <a:spcPct val="0"/>
              </a:spcBef>
              <a:buFontTx/>
              <a:buNone/>
            </a:pPr>
            <a:r>
              <a:rPr lang="zh-TW" altLang="en-US" sz="4000" b="1" dirty="0">
                <a:latin typeface="標楷體" pitchFamily="65" charset="-120"/>
                <a:ea typeface="標楷體" pitchFamily="65" charset="-120"/>
                <a:cs typeface="Arial" pitchFamily="34" charset="0"/>
                <a:sym typeface="Arial" pitchFamily="34" charset="0"/>
                <a:hlinkClick r:id="rId3" action="ppaction://hlinkpres?slideindex=1&amp;slidetitle="/>
              </a:rPr>
              <a:t>花蓮縣立宜昌國民中學</a:t>
            </a:r>
            <a:endParaRPr lang="en-US" altLang="zh-TW" sz="4000" b="1" dirty="0">
              <a:latin typeface="標楷體" pitchFamily="65" charset="-120"/>
              <a:ea typeface="標楷體" pitchFamily="65" charset="-120"/>
              <a:cs typeface="Arial" pitchFamily="34" charset="0"/>
              <a:sym typeface="Arial" pitchFamily="34" charset="0"/>
            </a:endParaRPr>
          </a:p>
          <a:p>
            <a:pPr algn="ctr" eaLnBrk="1" hangingPunct="1">
              <a:lnSpc>
                <a:spcPct val="150000"/>
              </a:lnSpc>
              <a:spcBef>
                <a:spcPct val="0"/>
              </a:spcBef>
              <a:buFontTx/>
              <a:buNone/>
            </a:pPr>
            <a:r>
              <a:rPr lang="en-US" altLang="zh-TW" sz="1600" b="1" u="sng" dirty="0">
                <a:latin typeface="標楷體" pitchFamily="65" charset="-120"/>
                <a:ea typeface="標楷體" pitchFamily="65" charset="-120"/>
                <a:cs typeface="Arial" pitchFamily="34" charset="0"/>
                <a:sym typeface="Arial" pitchFamily="34" charset="0"/>
                <a:hlinkClick r:id="rId4"/>
              </a:rPr>
              <a:t>http://203.64.159.95/12basic/12basic/index.php?p=0</a:t>
            </a:r>
            <a:endParaRPr lang="en-US" altLang="zh-TW" sz="1600" b="1" u="sng" dirty="0">
              <a:latin typeface="標楷體" pitchFamily="65" charset="-120"/>
              <a:ea typeface="標楷體" pitchFamily="65" charset="-120"/>
              <a:cs typeface="Arial" pitchFamily="34" charset="0"/>
              <a:sym typeface="Arial" pitchFamily="34" charset="0"/>
            </a:endParaRPr>
          </a:p>
          <a:p>
            <a:pPr algn="ctr" eaLnBrk="1" hangingPunct="1">
              <a:lnSpc>
                <a:spcPct val="150000"/>
              </a:lnSpc>
              <a:spcBef>
                <a:spcPct val="0"/>
              </a:spcBef>
              <a:buFontTx/>
              <a:buNone/>
            </a:pPr>
            <a:endParaRPr lang="zh-TW" altLang="en-US" sz="1600" b="1" u="sng" dirty="0">
              <a:latin typeface="標楷體" pitchFamily="65" charset="-120"/>
              <a:ea typeface="標楷體" pitchFamily="65" charset="-120"/>
              <a:cs typeface="Arial" pitchFamily="34" charset="0"/>
              <a:sym typeface="Arial" pitchFamily="34" charset="0"/>
            </a:endParaRPr>
          </a:p>
        </p:txBody>
      </p:sp>
    </p:spTree>
    <p:extLst>
      <p:ext uri="{BB962C8B-B14F-4D97-AF65-F5344CB8AC3E}">
        <p14:creationId xmlns:p14="http://schemas.microsoft.com/office/powerpoint/2010/main" val="10079359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Shape 1015"/>
          <p:cNvSpPr/>
          <p:nvPr/>
        </p:nvSpPr>
        <p:spPr>
          <a:xfrm>
            <a:off x="1654176" y="1292224"/>
            <a:ext cx="8869363" cy="5130800"/>
          </a:xfrm>
          <a:prstGeom prst="snip2DiagRect">
            <a:avLst>
              <a:gd name="adj1" fmla="val 0"/>
              <a:gd name="adj2" fmla="val 16667"/>
            </a:avLst>
          </a:prstGeom>
          <a:solidFill>
            <a:schemeClr val="lt1"/>
          </a:solidFill>
          <a:ln w="19050" cap="flat" cmpd="sng">
            <a:solidFill>
              <a:srgbClr val="953734"/>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defRPr/>
            </a:pPr>
            <a:endParaRPr b="1" dirty="0">
              <a:solidFill>
                <a:srgbClr val="FFFFFF"/>
              </a:solidFill>
              <a:latin typeface="標楷體" panose="03000509000000000000" pitchFamily="65" charset="-120"/>
              <a:ea typeface="標楷體" panose="03000509000000000000" pitchFamily="65" charset="-120"/>
              <a:cs typeface="Arial"/>
              <a:sym typeface="Arial"/>
            </a:endParaRPr>
          </a:p>
        </p:txBody>
      </p:sp>
      <p:grpSp>
        <p:nvGrpSpPr>
          <p:cNvPr id="135171" name="Shape 1016"/>
          <p:cNvGrpSpPr>
            <a:grpSpLocks/>
          </p:cNvGrpSpPr>
          <p:nvPr/>
        </p:nvGrpSpPr>
        <p:grpSpPr bwMode="auto">
          <a:xfrm>
            <a:off x="1684338" y="1036639"/>
            <a:ext cx="6505575" cy="606425"/>
            <a:chOff x="863909" y="1329195"/>
            <a:chExt cx="5498377" cy="443792"/>
          </a:xfrm>
        </p:grpSpPr>
        <p:sp>
          <p:nvSpPr>
            <p:cNvPr id="135196" name="Shape 1017"/>
            <p:cNvSpPr>
              <a:spLocks noChangeArrowheads="1"/>
            </p:cNvSpPr>
            <p:nvPr/>
          </p:nvSpPr>
          <p:spPr bwMode="auto">
            <a:xfrm>
              <a:off x="863909" y="1341455"/>
              <a:ext cx="1401513" cy="402138"/>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100" b="1">
                <a:solidFill>
                  <a:srgbClr val="FFFFFF"/>
                </a:solidFill>
                <a:latin typeface="標楷體" pitchFamily="65" charset="-120"/>
                <a:ea typeface="標楷體" pitchFamily="65" charset="-120"/>
                <a:cs typeface="Arial" pitchFamily="34" charset="0"/>
                <a:sym typeface="Arial" pitchFamily="34" charset="0"/>
              </a:endParaRPr>
            </a:p>
          </p:txBody>
        </p:sp>
        <p:sp>
          <p:nvSpPr>
            <p:cNvPr id="135197" name="Shape 1018"/>
            <p:cNvSpPr>
              <a:spLocks noChangeArrowheads="1"/>
            </p:cNvSpPr>
            <p:nvPr/>
          </p:nvSpPr>
          <p:spPr bwMode="auto">
            <a:xfrm>
              <a:off x="2267008" y="1340890"/>
              <a:ext cx="3854114" cy="406112"/>
            </a:xfrm>
            <a:prstGeom prst="rect">
              <a:avLst/>
            </a:prstGeom>
            <a:solidFill>
              <a:srgbClr val="F064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100" b="1">
                <a:solidFill>
                  <a:srgbClr val="FFFFFF"/>
                </a:solidFill>
                <a:latin typeface="標楷體" pitchFamily="65" charset="-120"/>
                <a:ea typeface="標楷體" pitchFamily="65" charset="-120"/>
                <a:cs typeface="Arial" pitchFamily="34" charset="0"/>
                <a:sym typeface="Arial" pitchFamily="34" charset="0"/>
              </a:endParaRPr>
            </a:p>
          </p:txBody>
        </p:sp>
        <p:sp>
          <p:nvSpPr>
            <p:cNvPr id="135198" name="Shape 1019"/>
            <p:cNvSpPr txBox="1">
              <a:spLocks noChangeArrowheads="1"/>
            </p:cNvSpPr>
            <p:nvPr/>
          </p:nvSpPr>
          <p:spPr bwMode="auto">
            <a:xfrm>
              <a:off x="2346049" y="1329195"/>
              <a:ext cx="4016238" cy="44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FFFFFF"/>
                </a:buClr>
                <a:buSzPct val="25000"/>
                <a:buFont typeface="Arial" pitchFamily="34" charset="0"/>
                <a:buNone/>
              </a:pPr>
              <a:r>
                <a:rPr lang="en-US" altLang="zh-TW" sz="2400" b="1">
                  <a:solidFill>
                    <a:srgbClr val="FFFFFF"/>
                  </a:solidFill>
                  <a:latin typeface="標楷體" pitchFamily="65" charset="-120"/>
                  <a:ea typeface="標楷體" pitchFamily="65" charset="-120"/>
                  <a:cs typeface="Arial" pitchFamily="34" charset="0"/>
                  <a:sym typeface="Arial" pitchFamily="34" charset="0"/>
                </a:rPr>
                <a:t>   </a:t>
              </a:r>
            </a:p>
          </p:txBody>
        </p:sp>
      </p:grpSp>
      <p:sp>
        <p:nvSpPr>
          <p:cNvPr id="135172" name="Shape 1020"/>
          <p:cNvSpPr txBox="1">
            <a:spLocks noChangeArrowheads="1"/>
          </p:cNvSpPr>
          <p:nvPr/>
        </p:nvSpPr>
        <p:spPr bwMode="auto">
          <a:xfrm>
            <a:off x="1654176" y="435191"/>
            <a:ext cx="8545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b="1" dirty="0">
                <a:solidFill>
                  <a:srgbClr val="C00000"/>
                </a:solidFill>
                <a:latin typeface="標楷體" pitchFamily="65" charset="-120"/>
                <a:ea typeface="標楷體" pitchFamily="65" charset="-120"/>
                <a:cs typeface="Arial" pitchFamily="34" charset="0"/>
                <a:sym typeface="Arial" pitchFamily="34" charset="0"/>
              </a:rPr>
              <a:t>106-107準備階段</a:t>
            </a:r>
            <a:r>
              <a:rPr lang="en-US" altLang="zh-TW" b="1" dirty="0">
                <a:solidFill>
                  <a:srgbClr val="000000"/>
                </a:solidFill>
                <a:latin typeface="標楷體" pitchFamily="65" charset="-120"/>
                <a:ea typeface="標楷體" pitchFamily="65" charset="-120"/>
                <a:cs typeface="Arial" pitchFamily="34" charset="0"/>
                <a:sym typeface="Arial" pitchFamily="34" charset="0"/>
              </a:rPr>
              <a:t>--</a:t>
            </a:r>
            <a:r>
              <a:rPr lang="en-US" altLang="zh-TW" b="1" dirty="0" err="1">
                <a:solidFill>
                  <a:srgbClr val="000000"/>
                </a:solidFill>
                <a:latin typeface="標楷體" pitchFamily="65" charset="-120"/>
                <a:ea typeface="標楷體" pitchFamily="65" charset="-120"/>
                <a:cs typeface="Arial" pitchFamily="34" charset="0"/>
                <a:sym typeface="Arial" pitchFamily="34" charset="0"/>
              </a:rPr>
              <a:t>邁向新課綱轉化第一哩路</a:t>
            </a:r>
            <a:endParaRPr lang="en-US" altLang="zh-TW"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135173" name="Shape 1022"/>
          <p:cNvSpPr txBox="1">
            <a:spLocks noChangeArrowheads="1"/>
          </p:cNvSpPr>
          <p:nvPr/>
        </p:nvSpPr>
        <p:spPr bwMode="auto">
          <a:xfrm>
            <a:off x="3195639" y="5300663"/>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2000" b="1">
                <a:solidFill>
                  <a:srgbClr val="FFFFFF"/>
                </a:solidFill>
                <a:latin typeface="標楷體" pitchFamily="65" charset="-120"/>
                <a:ea typeface="標楷體" pitchFamily="65" charset="-120"/>
                <a:cs typeface="Arial" pitchFamily="34" charset="0"/>
                <a:sym typeface="Arial" pitchFamily="34" charset="0"/>
              </a:rPr>
              <a:t>YOUR TEXT</a:t>
            </a:r>
          </a:p>
        </p:txBody>
      </p:sp>
      <p:cxnSp>
        <p:nvCxnSpPr>
          <p:cNvPr id="135174" name="Shape 1023"/>
          <p:cNvCxnSpPr>
            <a:cxnSpLocks noChangeShapeType="1"/>
          </p:cNvCxnSpPr>
          <p:nvPr/>
        </p:nvCxnSpPr>
        <p:spPr bwMode="auto">
          <a:xfrm rot="5400000" flipH="1">
            <a:off x="4723607" y="2443957"/>
            <a:ext cx="246063" cy="787400"/>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cxnSp>
        <p:nvCxnSpPr>
          <p:cNvPr id="135175" name="Shape 1024"/>
          <p:cNvCxnSpPr>
            <a:cxnSpLocks noChangeShapeType="1"/>
          </p:cNvCxnSpPr>
          <p:nvPr/>
        </p:nvCxnSpPr>
        <p:spPr bwMode="auto">
          <a:xfrm rot="16200000" flipH="1">
            <a:off x="6230145" y="3937795"/>
            <a:ext cx="371475" cy="211137"/>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135176" name="Shape 1025"/>
          <p:cNvSpPr>
            <a:spLocks noChangeArrowheads="1"/>
          </p:cNvSpPr>
          <p:nvPr/>
        </p:nvSpPr>
        <p:spPr bwMode="auto">
          <a:xfrm>
            <a:off x="5381625" y="4143376"/>
            <a:ext cx="198438" cy="263525"/>
          </a:xfrm>
          <a:prstGeom prst="ellipse">
            <a:avLst/>
          </a:prstGeom>
          <a:solidFill>
            <a:srgbClr val="F0644D"/>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135177" name="Shape 1026"/>
          <p:cNvSpPr>
            <a:spLocks noChangeArrowheads="1"/>
          </p:cNvSpPr>
          <p:nvPr/>
        </p:nvSpPr>
        <p:spPr bwMode="auto">
          <a:xfrm>
            <a:off x="4310064" y="2571751"/>
            <a:ext cx="198437" cy="263525"/>
          </a:xfrm>
          <a:prstGeom prst="ellipse">
            <a:avLst/>
          </a:prstGeom>
          <a:solidFill>
            <a:srgbClr val="0070C0"/>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135178" name="Shape 1027"/>
          <p:cNvSpPr>
            <a:spLocks noChangeArrowheads="1"/>
          </p:cNvSpPr>
          <p:nvPr/>
        </p:nvSpPr>
        <p:spPr bwMode="auto">
          <a:xfrm>
            <a:off x="6453189" y="4214814"/>
            <a:ext cx="198437" cy="263525"/>
          </a:xfrm>
          <a:prstGeom prst="ellipse">
            <a:avLst/>
          </a:prstGeom>
          <a:solidFill>
            <a:srgbClr val="FDE9D8"/>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324619" name="Shape 1028"/>
          <p:cNvSpPr txBox="1">
            <a:spLocks noChangeArrowheads="1"/>
          </p:cNvSpPr>
          <p:nvPr/>
        </p:nvSpPr>
        <p:spPr bwMode="auto">
          <a:xfrm>
            <a:off x="6456364" y="4724401"/>
            <a:ext cx="36718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確認課綱轉化目標、重點</a:t>
            </a:r>
          </a:p>
        </p:txBody>
      </p:sp>
      <p:sp>
        <p:nvSpPr>
          <p:cNvPr id="324620" name="Shape 1029"/>
          <p:cNvSpPr txBox="1">
            <a:spLocks noChangeArrowheads="1"/>
          </p:cNvSpPr>
          <p:nvPr/>
        </p:nvSpPr>
        <p:spPr bwMode="auto">
          <a:xfrm>
            <a:off x="1847850" y="2133601"/>
            <a:ext cx="3384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FF0000"/>
              </a:buClr>
              <a:buFont typeface="Noto Sans Symbols"/>
              <a:buChar char="✓"/>
            </a:pPr>
            <a:r>
              <a:rPr lang="en-US" altLang="zh-TW" sz="2200" b="1" dirty="0" err="1">
                <a:solidFill>
                  <a:srgbClr val="000000"/>
                </a:solidFill>
                <a:latin typeface="標楷體" pitchFamily="65" charset="-120"/>
                <a:ea typeface="標楷體" pitchFamily="65" charset="-120"/>
                <a:cs typeface="Arial" pitchFamily="34" charset="0"/>
                <a:sym typeface="Arial" pitchFamily="34" charset="0"/>
              </a:rPr>
              <a:t>建立課綱轉化核心團隊</a:t>
            </a:r>
            <a:endParaRPr lang="en-US" altLang="zh-TW" sz="22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324621" name="Shape 1030"/>
          <p:cNvSpPr txBox="1">
            <a:spLocks noChangeArrowheads="1"/>
          </p:cNvSpPr>
          <p:nvPr/>
        </p:nvSpPr>
        <p:spPr bwMode="auto">
          <a:xfrm>
            <a:off x="1919288" y="3500439"/>
            <a:ext cx="28194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掌握及理解新課綱</a:t>
            </a:r>
          </a:p>
        </p:txBody>
      </p:sp>
      <p:sp>
        <p:nvSpPr>
          <p:cNvPr id="1031" name="Shape 1031"/>
          <p:cNvSpPr/>
          <p:nvPr/>
        </p:nvSpPr>
        <p:spPr>
          <a:xfrm rot="5400000">
            <a:off x="4944269" y="1918494"/>
            <a:ext cx="2268538" cy="1701800"/>
          </a:xfrm>
          <a:prstGeom prst="arc">
            <a:avLst>
              <a:gd name="adj1" fmla="val 16970181"/>
              <a:gd name="adj2" fmla="val 4629581"/>
            </a:avLst>
          </a:prstGeom>
          <a:noFill/>
          <a:ln w="31750" cap="flat" cmpd="sng">
            <a:solidFill>
              <a:schemeClr val="dk1"/>
            </a:solidFill>
            <a:prstDash val="dash"/>
            <a:round/>
            <a:headEnd type="none" w="med" len="med"/>
            <a:tailEnd type="none" w="med" len="med"/>
          </a:ln>
        </p:spPr>
        <p:txBody>
          <a:bodyPr lIns="91425" tIns="45700" rIns="91425" bIns="45700" anchor="ctr"/>
          <a:lstStyle/>
          <a:p>
            <a:pPr algn="ctr" eaLnBrk="1" hangingPunct="1">
              <a:spcBef>
                <a:spcPts val="0"/>
              </a:spcBef>
              <a:spcAft>
                <a:spcPts val="0"/>
              </a:spcAft>
              <a:defRPr/>
            </a:pPr>
            <a:endParaRPr b="1" dirty="0">
              <a:solidFill>
                <a:srgbClr val="000000"/>
              </a:solidFill>
              <a:latin typeface="標楷體" panose="03000509000000000000" pitchFamily="65" charset="-120"/>
              <a:ea typeface="標楷體" panose="03000509000000000000" pitchFamily="65" charset="-120"/>
              <a:cs typeface="Arial"/>
              <a:sym typeface="Arial"/>
            </a:endParaRPr>
          </a:p>
        </p:txBody>
      </p:sp>
      <p:sp>
        <p:nvSpPr>
          <p:cNvPr id="135183" name="Shape 1032"/>
          <p:cNvSpPr>
            <a:spLocks noChangeArrowheads="1"/>
          </p:cNvSpPr>
          <p:nvPr/>
        </p:nvSpPr>
        <p:spPr bwMode="auto">
          <a:xfrm>
            <a:off x="5395914" y="1997075"/>
            <a:ext cx="1360487" cy="1758950"/>
          </a:xfrm>
          <a:prstGeom prst="ellipse">
            <a:avLst/>
          </a:prstGeom>
          <a:solidFill>
            <a:schemeClr val="bg1"/>
          </a:solidFill>
          <a:ln w="76200">
            <a:solidFill>
              <a:srgbClr val="0C0C0C"/>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FFFFFF"/>
              </a:solidFill>
              <a:latin typeface="標楷體" pitchFamily="65" charset="-120"/>
              <a:ea typeface="標楷體" pitchFamily="65" charset="-120"/>
              <a:cs typeface="Arial" pitchFamily="34" charset="0"/>
              <a:sym typeface="Arial" pitchFamily="34" charset="0"/>
            </a:endParaRPr>
          </a:p>
        </p:txBody>
      </p:sp>
      <p:sp>
        <p:nvSpPr>
          <p:cNvPr id="135184" name="Shape 1033"/>
          <p:cNvSpPr txBox="1">
            <a:spLocks noChangeArrowheads="1"/>
          </p:cNvSpPr>
          <p:nvPr/>
        </p:nvSpPr>
        <p:spPr bwMode="auto">
          <a:xfrm>
            <a:off x="5524501" y="2357438"/>
            <a:ext cx="1071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SzPct val="25000"/>
              <a:buFontTx/>
              <a:buNone/>
            </a:pPr>
            <a:r>
              <a:rPr lang="en-US" altLang="zh-TW" b="1">
                <a:solidFill>
                  <a:srgbClr val="953734"/>
                </a:solidFill>
                <a:latin typeface="標楷體" pitchFamily="65" charset="-120"/>
                <a:ea typeface="標楷體" pitchFamily="65" charset="-120"/>
                <a:cs typeface="Arial" pitchFamily="34" charset="0"/>
                <a:sym typeface="Arial" pitchFamily="34" charset="0"/>
              </a:rPr>
              <a:t>整裝待發</a:t>
            </a:r>
          </a:p>
        </p:txBody>
      </p:sp>
      <p:cxnSp>
        <p:nvCxnSpPr>
          <p:cNvPr id="135185" name="Shape 1034"/>
          <p:cNvCxnSpPr>
            <a:cxnSpLocks noChangeShapeType="1"/>
          </p:cNvCxnSpPr>
          <p:nvPr/>
        </p:nvCxnSpPr>
        <p:spPr bwMode="auto">
          <a:xfrm rot="10800000" flipH="1">
            <a:off x="6935789" y="2643189"/>
            <a:ext cx="803275" cy="301625"/>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135186" name="Shape 1035"/>
          <p:cNvSpPr>
            <a:spLocks noChangeArrowheads="1"/>
          </p:cNvSpPr>
          <p:nvPr/>
        </p:nvSpPr>
        <p:spPr bwMode="auto">
          <a:xfrm>
            <a:off x="7667625" y="2500314"/>
            <a:ext cx="198438" cy="263525"/>
          </a:xfrm>
          <a:prstGeom prst="ellipse">
            <a:avLst/>
          </a:prstGeom>
          <a:solidFill>
            <a:srgbClr val="91D101"/>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cxnSp>
        <p:nvCxnSpPr>
          <p:cNvPr id="135187" name="Shape 1036"/>
          <p:cNvCxnSpPr>
            <a:cxnSpLocks noChangeShapeType="1"/>
          </p:cNvCxnSpPr>
          <p:nvPr/>
        </p:nvCxnSpPr>
        <p:spPr bwMode="auto">
          <a:xfrm flipH="1">
            <a:off x="4881563" y="3429000"/>
            <a:ext cx="481012" cy="285750"/>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324628" name="Shape 1037"/>
          <p:cNvSpPr>
            <a:spLocks noChangeArrowheads="1"/>
          </p:cNvSpPr>
          <p:nvPr/>
        </p:nvSpPr>
        <p:spPr bwMode="auto">
          <a:xfrm>
            <a:off x="2309813" y="1031876"/>
            <a:ext cx="5638800" cy="460375"/>
          </a:xfrm>
          <a:prstGeom prst="rect">
            <a:avLst/>
          </a:prstGeom>
          <a:noFill/>
          <a:ln w="9525">
            <a:noFill/>
            <a:miter lim="800000"/>
            <a:headEnd/>
            <a:tailEnd/>
          </a:ln>
        </p:spPr>
        <p:txBody>
          <a:bodyPr lIns="91425" tIns="45700" rIns="91425" bIns="45700"/>
          <a:lstStyle/>
          <a:p>
            <a:pPr eaLnBrk="1" hangingPunct="1">
              <a:buSzPct val="25000"/>
              <a:defRPr/>
            </a:pPr>
            <a:r>
              <a:rPr lang="en-US" sz="32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cs typeface="Arial" charset="0"/>
                <a:sym typeface="Arial" charset="0"/>
              </a:rPr>
              <a:t>學校及教師可著手準備：</a:t>
            </a:r>
          </a:p>
        </p:txBody>
      </p:sp>
      <p:cxnSp>
        <p:nvCxnSpPr>
          <p:cNvPr id="135189" name="Shape 1038"/>
          <p:cNvCxnSpPr>
            <a:cxnSpLocks noChangeShapeType="1"/>
          </p:cNvCxnSpPr>
          <p:nvPr/>
        </p:nvCxnSpPr>
        <p:spPr bwMode="auto">
          <a:xfrm rot="5400000">
            <a:off x="5485607" y="3906044"/>
            <a:ext cx="282575" cy="185738"/>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135190" name="Shape 1039"/>
          <p:cNvSpPr>
            <a:spLocks noChangeArrowheads="1"/>
          </p:cNvSpPr>
          <p:nvPr/>
        </p:nvSpPr>
        <p:spPr bwMode="auto">
          <a:xfrm>
            <a:off x="4738689" y="3571876"/>
            <a:ext cx="198437" cy="263525"/>
          </a:xfrm>
          <a:prstGeom prst="ellipse">
            <a:avLst/>
          </a:prstGeom>
          <a:solidFill>
            <a:srgbClr val="8CB3E3"/>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324631" name="Shape 1040"/>
          <p:cNvSpPr txBox="1">
            <a:spLocks noChangeArrowheads="1"/>
          </p:cNvSpPr>
          <p:nvPr/>
        </p:nvSpPr>
        <p:spPr bwMode="auto">
          <a:xfrm>
            <a:off x="1847851" y="4437064"/>
            <a:ext cx="46085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61950" indent="-36195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盤整學校課程現況、亮點及問題</a:t>
            </a:r>
          </a:p>
        </p:txBody>
      </p:sp>
      <p:sp>
        <p:nvSpPr>
          <p:cNvPr id="135192" name="Shape 1041"/>
          <p:cNvSpPr>
            <a:spLocks noChangeArrowheads="1"/>
          </p:cNvSpPr>
          <p:nvPr/>
        </p:nvSpPr>
        <p:spPr bwMode="auto">
          <a:xfrm>
            <a:off x="7310439" y="3500439"/>
            <a:ext cx="198437" cy="263525"/>
          </a:xfrm>
          <a:prstGeom prst="ellipse">
            <a:avLst/>
          </a:prstGeom>
          <a:solidFill>
            <a:srgbClr val="FFA013"/>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cxnSp>
        <p:nvCxnSpPr>
          <p:cNvPr id="135193" name="Shape 1042"/>
          <p:cNvCxnSpPr>
            <a:cxnSpLocks noChangeShapeType="1"/>
            <a:endCxn id="135192" idx="1"/>
          </p:cNvCxnSpPr>
          <p:nvPr/>
        </p:nvCxnSpPr>
        <p:spPr bwMode="auto">
          <a:xfrm>
            <a:off x="6829425" y="3376614"/>
            <a:ext cx="509588" cy="161925"/>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324634" name="Shape 1043"/>
          <p:cNvSpPr txBox="1">
            <a:spLocks noChangeArrowheads="1"/>
          </p:cNvSpPr>
          <p:nvPr/>
        </p:nvSpPr>
        <p:spPr bwMode="auto">
          <a:xfrm>
            <a:off x="7104064" y="3789363"/>
            <a:ext cx="3095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發展課綱轉化計畫、</a:t>
            </a:r>
            <a:br>
              <a:rPr lang="en-US" altLang="zh-TW" sz="2200" b="1">
                <a:solidFill>
                  <a:srgbClr val="000000"/>
                </a:solidFill>
                <a:latin typeface="標楷體" pitchFamily="65" charset="-120"/>
                <a:ea typeface="標楷體" pitchFamily="65" charset="-120"/>
                <a:cs typeface="Arial" pitchFamily="34" charset="0"/>
                <a:sym typeface="Arial" pitchFamily="34" charset="0"/>
              </a:rPr>
            </a:br>
            <a:r>
              <a:rPr lang="en-US" altLang="zh-TW" sz="2200" b="1">
                <a:solidFill>
                  <a:srgbClr val="000000"/>
                </a:solidFill>
                <a:latin typeface="標楷體" pitchFamily="65" charset="-120"/>
                <a:ea typeface="標楷體" pitchFamily="65" charset="-120"/>
                <a:cs typeface="Arial" pitchFamily="34" charset="0"/>
                <a:sym typeface="Arial" pitchFamily="34" charset="0"/>
              </a:rPr>
              <a:t>策略與進程規劃</a:t>
            </a:r>
          </a:p>
        </p:txBody>
      </p:sp>
      <p:sp>
        <p:nvSpPr>
          <p:cNvPr id="324635" name="Shape 1044"/>
          <p:cNvSpPr txBox="1">
            <a:spLocks noChangeArrowheads="1"/>
          </p:cNvSpPr>
          <p:nvPr/>
        </p:nvSpPr>
        <p:spPr bwMode="auto">
          <a:xfrm>
            <a:off x="7032626" y="1989139"/>
            <a:ext cx="3490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課綱轉化相關輔助工具</a:t>
            </a:r>
          </a:p>
        </p:txBody>
      </p:sp>
      <p:sp>
        <p:nvSpPr>
          <p:cNvPr id="33" name="投影片編號版面配置區 3"/>
          <p:cNvSpPr txBox="1">
            <a:spLocks/>
          </p:cNvSpPr>
          <p:nvPr/>
        </p:nvSpPr>
        <p:spPr>
          <a:xfrm>
            <a:off x="8465684" y="6492876"/>
            <a:ext cx="2133600" cy="365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r" eaLnBrk="1" hangingPunct="1"/>
            <a:r>
              <a:rPr lang="en-US" altLang="zh-TW" sz="1200" dirty="0">
                <a:solidFill>
                  <a:srgbClr val="898989"/>
                </a:solidFill>
              </a:rPr>
              <a:t>63</a:t>
            </a:r>
            <a:endParaRPr lang="zh-TW" altLang="en-US" sz="1200" dirty="0">
              <a:solidFill>
                <a:srgbClr val="898989"/>
              </a:solidFill>
            </a:endParaRPr>
          </a:p>
        </p:txBody>
      </p:sp>
    </p:spTree>
    <p:extLst>
      <p:ext uri="{BB962C8B-B14F-4D97-AF65-F5344CB8AC3E}">
        <p14:creationId xmlns:p14="http://schemas.microsoft.com/office/powerpoint/2010/main" val="2042640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4620"/>
                                        </p:tgtEl>
                                        <p:attrNameLst>
                                          <p:attrName>style.visibility</p:attrName>
                                        </p:attrNameLst>
                                      </p:cBhvr>
                                      <p:to>
                                        <p:strVal val="visible"/>
                                      </p:to>
                                    </p:set>
                                    <p:animEffect transition="in" filter="fade">
                                      <p:cBhvr>
                                        <p:cTn id="7" dur="500"/>
                                        <p:tgtEl>
                                          <p:spTgt spid="324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4621"/>
                                        </p:tgtEl>
                                        <p:attrNameLst>
                                          <p:attrName>style.visibility</p:attrName>
                                        </p:attrNameLst>
                                      </p:cBhvr>
                                      <p:to>
                                        <p:strVal val="visible"/>
                                      </p:to>
                                    </p:set>
                                    <p:animEffect transition="in" filter="fade">
                                      <p:cBhvr>
                                        <p:cTn id="12" dur="500"/>
                                        <p:tgtEl>
                                          <p:spTgt spid="3246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4631"/>
                                        </p:tgtEl>
                                        <p:attrNameLst>
                                          <p:attrName>style.visibility</p:attrName>
                                        </p:attrNameLst>
                                      </p:cBhvr>
                                      <p:to>
                                        <p:strVal val="visible"/>
                                      </p:to>
                                    </p:set>
                                    <p:animEffect transition="in" filter="fade">
                                      <p:cBhvr>
                                        <p:cTn id="17" dur="500"/>
                                        <p:tgtEl>
                                          <p:spTgt spid="324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4619"/>
                                        </p:tgtEl>
                                        <p:attrNameLst>
                                          <p:attrName>style.visibility</p:attrName>
                                        </p:attrNameLst>
                                      </p:cBhvr>
                                      <p:to>
                                        <p:strVal val="visible"/>
                                      </p:to>
                                    </p:set>
                                    <p:animEffect transition="in" filter="fade">
                                      <p:cBhvr>
                                        <p:cTn id="22" dur="500"/>
                                        <p:tgtEl>
                                          <p:spTgt spid="3246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4634"/>
                                        </p:tgtEl>
                                        <p:attrNameLst>
                                          <p:attrName>style.visibility</p:attrName>
                                        </p:attrNameLst>
                                      </p:cBhvr>
                                      <p:to>
                                        <p:strVal val="visible"/>
                                      </p:to>
                                    </p:set>
                                    <p:animEffect transition="in" filter="fade">
                                      <p:cBhvr>
                                        <p:cTn id="27" dur="500"/>
                                        <p:tgtEl>
                                          <p:spTgt spid="3246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4635"/>
                                        </p:tgtEl>
                                        <p:attrNameLst>
                                          <p:attrName>style.visibility</p:attrName>
                                        </p:attrNameLst>
                                      </p:cBhvr>
                                      <p:to>
                                        <p:strVal val="visible"/>
                                      </p:to>
                                    </p:set>
                                    <p:animEffect transition="in" filter="fade">
                                      <p:cBhvr>
                                        <p:cTn id="32" dur="500"/>
                                        <p:tgtEl>
                                          <p:spTgt spid="32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9" grpId="0"/>
      <p:bldP spid="324620" grpId="0"/>
      <p:bldP spid="324621" grpId="0"/>
      <p:bldP spid="324631" grpId="0"/>
      <p:bldP spid="324634" grpId="0"/>
      <p:bldP spid="32463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pPr>
                <a:defRPr/>
              </a:pPr>
              <a:t>78</a:t>
            </a:fld>
            <a:endParaRPr lang="zh-TW" altLang="en-US"/>
          </a:p>
        </p:txBody>
      </p:sp>
      <p:pic>
        <p:nvPicPr>
          <p:cNvPr id="5" name="圖片 4" descr="1.jpg"/>
          <p:cNvPicPr>
            <a:picLocks noChangeAspect="1"/>
          </p:cNvPicPr>
          <p:nvPr/>
        </p:nvPicPr>
        <p:blipFill>
          <a:blip r:embed="rId2" cstate="print"/>
          <a:stretch>
            <a:fillRect/>
          </a:stretch>
        </p:blipFill>
        <p:spPr>
          <a:xfrm>
            <a:off x="3729604" y="651510"/>
            <a:ext cx="4924425" cy="2209800"/>
          </a:xfrm>
          <a:prstGeom prst="rect">
            <a:avLst/>
          </a:prstGeom>
        </p:spPr>
      </p:pic>
      <p:sp>
        <p:nvSpPr>
          <p:cNvPr id="9" name="矩形 8"/>
          <p:cNvSpPr/>
          <p:nvPr/>
        </p:nvSpPr>
        <p:spPr>
          <a:xfrm>
            <a:off x="1952687" y="2861311"/>
            <a:ext cx="8440993" cy="2917999"/>
          </a:xfrm>
          <a:prstGeom prst="rect">
            <a:avLst/>
          </a:prstGeom>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nSpc>
                <a:spcPts val="4200"/>
              </a:lnSpc>
              <a:spcBef>
                <a:spcPts val="1800"/>
              </a:spcBef>
            </a:pPr>
            <a:r>
              <a:rPr lang="en-US" altLang="zh-TW" sz="2800" dirty="0">
                <a:latin typeface="微軟正黑體" pitchFamily="34" charset="-120"/>
                <a:ea typeface="微軟正黑體" pitchFamily="34" charset="-120"/>
              </a:rPr>
              <a:t>1</a:t>
            </a:r>
            <a:r>
              <a:rPr lang="zh-TW" altLang="en-US" sz="2800" dirty="0">
                <a:latin typeface="微軟正黑體" pitchFamily="34" charset="-120"/>
                <a:ea typeface="微軟正黑體" pitchFamily="34" charset="-120"/>
              </a:rPr>
              <a:t>的</a:t>
            </a:r>
            <a:r>
              <a:rPr lang="en-US" altLang="zh-TW" sz="2800" dirty="0">
                <a:latin typeface="微軟正黑體" pitchFamily="34" charset="-120"/>
                <a:ea typeface="微軟正黑體" pitchFamily="34" charset="-120"/>
              </a:rPr>
              <a:t>365</a:t>
            </a:r>
            <a:r>
              <a:rPr lang="zh-TW" altLang="en-US" sz="2800" dirty="0">
                <a:latin typeface="微軟正黑體" pitchFamily="34" charset="-120"/>
                <a:ea typeface="微軟正黑體" pitchFamily="34" charset="-120"/>
              </a:rPr>
              <a:t>次方</a:t>
            </a:r>
            <a:r>
              <a:rPr lang="en-US" altLang="zh-TW" sz="2800" dirty="0">
                <a:latin typeface="微軟正黑體" pitchFamily="34" charset="-120"/>
                <a:ea typeface="微軟正黑體" pitchFamily="34" charset="-120"/>
              </a:rPr>
              <a:t>=1</a:t>
            </a:r>
            <a:r>
              <a:rPr lang="zh-TW" altLang="en-US" sz="2800" dirty="0">
                <a:latin typeface="微軟正黑體" pitchFamily="34" charset="-120"/>
                <a:ea typeface="微軟正黑體" pitchFamily="34" charset="-120"/>
              </a:rPr>
              <a:t>，如果原地踏步，一年以後還是“</a:t>
            </a:r>
            <a:r>
              <a:rPr lang="en-US" altLang="zh-TW" sz="2800" dirty="0">
                <a:latin typeface="微軟正黑體" pitchFamily="34" charset="-120"/>
                <a:ea typeface="微軟正黑體" pitchFamily="34" charset="-120"/>
              </a:rPr>
              <a:t>1”</a:t>
            </a:r>
            <a:r>
              <a:rPr lang="zh-TW" altLang="en-US" sz="2800" dirty="0">
                <a:latin typeface="微軟正黑體" pitchFamily="34" charset="-120"/>
                <a:ea typeface="微軟正黑體" pitchFamily="34" charset="-120"/>
              </a:rPr>
              <a:t> </a:t>
            </a:r>
            <a:r>
              <a:rPr lang="en-US" altLang="zh-TW" sz="2800" dirty="0">
                <a:latin typeface="微軟正黑體" pitchFamily="34" charset="-120"/>
                <a:ea typeface="微軟正黑體" pitchFamily="34" charset="-120"/>
              </a:rPr>
              <a:t>1.01=1+0.01</a:t>
            </a:r>
            <a:r>
              <a:rPr lang="zh-TW" altLang="en-US" sz="2800" dirty="0">
                <a:latin typeface="微軟正黑體" pitchFamily="34" charset="-120"/>
                <a:ea typeface="微軟正黑體" pitchFamily="34" charset="-120"/>
              </a:rPr>
              <a:t>，也就是每天進步一點；</a:t>
            </a:r>
          </a:p>
          <a:p>
            <a:pPr>
              <a:lnSpc>
                <a:spcPts val="4200"/>
              </a:lnSpc>
              <a:spcBef>
                <a:spcPts val="1800"/>
              </a:spcBef>
            </a:pPr>
            <a:r>
              <a:rPr lang="en-US" altLang="zh-TW" sz="2800" dirty="0">
                <a:latin typeface="微軟正黑體" pitchFamily="34" charset="-120"/>
                <a:ea typeface="微軟正黑體" pitchFamily="34" charset="-120"/>
              </a:rPr>
              <a:t>1.01</a:t>
            </a:r>
            <a:r>
              <a:rPr lang="zh-TW" altLang="en-US" sz="2800" dirty="0">
                <a:latin typeface="微軟正黑體" pitchFamily="34" charset="-120"/>
                <a:ea typeface="微軟正黑體" pitchFamily="34" charset="-120"/>
              </a:rPr>
              <a:t>的</a:t>
            </a:r>
            <a:r>
              <a:rPr lang="en-US" altLang="zh-TW" sz="2800" dirty="0">
                <a:latin typeface="微軟正黑體" pitchFamily="34" charset="-120"/>
                <a:ea typeface="微軟正黑體" pitchFamily="34" charset="-120"/>
              </a:rPr>
              <a:t>365</a:t>
            </a:r>
            <a:r>
              <a:rPr lang="zh-TW" altLang="en-US" sz="2800" dirty="0">
                <a:latin typeface="微軟正黑體" pitchFamily="34" charset="-120"/>
                <a:ea typeface="微軟正黑體" pitchFamily="34" charset="-120"/>
              </a:rPr>
              <a:t>次方，每天進步一點點，一年以後，累積的成果將遠遠大於“</a:t>
            </a:r>
            <a:r>
              <a:rPr lang="en-US" altLang="zh-TW" sz="2800" dirty="0">
                <a:latin typeface="微軟正黑體" pitchFamily="34" charset="-120"/>
                <a:ea typeface="微軟正黑體" pitchFamily="34" charset="-120"/>
              </a:rPr>
              <a:t>1”</a:t>
            </a:r>
            <a:r>
              <a:rPr lang="zh-TW" altLang="en-US" sz="2800" dirty="0">
                <a:latin typeface="微軟正黑體" pitchFamily="34" charset="-120"/>
                <a:ea typeface="微軟正黑體" pitchFamily="34" charset="-120"/>
              </a:rPr>
              <a:t>。</a:t>
            </a:r>
          </a:p>
          <a:p>
            <a:pPr algn="ctr"/>
            <a:endParaRPr lang="zh-TW" altLang="en-US" dirty="0"/>
          </a:p>
        </p:txBody>
      </p:sp>
      <p:sp>
        <p:nvSpPr>
          <p:cNvPr id="10" name="矩形 9"/>
          <p:cNvSpPr/>
          <p:nvPr/>
        </p:nvSpPr>
        <p:spPr>
          <a:xfrm>
            <a:off x="6881819" y="5929331"/>
            <a:ext cx="3274807" cy="276999"/>
          </a:xfrm>
          <a:prstGeom prst="rect">
            <a:avLst/>
          </a:prstGeom>
        </p:spPr>
        <p:txBody>
          <a:bodyPr wrap="none">
            <a:spAutoFit/>
          </a:bodyPr>
          <a:lstStyle/>
          <a:p>
            <a:r>
              <a:rPr lang="zh-TW" altLang="en-US" sz="1200" dirty="0"/>
              <a:t>資料來源：</a:t>
            </a:r>
            <a:r>
              <a:rPr lang="en-US" altLang="zh-TW" sz="1200" dirty="0"/>
              <a:t>http://aboutfighter.com/doc323478</a:t>
            </a:r>
            <a:endParaRPr lang="zh-TW" altLang="en-US" sz="1200" dirty="0"/>
          </a:p>
        </p:txBody>
      </p:sp>
    </p:spTree>
    <p:extLst>
      <p:ext uri="{BB962C8B-B14F-4D97-AF65-F5344CB8AC3E}">
        <p14:creationId xmlns:p14="http://schemas.microsoft.com/office/powerpoint/2010/main" val="1355051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6"/>
          <p:cNvSpPr>
            <a:spLocks noChangeArrowheads="1"/>
          </p:cNvSpPr>
          <p:nvPr/>
        </p:nvSpPr>
        <p:spPr bwMode="auto">
          <a:xfrm>
            <a:off x="1774826" y="5372250"/>
            <a:ext cx="3052763" cy="11207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p>
            <a:pPr algn="ctr" eaLnBrk="1" hangingPunct="1"/>
            <a:r>
              <a:rPr lang="zh-TW" altLang="en-US" sz="2800" b="1">
                <a:solidFill>
                  <a:srgbClr val="800080"/>
                </a:solidFill>
                <a:latin typeface="Times New Roman" pitchFamily="18" charset="0"/>
                <a:ea typeface="標楷體" pitchFamily="65" charset="-120"/>
                <a:cs typeface="Times New Roman" pitchFamily="18" charset="0"/>
              </a:rPr>
              <a:t>免試入學</a:t>
            </a:r>
            <a:r>
              <a:rPr lang="zh-TW" altLang="en-US" sz="2000">
                <a:solidFill>
                  <a:srgbClr val="800080"/>
                </a:solidFill>
                <a:latin typeface="Times New Roman" pitchFamily="18" charset="0"/>
                <a:ea typeface="標楷體" pitchFamily="65" charset="-120"/>
                <a:cs typeface="Times New Roman" pitchFamily="18" charset="0"/>
              </a:rPr>
              <a:t>或大學申請入學逐漸成為重要趨勢</a:t>
            </a:r>
          </a:p>
        </p:txBody>
      </p:sp>
      <p:sp>
        <p:nvSpPr>
          <p:cNvPr id="10" name="矩形 9"/>
          <p:cNvSpPr/>
          <p:nvPr/>
        </p:nvSpPr>
        <p:spPr>
          <a:xfrm rot="368643">
            <a:off x="2038397" y="3007924"/>
            <a:ext cx="2203450" cy="9937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defRPr/>
            </a:pPr>
            <a:r>
              <a:rPr lang="zh-TW" altLang="en-US" sz="2400" dirty="0">
                <a:solidFill>
                  <a:srgbClr val="0000FF"/>
                </a:solidFill>
                <a:latin typeface="Times New Roman" pitchFamily="18" charset="0"/>
                <a:ea typeface="標楷體" pitchFamily="65" charset="-120"/>
                <a:cs typeface="Times New Roman" pitchFamily="18" charset="0"/>
              </a:rPr>
              <a:t>從</a:t>
            </a:r>
            <a:r>
              <a:rPr lang="zh-TW" altLang="en-US" sz="2400" b="1" dirty="0">
                <a:solidFill>
                  <a:srgbClr val="0000FF"/>
                </a:solidFill>
                <a:latin typeface="Times New Roman" pitchFamily="18" charset="0"/>
                <a:ea typeface="標楷體" pitchFamily="65" charset="-120"/>
                <a:cs typeface="Times New Roman" pitchFamily="18" charset="0"/>
              </a:rPr>
              <a:t>學習逃走</a:t>
            </a:r>
            <a:r>
              <a:rPr lang="zh-TW" altLang="en-US" sz="2400" dirty="0">
                <a:solidFill>
                  <a:srgbClr val="0000FF"/>
                </a:solidFill>
                <a:latin typeface="Times New Roman" pitchFamily="18" charset="0"/>
                <a:ea typeface="標楷體" pitchFamily="65" charset="-120"/>
                <a:cs typeface="Times New Roman" pitchFamily="18" charset="0"/>
              </a:rPr>
              <a:t>的孩子</a:t>
            </a:r>
          </a:p>
        </p:txBody>
      </p:sp>
      <p:sp>
        <p:nvSpPr>
          <p:cNvPr id="12292" name="矩形 15"/>
          <p:cNvSpPr>
            <a:spLocks noChangeArrowheads="1"/>
          </p:cNvSpPr>
          <p:nvPr/>
        </p:nvSpPr>
        <p:spPr bwMode="auto">
          <a:xfrm rot="201380">
            <a:off x="4721226" y="5833046"/>
            <a:ext cx="3078163" cy="852488"/>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p>
            <a:pPr algn="ctr" eaLnBrk="1" hangingPunct="1"/>
            <a:r>
              <a:rPr lang="zh-TW" altLang="en-US" sz="3200">
                <a:solidFill>
                  <a:srgbClr val="CC6600"/>
                </a:solidFill>
                <a:latin typeface="Times New Roman" pitchFamily="18" charset="0"/>
                <a:ea typeface="標楷體" pitchFamily="65" charset="-120"/>
                <a:cs typeface="Times New Roman" pitchFamily="18" charset="0"/>
              </a:rPr>
              <a:t>學習共同體</a:t>
            </a:r>
            <a:r>
              <a:rPr lang="zh-TW" altLang="en-US" sz="2000">
                <a:solidFill>
                  <a:srgbClr val="CC6600"/>
                </a:solidFill>
                <a:latin typeface="Times New Roman" pitchFamily="18" charset="0"/>
                <a:ea typeface="標楷體" pitchFamily="65" charset="-120"/>
                <a:cs typeface="Times New Roman" pitchFamily="18" charset="0"/>
              </a:rPr>
              <a:t>的革命</a:t>
            </a:r>
          </a:p>
        </p:txBody>
      </p:sp>
      <p:sp>
        <p:nvSpPr>
          <p:cNvPr id="5" name="矩形 4"/>
          <p:cNvSpPr/>
          <p:nvPr/>
        </p:nvSpPr>
        <p:spPr>
          <a:xfrm rot="807284">
            <a:off x="4754563" y="3773827"/>
            <a:ext cx="3067050" cy="1008063"/>
          </a:xfrm>
          <a:prstGeom prst="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Times New Roman" pitchFamily="18" charset="0"/>
                <a:ea typeface="標楷體" pitchFamily="65" charset="-120"/>
                <a:cs typeface="Times New Roman" pitchFamily="18" charset="0"/>
              </a:rPr>
              <a:t>未來的工作，有</a:t>
            </a:r>
            <a:r>
              <a:rPr lang="en-US" altLang="zh-TW" sz="3200" b="1" dirty="0">
                <a:solidFill>
                  <a:schemeClr val="tx1"/>
                </a:solidFill>
                <a:latin typeface="Times New Roman" pitchFamily="18" charset="0"/>
                <a:ea typeface="標楷體" pitchFamily="65" charset="-120"/>
                <a:cs typeface="Times New Roman" pitchFamily="18" charset="0"/>
              </a:rPr>
              <a:t>6</a:t>
            </a:r>
            <a:r>
              <a:rPr lang="zh-TW" altLang="en-US" sz="3200" b="1" dirty="0">
                <a:solidFill>
                  <a:schemeClr val="tx1"/>
                </a:solidFill>
                <a:latin typeface="Times New Roman" pitchFamily="18" charset="0"/>
                <a:ea typeface="標楷體" pitchFamily="65" charset="-120"/>
                <a:cs typeface="Times New Roman" pitchFamily="18" charset="0"/>
              </a:rPr>
              <a:t>成</a:t>
            </a:r>
            <a:r>
              <a:rPr lang="zh-TW" altLang="en-US" sz="2400" dirty="0">
                <a:solidFill>
                  <a:schemeClr val="tx1"/>
                </a:solidFill>
                <a:latin typeface="Times New Roman" pitchFamily="18" charset="0"/>
                <a:ea typeface="標楷體" pitchFamily="65" charset="-120"/>
                <a:cs typeface="Times New Roman" pitchFamily="18" charset="0"/>
              </a:rPr>
              <a:t>還未被發明</a:t>
            </a:r>
          </a:p>
        </p:txBody>
      </p:sp>
      <p:sp>
        <p:nvSpPr>
          <p:cNvPr id="6" name="矩形 5"/>
          <p:cNvSpPr/>
          <p:nvPr/>
        </p:nvSpPr>
        <p:spPr>
          <a:xfrm rot="20961073">
            <a:off x="1803400" y="3732784"/>
            <a:ext cx="2986088" cy="1365250"/>
          </a:xfrm>
          <a:prstGeom prst="rect">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altLang="zh-TW" sz="2000" dirty="0">
                <a:solidFill>
                  <a:srgbClr val="C00000"/>
                </a:solidFill>
                <a:latin typeface="Times New Roman" pitchFamily="18" charset="0"/>
                <a:ea typeface="標楷體" pitchFamily="65" charset="-120"/>
                <a:cs typeface="Times New Roman" pitchFamily="18" charset="0"/>
              </a:rPr>
              <a:t>PISA</a:t>
            </a:r>
            <a:r>
              <a:rPr lang="zh-TW" altLang="en-US" sz="2000" dirty="0">
                <a:solidFill>
                  <a:srgbClr val="C00000"/>
                </a:solidFill>
                <a:latin typeface="Times New Roman" pitchFamily="18" charset="0"/>
                <a:ea typeface="標楷體" pitchFamily="65" charset="-120"/>
                <a:cs typeface="Times New Roman" pitchFamily="18" charset="0"/>
              </a:rPr>
              <a:t>、</a:t>
            </a:r>
            <a:r>
              <a:rPr lang="en-US" altLang="zh-TW" sz="2000" dirty="0">
                <a:solidFill>
                  <a:srgbClr val="C00000"/>
                </a:solidFill>
                <a:latin typeface="Times New Roman" pitchFamily="18" charset="0"/>
                <a:ea typeface="標楷體" pitchFamily="65" charset="-120"/>
                <a:cs typeface="Times New Roman" pitchFamily="18" charset="0"/>
              </a:rPr>
              <a:t>TIMSS</a:t>
            </a:r>
            <a:r>
              <a:rPr lang="zh-TW" altLang="en-US" sz="2000" dirty="0">
                <a:solidFill>
                  <a:srgbClr val="C00000"/>
                </a:solidFill>
                <a:latin typeface="Times New Roman" pitchFamily="18" charset="0"/>
                <a:ea typeface="標楷體" pitchFamily="65" charset="-120"/>
                <a:cs typeface="Times New Roman" pitchFamily="18" charset="0"/>
              </a:rPr>
              <a:t>的數學及科學排名不錯，但</a:t>
            </a:r>
            <a:r>
              <a:rPr lang="zh-TW" altLang="en-US" sz="2800" b="1" dirty="0">
                <a:solidFill>
                  <a:srgbClr val="C00000"/>
                </a:solidFill>
                <a:latin typeface="Times New Roman" pitchFamily="18" charset="0"/>
                <a:ea typeface="標楷體" pitchFamily="65" charset="-120"/>
                <a:cs typeface="Times New Roman" pitchFamily="18" charset="0"/>
              </a:rPr>
              <a:t>學習興趣和自信</a:t>
            </a:r>
            <a:r>
              <a:rPr lang="zh-TW" altLang="en-US" sz="2000" dirty="0">
                <a:solidFill>
                  <a:srgbClr val="C00000"/>
                </a:solidFill>
                <a:latin typeface="Times New Roman" pitchFamily="18" charset="0"/>
                <a:ea typeface="標楷體" pitchFamily="65" charset="-120"/>
                <a:cs typeface="Times New Roman" pitchFamily="18" charset="0"/>
              </a:rPr>
              <a:t>卻低落</a:t>
            </a:r>
          </a:p>
        </p:txBody>
      </p:sp>
      <p:sp>
        <p:nvSpPr>
          <p:cNvPr id="8" name="矩形 7"/>
          <p:cNvSpPr/>
          <p:nvPr/>
        </p:nvSpPr>
        <p:spPr>
          <a:xfrm>
            <a:off x="7896802" y="3505556"/>
            <a:ext cx="2016125" cy="6492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altLang="zh-TW" sz="2800" dirty="0">
                <a:solidFill>
                  <a:srgbClr val="C00000"/>
                </a:solidFill>
                <a:latin typeface="Times New Roman" pitchFamily="18" charset="0"/>
                <a:ea typeface="標楷體" pitchFamily="65" charset="-120"/>
                <a:cs typeface="Times New Roman" pitchFamily="18" charset="0"/>
              </a:rPr>
              <a:t>Web3.0</a:t>
            </a:r>
            <a:r>
              <a:rPr lang="zh-TW" altLang="en-US" sz="2000" dirty="0">
                <a:solidFill>
                  <a:srgbClr val="C00000"/>
                </a:solidFill>
                <a:latin typeface="Times New Roman" pitchFamily="18" charset="0"/>
                <a:ea typeface="標楷體" pitchFamily="65" charset="-120"/>
                <a:cs typeface="Times New Roman" pitchFamily="18" charset="0"/>
              </a:rPr>
              <a:t>時代</a:t>
            </a:r>
          </a:p>
        </p:txBody>
      </p:sp>
      <p:sp>
        <p:nvSpPr>
          <p:cNvPr id="9" name="矩形 8"/>
          <p:cNvSpPr/>
          <p:nvPr/>
        </p:nvSpPr>
        <p:spPr>
          <a:xfrm rot="352450">
            <a:off x="1798639" y="1833707"/>
            <a:ext cx="2452687" cy="1008062"/>
          </a:xfrm>
          <a:prstGeom prst="rect">
            <a:avLst/>
          </a:prstGeom>
          <a:solidFill>
            <a:srgbClr val="CCFF99"/>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000" dirty="0">
                <a:solidFill>
                  <a:schemeClr val="tx1"/>
                </a:solidFill>
                <a:latin typeface="Times New Roman" pitchFamily="18" charset="0"/>
                <a:ea typeface="標楷體" pitchFamily="65" charset="-120"/>
                <a:cs typeface="Times New Roman" pitchFamily="18" charset="0"/>
              </a:rPr>
              <a:t>教育的</a:t>
            </a:r>
            <a:r>
              <a:rPr lang="zh-TW" altLang="en-US" sz="2400" b="1" dirty="0">
                <a:solidFill>
                  <a:schemeClr val="tx1"/>
                </a:solidFill>
                <a:latin typeface="Times New Roman" pitchFamily="18" charset="0"/>
                <a:ea typeface="標楷體" pitchFamily="65" charset="-120"/>
                <a:cs typeface="Times New Roman" pitchFamily="18" charset="0"/>
              </a:rPr>
              <a:t>全球化</a:t>
            </a:r>
            <a:r>
              <a:rPr lang="zh-TW" altLang="en-US" sz="2000" dirty="0">
                <a:solidFill>
                  <a:schemeClr val="tx1"/>
                </a:solidFill>
                <a:latin typeface="Times New Roman" pitchFamily="18" charset="0"/>
                <a:ea typeface="標楷體" pitchFamily="65" charset="-120"/>
                <a:cs typeface="Times New Roman" pitchFamily="18" charset="0"/>
              </a:rPr>
              <a:t>、</a:t>
            </a:r>
            <a:r>
              <a:rPr lang="zh-TW" altLang="en-US" sz="2800" b="1" dirty="0">
                <a:solidFill>
                  <a:schemeClr val="tx1"/>
                </a:solidFill>
                <a:latin typeface="Times New Roman" pitchFamily="18" charset="0"/>
                <a:ea typeface="標楷體" pitchFamily="65" charset="-120"/>
                <a:cs typeface="Times New Roman" pitchFamily="18" charset="0"/>
              </a:rPr>
              <a:t>本土化</a:t>
            </a:r>
            <a:r>
              <a:rPr lang="zh-TW" altLang="en-US" sz="2000" dirty="0">
                <a:solidFill>
                  <a:schemeClr val="tx1"/>
                </a:solidFill>
                <a:latin typeface="Times New Roman" pitchFamily="18" charset="0"/>
                <a:ea typeface="標楷體" pitchFamily="65" charset="-120"/>
                <a:cs typeface="Times New Roman" pitchFamily="18" charset="0"/>
              </a:rPr>
              <a:t>與</a:t>
            </a:r>
            <a:r>
              <a:rPr lang="zh-TW" altLang="en-US" sz="2400" b="1" dirty="0">
                <a:solidFill>
                  <a:schemeClr val="tx1"/>
                </a:solidFill>
                <a:latin typeface="Times New Roman" pitchFamily="18" charset="0"/>
                <a:ea typeface="標楷體" pitchFamily="65" charset="-120"/>
                <a:cs typeface="Times New Roman" pitchFamily="18" charset="0"/>
              </a:rPr>
              <a:t>個別化</a:t>
            </a:r>
          </a:p>
        </p:txBody>
      </p:sp>
      <p:sp>
        <p:nvSpPr>
          <p:cNvPr id="11" name="矩形 10"/>
          <p:cNvSpPr/>
          <p:nvPr/>
        </p:nvSpPr>
        <p:spPr>
          <a:xfrm rot="21059565">
            <a:off x="4756151" y="5086921"/>
            <a:ext cx="2487613" cy="5794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000" dirty="0">
                <a:solidFill>
                  <a:srgbClr val="C00000"/>
                </a:solidFill>
                <a:latin typeface="Times New Roman" pitchFamily="18" charset="0"/>
                <a:ea typeface="標楷體" pitchFamily="65" charset="-120"/>
                <a:cs typeface="Times New Roman" pitchFamily="18" charset="0"/>
              </a:rPr>
              <a:t>失去</a:t>
            </a:r>
            <a:r>
              <a:rPr lang="zh-TW" altLang="en-US" sz="2800" b="1" dirty="0">
                <a:solidFill>
                  <a:srgbClr val="C00000"/>
                </a:solidFill>
                <a:latin typeface="Times New Roman" pitchFamily="18" charset="0"/>
                <a:ea typeface="標楷體" pitchFamily="65" charset="-120"/>
                <a:cs typeface="Times New Roman" pitchFamily="18" charset="0"/>
              </a:rPr>
              <a:t>山林</a:t>
            </a:r>
            <a:r>
              <a:rPr lang="zh-TW" altLang="en-US" sz="2000" dirty="0">
                <a:solidFill>
                  <a:srgbClr val="C00000"/>
                </a:solidFill>
                <a:latin typeface="Times New Roman" pitchFamily="18" charset="0"/>
                <a:ea typeface="標楷體" pitchFamily="65" charset="-120"/>
                <a:cs typeface="Times New Roman" pitchFamily="18" charset="0"/>
              </a:rPr>
              <a:t>的孩子</a:t>
            </a:r>
          </a:p>
        </p:txBody>
      </p:sp>
      <p:sp>
        <p:nvSpPr>
          <p:cNvPr id="14" name="矩形 15"/>
          <p:cNvSpPr/>
          <p:nvPr/>
        </p:nvSpPr>
        <p:spPr>
          <a:xfrm rot="21287229">
            <a:off x="7427914" y="1948081"/>
            <a:ext cx="3025775" cy="9080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r" eaLnBrk="1" hangingPunct="1">
              <a:defRPr/>
            </a:pPr>
            <a:r>
              <a:rPr lang="zh-TW" altLang="en-US" sz="2400" dirty="0">
                <a:solidFill>
                  <a:schemeClr val="tx1"/>
                </a:solidFill>
                <a:latin typeface="Times New Roman" pitchFamily="18" charset="0"/>
                <a:ea typeface="標楷體" pitchFamily="65" charset="-120"/>
                <a:cs typeface="Times New Roman" pitchFamily="18" charset="0"/>
              </a:rPr>
              <a:t>真正的教育是所有人</a:t>
            </a:r>
            <a:r>
              <a:rPr lang="zh-TW" altLang="en-US" sz="2800" b="1" dirty="0">
                <a:solidFill>
                  <a:schemeClr val="tx1"/>
                </a:solidFill>
                <a:latin typeface="Times New Roman" pitchFamily="18" charset="0"/>
                <a:ea typeface="標楷體" pitchFamily="65" charset="-120"/>
                <a:cs typeface="Times New Roman" pitchFamily="18" charset="0"/>
              </a:rPr>
              <a:t>一起學習</a:t>
            </a:r>
          </a:p>
        </p:txBody>
      </p:sp>
      <p:sp>
        <p:nvSpPr>
          <p:cNvPr id="15" name="矩形 10"/>
          <p:cNvSpPr/>
          <p:nvPr/>
        </p:nvSpPr>
        <p:spPr>
          <a:xfrm>
            <a:off x="4254500" y="2421386"/>
            <a:ext cx="3136900" cy="903287"/>
          </a:xfrm>
          <a:prstGeom prst="rect">
            <a:avLst/>
          </a:prstGeom>
          <a:solidFill>
            <a:srgbClr val="FFB9FF"/>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altLang="zh-TW" sz="2400" dirty="0">
                <a:solidFill>
                  <a:srgbClr val="800080"/>
                </a:solidFill>
                <a:latin typeface="Times New Roman" pitchFamily="18" charset="0"/>
                <a:ea typeface="標楷體" pitchFamily="65" charset="-120"/>
                <a:cs typeface="Times New Roman" pitchFamily="18" charset="0"/>
              </a:rPr>
              <a:t>2008</a:t>
            </a:r>
            <a:r>
              <a:rPr lang="zh-TW" altLang="en-US" sz="2400" dirty="0">
                <a:solidFill>
                  <a:srgbClr val="800080"/>
                </a:solidFill>
                <a:latin typeface="Times New Roman" pitchFamily="18" charset="0"/>
                <a:ea typeface="標楷體" pitchFamily="65" charset="-120"/>
                <a:cs typeface="Times New Roman" pitchFamily="18" charset="0"/>
              </a:rPr>
              <a:t>年，台灣</a:t>
            </a:r>
            <a:r>
              <a:rPr lang="zh-TW" altLang="en-US" sz="2800" b="1" dirty="0">
                <a:solidFill>
                  <a:srgbClr val="800080"/>
                </a:solidFill>
                <a:latin typeface="Times New Roman" pitchFamily="18" charset="0"/>
                <a:ea typeface="標楷體" pitchFamily="65" charset="-120"/>
                <a:cs typeface="Times New Roman" pitchFamily="18" charset="0"/>
              </a:rPr>
              <a:t>生育率</a:t>
            </a:r>
            <a:r>
              <a:rPr lang="en-US" altLang="zh-TW" sz="2800" b="1" dirty="0">
                <a:solidFill>
                  <a:srgbClr val="800080"/>
                </a:solidFill>
                <a:latin typeface="Times New Roman" pitchFamily="18" charset="0"/>
                <a:ea typeface="標楷體" pitchFamily="65" charset="-120"/>
                <a:cs typeface="Times New Roman" pitchFamily="18" charset="0"/>
              </a:rPr>
              <a:t>1.05</a:t>
            </a:r>
            <a:r>
              <a:rPr lang="zh-TW" altLang="en-US" sz="2400" dirty="0">
                <a:solidFill>
                  <a:srgbClr val="800080"/>
                </a:solidFill>
                <a:latin typeface="Times New Roman" pitchFamily="18" charset="0"/>
                <a:ea typeface="標楷體" pitchFamily="65" charset="-120"/>
                <a:cs typeface="Times New Roman" pitchFamily="18" charset="0"/>
              </a:rPr>
              <a:t>，全球倒數第</a:t>
            </a:r>
            <a:r>
              <a:rPr lang="en-US" altLang="zh-TW" sz="2400" dirty="0">
                <a:solidFill>
                  <a:srgbClr val="800080"/>
                </a:solidFill>
                <a:latin typeface="Times New Roman" pitchFamily="18" charset="0"/>
                <a:ea typeface="標楷體" pitchFamily="65" charset="-120"/>
                <a:cs typeface="Times New Roman" pitchFamily="18" charset="0"/>
              </a:rPr>
              <a:t>1 </a:t>
            </a:r>
            <a:endParaRPr lang="zh-TW" altLang="en-US" sz="2400" dirty="0">
              <a:solidFill>
                <a:srgbClr val="800080"/>
              </a:solidFill>
              <a:latin typeface="Times New Roman" pitchFamily="18" charset="0"/>
              <a:ea typeface="標楷體" pitchFamily="65" charset="-120"/>
              <a:cs typeface="Times New Roman" pitchFamily="18" charset="0"/>
            </a:endParaRPr>
          </a:p>
        </p:txBody>
      </p:sp>
      <p:sp>
        <p:nvSpPr>
          <p:cNvPr id="16" name="矩形 15"/>
          <p:cNvSpPr/>
          <p:nvPr/>
        </p:nvSpPr>
        <p:spPr>
          <a:xfrm rot="21265676">
            <a:off x="7459758" y="4799406"/>
            <a:ext cx="2981325" cy="1125538"/>
          </a:xfrm>
          <a:prstGeom prst="rect">
            <a:avLst/>
          </a:prstGeom>
          <a:solidFill>
            <a:srgbClr val="99FFCC"/>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defRPr/>
            </a:pPr>
            <a:r>
              <a:rPr lang="zh-TW" altLang="en-US" sz="2800" b="1" dirty="0">
                <a:solidFill>
                  <a:schemeClr val="tx1"/>
                </a:solidFill>
                <a:latin typeface="Times New Roman" pitchFamily="18" charset="0"/>
                <a:ea typeface="標楷體" pitchFamily="65" charset="-120"/>
                <a:cs typeface="Times New Roman" pitchFamily="18" charset="0"/>
              </a:rPr>
              <a:t>世界是平的</a:t>
            </a:r>
            <a:r>
              <a:rPr lang="en-US" altLang="zh-TW" sz="2000" dirty="0">
                <a:solidFill>
                  <a:schemeClr val="tx1"/>
                </a:solidFill>
                <a:latin typeface="Times New Roman" pitchFamily="18" charset="0"/>
                <a:ea typeface="標楷體" pitchFamily="65" charset="-120"/>
                <a:cs typeface="Times New Roman" pitchFamily="18" charset="0"/>
              </a:rPr>
              <a:t>--</a:t>
            </a:r>
            <a:r>
              <a:rPr lang="zh-TW" altLang="zh-TW" sz="2000" dirty="0">
                <a:solidFill>
                  <a:schemeClr val="tx1"/>
                </a:solidFill>
                <a:latin typeface="Times New Roman" pitchFamily="18" charset="0"/>
                <a:ea typeface="標楷體" pitchFamily="65" charset="-120"/>
                <a:cs typeface="Times New Roman" pitchFamily="18" charset="0"/>
              </a:rPr>
              <a:t>今天你懂的，可能明天就沒用。重要的是學習力</a:t>
            </a:r>
            <a:r>
              <a:rPr lang="zh-TW" altLang="en-US" sz="2000" dirty="0">
                <a:solidFill>
                  <a:schemeClr val="tx1"/>
                </a:solidFill>
                <a:latin typeface="Times New Roman" pitchFamily="18" charset="0"/>
                <a:ea typeface="標楷體" pitchFamily="65" charset="-120"/>
                <a:cs typeface="Times New Roman" pitchFamily="18" charset="0"/>
              </a:rPr>
              <a:t>。</a:t>
            </a:r>
          </a:p>
        </p:txBody>
      </p:sp>
      <p:sp>
        <p:nvSpPr>
          <p:cNvPr id="12301" name="投影片編號版面配置區 17"/>
          <p:cNvSpPr>
            <a:spLocks noGrp="1"/>
          </p:cNvSpPr>
          <p:nvPr>
            <p:ph type="sldNum" sz="quarter" idx="12"/>
          </p:nvPr>
        </p:nvSpPr>
        <p:spPr bwMode="auto">
          <a:noFill/>
          <a:ln>
            <a:miter lim="800000"/>
            <a:headEnd/>
            <a:tailEnd/>
          </a:ln>
        </p:spPr>
        <p:txBody>
          <a:bodyPr/>
          <a:lstStyle/>
          <a:p>
            <a:fld id="{D938FA68-A0C4-48F3-B433-B43A2E7D8CE4}" type="slidenum">
              <a:rPr lang="zh-TW" altLang="en-US"/>
              <a:pPr/>
              <a:t>7</a:t>
            </a:fld>
            <a:endParaRPr lang="en-US" altLang="zh-TW"/>
          </a:p>
        </p:txBody>
      </p:sp>
      <p:grpSp>
        <p:nvGrpSpPr>
          <p:cNvPr id="2" name="群組 23"/>
          <p:cNvGrpSpPr/>
          <p:nvPr/>
        </p:nvGrpSpPr>
        <p:grpSpPr>
          <a:xfrm>
            <a:off x="2063552" y="620688"/>
            <a:ext cx="8261100" cy="1358900"/>
            <a:chOff x="539552" y="436984"/>
            <a:chExt cx="8261100" cy="1358900"/>
          </a:xfrm>
        </p:grpSpPr>
        <p:sp>
          <p:nvSpPr>
            <p:cNvPr id="25" name="手繪多邊形 24"/>
            <p:cNvSpPr/>
            <p:nvPr/>
          </p:nvSpPr>
          <p:spPr bwMode="auto">
            <a:xfrm>
              <a:off x="1763687" y="471725"/>
              <a:ext cx="7036965" cy="1261403"/>
            </a:xfrm>
            <a:custGeom>
              <a:avLst/>
              <a:gdLst>
                <a:gd name="connsiteX0" fmla="*/ 0 w 6129320"/>
                <a:gd name="connsiteY0" fmla="*/ 0 h 1359916"/>
                <a:gd name="connsiteX1" fmla="*/ 5449362 w 6129320"/>
                <a:gd name="connsiteY1" fmla="*/ 0 h 1359916"/>
                <a:gd name="connsiteX2" fmla="*/ 6129320 w 6129320"/>
                <a:gd name="connsiteY2" fmla="*/ 679958 h 1359916"/>
                <a:gd name="connsiteX3" fmla="*/ 5449362 w 6129320"/>
                <a:gd name="connsiteY3" fmla="*/ 1359916 h 1359916"/>
                <a:gd name="connsiteX4" fmla="*/ 0 w 6129320"/>
                <a:gd name="connsiteY4" fmla="*/ 1359916 h 1359916"/>
                <a:gd name="connsiteX5" fmla="*/ 0 w 6129320"/>
                <a:gd name="connsiteY5" fmla="*/ 0 h 13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320" h="1359916">
                  <a:moveTo>
                    <a:pt x="6129320" y="1359915"/>
                  </a:moveTo>
                  <a:lnTo>
                    <a:pt x="679958" y="1359915"/>
                  </a:lnTo>
                  <a:lnTo>
                    <a:pt x="0" y="679958"/>
                  </a:lnTo>
                  <a:lnTo>
                    <a:pt x="679958" y="1"/>
                  </a:lnTo>
                  <a:lnTo>
                    <a:pt x="6129320" y="1"/>
                  </a:lnTo>
                  <a:lnTo>
                    <a:pt x="6129320" y="1359915"/>
                  </a:lnTo>
                  <a:close/>
                </a:path>
              </a:pathLst>
            </a:custGeom>
            <a:solidFill>
              <a:srgbClr val="0066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939667" tIns="137161" rIns="256032" bIns="137160" spcCol="1270" anchor="ctr"/>
            <a:lstStyle/>
            <a:p>
              <a:pPr algn="dist" defTabSz="1600200" eaLnBrk="1" hangingPunct="1">
                <a:spcAft>
                  <a:spcPct val="35000"/>
                </a:spcAft>
                <a:defRPr/>
              </a:pP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隨著社會的變遷，教育的目標及內容有必要與時俱進</a:t>
              </a:r>
            </a:p>
          </p:txBody>
        </p:sp>
        <p:sp>
          <p:nvSpPr>
            <p:cNvPr id="26" name="橢圓 25"/>
            <p:cNvSpPr/>
            <p:nvPr/>
          </p:nvSpPr>
          <p:spPr bwMode="auto">
            <a:xfrm>
              <a:off x="539552" y="436984"/>
              <a:ext cx="1514474" cy="1358900"/>
            </a:xfrm>
            <a:prstGeom prst="ellipse">
              <a:avLst/>
            </a:prstGeom>
            <a:blipFill rotWithShape="0">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6887717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eaLnBrk="1" hangingPunct="1">
              <a:defRPr/>
            </a:pPr>
            <a:fld id="{0ED44B6F-034C-41D6-A261-AAD2E4664316}" type="slidenum">
              <a:rPr lang="zh-TW" altLang="en-US">
                <a:solidFill>
                  <a:prstClr val="black">
                    <a:tint val="75000"/>
                  </a:prstClr>
                </a:solidFill>
                <a:latin typeface="Times New Roman" pitchFamily="18" charset="0"/>
                <a:ea typeface="標楷體" pitchFamily="65" charset="-120"/>
                <a:cs typeface="Times New Roman" pitchFamily="18" charset="0"/>
              </a:rPr>
              <a:pPr eaLnBrk="1" hangingPunct="1">
                <a:defRPr/>
              </a:pPr>
              <a:t>79</a:t>
            </a:fld>
            <a:endParaRPr lang="zh-TW" altLang="en-US">
              <a:solidFill>
                <a:prstClr val="black">
                  <a:tint val="75000"/>
                </a:prstClr>
              </a:solidFill>
              <a:latin typeface="Times New Roman" pitchFamily="18" charset="0"/>
              <a:ea typeface="標楷體" pitchFamily="65" charset="-120"/>
              <a:cs typeface="Times New Roman" pitchFamily="18" charset="0"/>
            </a:endParaRPr>
          </a:p>
        </p:txBody>
      </p:sp>
      <p:sp>
        <p:nvSpPr>
          <p:cNvPr id="132099" name="標題 1"/>
          <p:cNvSpPr>
            <a:spLocks noGrp="1"/>
          </p:cNvSpPr>
          <p:nvPr>
            <p:ph type="title"/>
          </p:nvPr>
        </p:nvSpPr>
        <p:spPr>
          <a:xfrm>
            <a:off x="1524000" y="428604"/>
            <a:ext cx="8929718" cy="895350"/>
          </a:xfrm>
        </p:spPr>
        <p:txBody>
          <a:bodyPr/>
          <a:lstStyle/>
          <a:p>
            <a:r>
              <a:rPr lang="zh-TW" altLang="en-US" sz="3200" b="1" dirty="0">
                <a:solidFill>
                  <a:srgbClr val="C00000"/>
                </a:solidFill>
                <a:latin typeface="Times New Roman" pitchFamily="18" charset="0"/>
                <a:ea typeface="標楷體" pitchFamily="65" charset="-120"/>
                <a:cs typeface="Times New Roman" pitchFamily="18" charset="0"/>
              </a:rPr>
              <a:t>轉變已經開始，孩子更有機會讓成為更好的自己</a:t>
            </a:r>
          </a:p>
        </p:txBody>
      </p:sp>
      <p:sp>
        <p:nvSpPr>
          <p:cNvPr id="132100" name="內容版面配置區 2"/>
          <p:cNvSpPr txBox="1">
            <a:spLocks/>
          </p:cNvSpPr>
          <p:nvPr/>
        </p:nvSpPr>
        <p:spPr bwMode="auto">
          <a:xfrm>
            <a:off x="1524000" y="4941889"/>
            <a:ext cx="9144000" cy="1438275"/>
          </a:xfrm>
          <a:prstGeom prst="rect">
            <a:avLst/>
          </a:prstGeom>
          <a:solidFill>
            <a:srgbClr val="EBF1DE">
              <a:alpha val="43921"/>
            </a:srgbClr>
          </a:solidFill>
          <a:ln w="9525">
            <a:noFill/>
            <a:miter lim="800000"/>
            <a:headEnd/>
            <a:tailEnd/>
          </a:ln>
        </p:spPr>
        <p:txBody>
          <a:bodyPr/>
          <a:lstStyle/>
          <a:p>
            <a:pPr eaLnBrk="1" hangingPunct="1">
              <a:defRPr/>
            </a:pPr>
            <a:r>
              <a:rPr lang="zh-TW" altLang="en-US" sz="2800">
                <a:solidFill>
                  <a:srgbClr val="0000CC"/>
                </a:solidFill>
                <a:latin typeface="Times New Roman" pitchFamily="18" charset="0"/>
                <a:ea typeface="標楷體" pitchFamily="65" charset="-120"/>
                <a:cs typeface="Times New Roman" pitchFamily="18" charset="0"/>
              </a:rPr>
              <a:t>如果理念方向是對的，我們就需要點滴努力、攜手前行。</a:t>
            </a:r>
            <a:endParaRPr lang="en-US" altLang="zh-TW" sz="2800">
              <a:solidFill>
                <a:srgbClr val="0000CC"/>
              </a:solidFill>
              <a:latin typeface="Times New Roman" pitchFamily="18" charset="0"/>
              <a:ea typeface="標楷體" pitchFamily="65" charset="-120"/>
              <a:cs typeface="Times New Roman" pitchFamily="18" charset="0"/>
            </a:endParaRPr>
          </a:p>
          <a:p>
            <a:pPr eaLnBrk="1" hangingPunct="1">
              <a:defRPr/>
            </a:pPr>
            <a:r>
              <a:rPr lang="zh-TW" altLang="en-US" sz="2800">
                <a:solidFill>
                  <a:srgbClr val="0000CC"/>
                </a:solidFill>
                <a:latin typeface="Times New Roman" pitchFamily="18" charset="0"/>
                <a:ea typeface="標楷體" pitchFamily="65" charset="-120"/>
                <a:cs typeface="Times New Roman" pitchFamily="18" charset="0"/>
              </a:rPr>
              <a:t>數年之後，才有機會看到：或走近，或走遠，至少我們沒有停留在原地。</a:t>
            </a:r>
          </a:p>
        </p:txBody>
      </p:sp>
      <p:sp>
        <p:nvSpPr>
          <p:cNvPr id="132101" name="文字方塊 5"/>
          <p:cNvSpPr txBox="1">
            <a:spLocks noChangeArrowheads="1"/>
          </p:cNvSpPr>
          <p:nvPr/>
        </p:nvSpPr>
        <p:spPr bwMode="auto">
          <a:xfrm>
            <a:off x="4310064" y="6429376"/>
            <a:ext cx="6357937" cy="307975"/>
          </a:xfrm>
          <a:prstGeom prst="rect">
            <a:avLst/>
          </a:prstGeom>
          <a:noFill/>
          <a:ln w="9525">
            <a:noFill/>
            <a:miter lim="800000"/>
            <a:headEnd/>
            <a:tailEnd/>
          </a:ln>
        </p:spPr>
        <p:txBody>
          <a:bodyPr>
            <a:spAutoFit/>
          </a:bodyPr>
          <a:lstStyle/>
          <a:p>
            <a:pPr algn="r" eaLnBrk="1" hangingPunct="1">
              <a:defRPr/>
            </a:pPr>
            <a:r>
              <a:rPr lang="zh-TW" altLang="en-US" sz="1400">
                <a:solidFill>
                  <a:prstClr val="black"/>
                </a:solidFill>
              </a:rPr>
              <a:t>圖片來源</a:t>
            </a:r>
            <a:r>
              <a:rPr lang="en-US" altLang="zh-TW" sz="1400">
                <a:solidFill>
                  <a:prstClr val="black"/>
                </a:solidFill>
              </a:rPr>
              <a:t>:http://www.nipic.com/show/2/43/f179ada04fd4e230.html</a:t>
            </a:r>
            <a:endParaRPr lang="zh-TW" altLang="en-US" sz="1400">
              <a:solidFill>
                <a:prstClr val="black"/>
              </a:solidFill>
            </a:endParaRPr>
          </a:p>
        </p:txBody>
      </p:sp>
    </p:spTree>
    <p:extLst>
      <p:ext uri="{BB962C8B-B14F-4D97-AF65-F5344CB8AC3E}">
        <p14:creationId xmlns:p14="http://schemas.microsoft.com/office/powerpoint/2010/main" val="29260612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title"/>
          </p:nvPr>
        </p:nvSpPr>
        <p:spPr>
          <a:xfrm>
            <a:off x="2279650" y="0"/>
            <a:ext cx="7467600" cy="1143000"/>
          </a:xfrm>
        </p:spPr>
        <p:txBody>
          <a:bodyPr/>
          <a:lstStyle/>
          <a:p>
            <a:pPr eaLnBrk="1" hangingPunct="1"/>
            <a:r>
              <a:rPr lang="zh-TW" altLang="en-US" sz="4000" b="1">
                <a:solidFill>
                  <a:srgbClr val="FF0000"/>
                </a:solidFill>
                <a:latin typeface="標楷體" pitchFamily="65" charset="-120"/>
                <a:ea typeface="標楷體" pitchFamily="65" charset="-120"/>
              </a:rPr>
              <a:t>結語</a:t>
            </a:r>
          </a:p>
        </p:txBody>
      </p:sp>
      <p:sp>
        <p:nvSpPr>
          <p:cNvPr id="326658" name="內容版面配置區 2"/>
          <p:cNvSpPr>
            <a:spLocks noGrp="1"/>
          </p:cNvSpPr>
          <p:nvPr>
            <p:ph idx="1"/>
          </p:nvPr>
        </p:nvSpPr>
        <p:spPr>
          <a:xfrm>
            <a:off x="2135189" y="1268414"/>
            <a:ext cx="7983537" cy="5018087"/>
          </a:xfrm>
        </p:spPr>
        <p:txBody>
          <a:bodyPr rtlCol="0">
            <a:normAutofit fontScale="92500" lnSpcReduction="10000"/>
          </a:bodyPr>
          <a:lstStyle/>
          <a:p>
            <a:pPr eaLnBrk="1" fontAlgn="auto" hangingPunct="1">
              <a:spcAft>
                <a:spcPts val="600"/>
              </a:spcAft>
              <a:defRPr/>
            </a:pPr>
            <a:r>
              <a:rPr lang="zh-TW" altLang="en-US" b="1" dirty="0">
                <a:latin typeface="標楷體" panose="03000509000000000000" pitchFamily="65" charset="-120"/>
                <a:ea typeface="標楷體" panose="03000509000000000000" pitchFamily="65" charset="-120"/>
              </a:rPr>
              <a:t>成就每一個孩子是我們共同的希望，也就是新課綱彰顯「</a:t>
            </a:r>
            <a:r>
              <a:rPr lang="zh-TW" altLang="en-US" b="1" dirty="0">
                <a:solidFill>
                  <a:srgbClr val="0000FF"/>
                </a:solidFill>
                <a:latin typeface="標楷體" panose="03000509000000000000" pitchFamily="65" charset="-120"/>
                <a:ea typeface="標楷體" panose="03000509000000000000" pitchFamily="65" charset="-120"/>
              </a:rPr>
              <a:t>學習主體</a:t>
            </a:r>
            <a:r>
              <a:rPr lang="zh-TW" altLang="en-US" b="1" dirty="0">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致用實踐力</a:t>
            </a:r>
            <a:r>
              <a:rPr lang="zh-TW" altLang="en-US" b="1" dirty="0">
                <a:latin typeface="標楷體" panose="03000509000000000000" pitchFamily="65" charset="-120"/>
                <a:ea typeface="標楷體" panose="03000509000000000000" pitchFamily="65" charset="-120"/>
              </a:rPr>
              <a:t>」的核心理念。</a:t>
            </a:r>
            <a:endParaRPr lang="en-US" altLang="zh-TW" b="1" dirty="0">
              <a:latin typeface="標楷體" panose="03000509000000000000" pitchFamily="65" charset="-120"/>
              <a:ea typeface="標楷體" panose="03000509000000000000" pitchFamily="65" charset="-120"/>
            </a:endParaRPr>
          </a:p>
          <a:p>
            <a:pPr eaLnBrk="1" fontAlgn="auto" hangingPunct="1">
              <a:spcAft>
                <a:spcPts val="600"/>
              </a:spcAft>
              <a:defRPr/>
            </a:pPr>
            <a:r>
              <a:rPr lang="zh-TW" altLang="en-US" b="1" dirty="0">
                <a:latin typeface="標楷體" panose="03000509000000000000" pitchFamily="65" charset="-120"/>
                <a:ea typeface="標楷體" panose="03000509000000000000" pitchFamily="65" charset="-120"/>
              </a:rPr>
              <a:t>新課綱正在中央、地方及學校準備下展開，需要「</a:t>
            </a:r>
            <a:r>
              <a:rPr lang="zh-TW" altLang="en-US" b="1" dirty="0">
                <a:solidFill>
                  <a:srgbClr val="0000FF"/>
                </a:solidFill>
                <a:latin typeface="標楷體" panose="03000509000000000000" pitchFamily="65" charset="-120"/>
                <a:ea typeface="標楷體" panose="03000509000000000000" pitchFamily="65" charset="-120"/>
              </a:rPr>
              <a:t>行政、研究、配套</a:t>
            </a:r>
            <a:r>
              <a:rPr lang="zh-TW" altLang="en-US" b="1" dirty="0">
                <a:latin typeface="標楷體" panose="03000509000000000000" pitchFamily="65" charset="-120"/>
                <a:ea typeface="標楷體" panose="03000509000000000000" pitchFamily="65" charset="-120"/>
              </a:rPr>
              <a:t>」三合一支持。</a:t>
            </a:r>
            <a:endParaRPr lang="en-US" altLang="zh-TW" b="1" dirty="0">
              <a:latin typeface="標楷體" panose="03000509000000000000" pitchFamily="65" charset="-120"/>
              <a:ea typeface="標楷體" panose="03000509000000000000" pitchFamily="65" charset="-120"/>
            </a:endParaRPr>
          </a:p>
          <a:p>
            <a:pPr marL="0" eaLnBrk="1" fontAlgn="auto" hangingPunct="1">
              <a:spcAft>
                <a:spcPts val="0"/>
              </a:spcAft>
              <a:defRPr/>
            </a:pPr>
            <a:r>
              <a:rPr lang="zh-TW" altLang="en-US" b="1" dirty="0">
                <a:latin typeface="標楷體" panose="03000509000000000000" pitchFamily="65" charset="-120"/>
                <a:ea typeface="標楷體" panose="03000509000000000000" pitchFamily="65" charset="-120"/>
              </a:rPr>
              <a:t>新課綱的實踐，需要「學校、教師、學生」</a:t>
            </a:r>
            <a:endParaRPr lang="en-US" altLang="zh-TW" b="1" dirty="0">
              <a:latin typeface="標楷體" panose="03000509000000000000" pitchFamily="65" charset="-120"/>
              <a:ea typeface="標楷體" panose="03000509000000000000" pitchFamily="65" charset="-120"/>
            </a:endParaRPr>
          </a:p>
          <a:p>
            <a:pPr marL="0" indent="0" eaLnBrk="1" fontAlgn="auto" hangingPunct="1">
              <a:spcAft>
                <a:spcPts val="0"/>
              </a:spcAft>
              <a:buNone/>
              <a:defRPr/>
            </a:pPr>
            <a:r>
              <a:rPr lang="zh-TW" altLang="en-US" b="1" dirty="0">
                <a:latin typeface="標楷體" panose="03000509000000000000" pitchFamily="65" charset="-120"/>
                <a:ea typeface="標楷體" panose="03000509000000000000" pitchFamily="65" charset="-120"/>
              </a:rPr>
              <a:t>  一起來參與</a:t>
            </a:r>
            <a:r>
              <a:rPr lang="en-US" altLang="zh-TW" b="1" dirty="0">
                <a:latin typeface="標楷體" panose="03000509000000000000" pitchFamily="65" charset="-120"/>
                <a:ea typeface="標楷體" panose="03000509000000000000" pitchFamily="65" charset="-120"/>
              </a:rPr>
              <a:t>〜</a:t>
            </a:r>
          </a:p>
          <a:p>
            <a:pPr marL="0" indent="0" eaLnBrk="1" fontAlgn="auto" hangingPunct="1">
              <a:spcAft>
                <a:spcPts val="0"/>
              </a:spcAft>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學校－</a:t>
            </a:r>
            <a:r>
              <a:rPr lang="zh-TW" altLang="en-US" b="1" dirty="0">
                <a:solidFill>
                  <a:srgbClr val="0000FF"/>
                </a:solidFill>
                <a:latin typeface="標楷體" panose="03000509000000000000" pitchFamily="65" charset="-120"/>
                <a:ea typeface="標楷體" panose="03000509000000000000" pitchFamily="65" charset="-120"/>
              </a:rPr>
              <a:t>形成討論對話的專業氛圍</a:t>
            </a:r>
            <a:endParaRPr lang="en-US" altLang="zh-TW" b="1" dirty="0">
              <a:solidFill>
                <a:srgbClr val="0000FF"/>
              </a:solidFill>
              <a:latin typeface="標楷體" panose="03000509000000000000" pitchFamily="65" charset="-120"/>
              <a:ea typeface="標楷體" panose="03000509000000000000" pitchFamily="65" charset="-120"/>
            </a:endParaRPr>
          </a:p>
          <a:p>
            <a:pPr marL="0" indent="0" eaLnBrk="1" fontAlgn="auto" hangingPunct="1">
              <a:spcAft>
                <a:spcPts val="0"/>
              </a:spcAft>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教師－</a:t>
            </a:r>
            <a:r>
              <a:rPr lang="zh-TW" altLang="en-US" b="1" dirty="0">
                <a:solidFill>
                  <a:srgbClr val="0000FF"/>
                </a:solidFill>
                <a:latin typeface="標楷體" panose="03000509000000000000" pitchFamily="65" charset="-120"/>
                <a:ea typeface="標楷體" panose="03000509000000000000" pitchFamily="65" charset="-120"/>
              </a:rPr>
              <a:t>成長專業多元並活化教學</a:t>
            </a:r>
            <a:endParaRPr lang="en-US" altLang="zh-TW" b="1" dirty="0">
              <a:solidFill>
                <a:srgbClr val="0000FF"/>
              </a:solidFill>
              <a:latin typeface="標楷體" panose="03000509000000000000" pitchFamily="65" charset="-120"/>
              <a:ea typeface="標楷體" panose="03000509000000000000" pitchFamily="65" charset="-120"/>
            </a:endParaRPr>
          </a:p>
          <a:p>
            <a:pPr marL="0" indent="0" eaLnBrk="1" fontAlgn="auto" hangingPunct="1">
              <a:spcAft>
                <a:spcPts val="0"/>
              </a:spcAft>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學生－</a:t>
            </a:r>
            <a:r>
              <a:rPr lang="zh-TW" altLang="en-US" b="1" dirty="0">
                <a:solidFill>
                  <a:srgbClr val="0000FF"/>
                </a:solidFill>
                <a:latin typeface="標楷體" panose="03000509000000000000" pitchFamily="65" charset="-120"/>
                <a:ea typeface="標楷體" panose="03000509000000000000" pitchFamily="65" charset="-120"/>
              </a:rPr>
              <a:t>願意並自主學習深化所學</a:t>
            </a:r>
            <a:endParaRPr lang="en-US" altLang="zh-TW" b="1" dirty="0">
              <a:solidFill>
                <a:srgbClr val="0000FF"/>
              </a:solidFill>
              <a:latin typeface="標楷體" panose="03000509000000000000" pitchFamily="65" charset="-120"/>
              <a:ea typeface="標楷體" panose="03000509000000000000" pitchFamily="65" charset="-120"/>
            </a:endParaRPr>
          </a:p>
          <a:p>
            <a:pPr eaLnBrk="1" fontAlgn="auto" hangingPunct="1">
              <a:spcAft>
                <a:spcPts val="600"/>
              </a:spcAft>
              <a:defRPr/>
            </a:pPr>
            <a:endParaRPr lang="en-US" altLang="zh-TW" b="1" dirty="0">
              <a:solidFill>
                <a:srgbClr val="6633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b="1" dirty="0">
              <a:solidFill>
                <a:srgbClr val="6633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b="1" dirty="0">
              <a:solidFill>
                <a:srgbClr val="6633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dirty="0">
              <a:latin typeface="標楷體" panose="03000509000000000000" pitchFamily="65" charset="-120"/>
              <a:ea typeface="標楷體" panose="03000509000000000000" pitchFamily="65" charset="-120"/>
            </a:endParaRPr>
          </a:p>
          <a:p>
            <a:pPr eaLnBrk="1" fontAlgn="auto" hangingPunct="1">
              <a:spcAft>
                <a:spcPts val="0"/>
              </a:spcAf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txBox="1">
            <a:spLocks/>
          </p:cNvSpPr>
          <p:nvPr/>
        </p:nvSpPr>
        <p:spPr>
          <a:xfrm>
            <a:off x="8465684" y="6492876"/>
            <a:ext cx="2133600" cy="365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r" eaLnBrk="1" hangingPunct="1"/>
            <a:r>
              <a:rPr lang="en-US" altLang="zh-TW" sz="1200" dirty="0">
                <a:solidFill>
                  <a:srgbClr val="898989"/>
                </a:solidFill>
              </a:rPr>
              <a:t>64</a:t>
            </a:r>
            <a:endParaRPr lang="zh-TW" altLang="en-US" sz="1200" dirty="0">
              <a:solidFill>
                <a:srgbClr val="898989"/>
              </a:solidFill>
            </a:endParaRPr>
          </a:p>
        </p:txBody>
      </p:sp>
    </p:spTree>
    <p:extLst>
      <p:ext uri="{BB962C8B-B14F-4D97-AF65-F5344CB8AC3E}">
        <p14:creationId xmlns:p14="http://schemas.microsoft.com/office/powerpoint/2010/main" val="8625846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2279650" y="2852739"/>
            <a:ext cx="7772400" cy="1470025"/>
          </a:xfrm>
        </p:spPr>
        <p:txBody>
          <a:bodyPr rtlCol="0">
            <a:noAutofit/>
          </a:bodyPr>
          <a:lstStyle/>
          <a:p>
            <a:pPr eaLnBrk="1" fontAlgn="auto" hangingPunct="1">
              <a:spcAft>
                <a:spcPts val="0"/>
              </a:spcAft>
              <a:defRPr/>
            </a:pPr>
            <a:r>
              <a:rPr lang="zh-TW" altLang="en-US" sz="6000" dirty="0">
                <a:solidFill>
                  <a:srgbClr val="FF0000"/>
                </a:solidFill>
                <a:latin typeface="華康海報體W9" panose="040B0909000000000000" pitchFamily="81" charset="-120"/>
                <a:ea typeface="華康海報體W9" panose="040B0909000000000000" pitchFamily="81" charset="-120"/>
              </a:rPr>
              <a:t>簡報結束 </a:t>
            </a:r>
            <a:r>
              <a:rPr lang="en-US" altLang="zh-TW" sz="6000" dirty="0">
                <a:solidFill>
                  <a:srgbClr val="FF0000"/>
                </a:solidFill>
                <a:latin typeface="華康海報體W9" panose="040B0909000000000000" pitchFamily="81" charset="-120"/>
                <a:ea typeface="華康海報體W9" panose="040B0909000000000000" pitchFamily="81" charset="-120"/>
              </a:rPr>
              <a:t/>
            </a:r>
            <a:br>
              <a:rPr lang="en-US" altLang="zh-TW" sz="6000" dirty="0">
                <a:solidFill>
                  <a:srgbClr val="FF0000"/>
                </a:solidFill>
                <a:latin typeface="華康海報體W9" panose="040B0909000000000000" pitchFamily="81" charset="-120"/>
                <a:ea typeface="華康海報體W9" panose="040B0909000000000000" pitchFamily="81" charset="-120"/>
              </a:rPr>
            </a:br>
            <a:r>
              <a:rPr lang="en-US" altLang="zh-TW" sz="6000" dirty="0">
                <a:solidFill>
                  <a:srgbClr val="FF0000"/>
                </a:solidFill>
                <a:latin typeface="華康海報體W9" panose="040B0909000000000000" pitchFamily="81" charset="-120"/>
                <a:ea typeface="華康海報體W9" panose="040B0909000000000000" pitchFamily="81" charset="-120"/>
              </a:rPr>
              <a:t>Q</a:t>
            </a:r>
            <a:r>
              <a:rPr lang="zh-TW" altLang="en-US" sz="6000" dirty="0">
                <a:solidFill>
                  <a:srgbClr val="FF0000"/>
                </a:solidFill>
                <a:latin typeface="華康海報體W9" panose="040B0909000000000000" pitchFamily="81" charset="-120"/>
                <a:ea typeface="華康海報體W9" panose="040B0909000000000000" pitchFamily="81" charset="-120"/>
              </a:rPr>
              <a:t>與</a:t>
            </a:r>
            <a:r>
              <a:rPr lang="en-US" altLang="zh-TW" sz="6000" dirty="0">
                <a:solidFill>
                  <a:srgbClr val="FF0000"/>
                </a:solidFill>
                <a:latin typeface="華康海報體W9" panose="040B0909000000000000" pitchFamily="81" charset="-120"/>
                <a:ea typeface="華康海報體W9" panose="040B0909000000000000" pitchFamily="81" charset="-120"/>
              </a:rPr>
              <a:t>A</a:t>
            </a:r>
            <a:endParaRPr lang="zh-TW" altLang="en-US" sz="6000" dirty="0">
              <a:solidFill>
                <a:srgbClr val="FF0000"/>
              </a:solidFill>
              <a:latin typeface="華康海報體W9" panose="040B0909000000000000" pitchFamily="81" charset="-120"/>
              <a:ea typeface="華康海報體W9" panose="040B0909000000000000" pitchFamily="81" charset="-120"/>
            </a:endParaRPr>
          </a:p>
        </p:txBody>
      </p:sp>
      <p:sp>
        <p:nvSpPr>
          <p:cNvPr id="1382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DE8C6BEC-F828-4055-AF24-468F352E04EF}" type="slidenum">
              <a:rPr lang="zh-TW" altLang="en-US" sz="1200">
                <a:solidFill>
                  <a:srgbClr val="898989"/>
                </a:solidFill>
                <a:latin typeface="標楷體" pitchFamily="65" charset="-120"/>
                <a:ea typeface="標楷體" pitchFamily="65" charset="-120"/>
              </a:rPr>
              <a:pPr>
                <a:spcBef>
                  <a:spcPct val="0"/>
                </a:spcBef>
                <a:buFontTx/>
                <a:buNone/>
              </a:pPr>
              <a:t>81</a:t>
            </a:fld>
            <a:endParaRPr lang="en-US" altLang="zh-TW" sz="1200">
              <a:solidFill>
                <a:srgbClr val="898989"/>
              </a:solidFill>
              <a:latin typeface="標楷體" pitchFamily="65" charset="-120"/>
              <a:ea typeface="標楷體" pitchFamily="65" charset="-120"/>
            </a:endParaRPr>
          </a:p>
        </p:txBody>
      </p:sp>
    </p:spTree>
    <p:extLst>
      <p:ext uri="{BB962C8B-B14F-4D97-AF65-F5344CB8AC3E}">
        <p14:creationId xmlns:p14="http://schemas.microsoft.com/office/powerpoint/2010/main" val="17316547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編號版面配置區 9"/>
          <p:cNvSpPr>
            <a:spLocks noGrp="1"/>
          </p:cNvSpPr>
          <p:nvPr>
            <p:ph type="sldNum" sz="quarter" idx="12"/>
          </p:nvPr>
        </p:nvSpPr>
        <p:spPr bwMode="auto">
          <a:xfrm>
            <a:off x="8114701" y="642143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14F5FCBF-B767-4A0B-875B-4DFC2BD75FF7}" type="slidenum">
              <a:rPr lang="zh-TW" altLang="en-US" sz="1200">
                <a:solidFill>
                  <a:srgbClr val="898989"/>
                </a:solidFill>
                <a:latin typeface="標楷體" pitchFamily="65" charset="-120"/>
                <a:ea typeface="標楷體" pitchFamily="65" charset="-120"/>
              </a:rPr>
              <a:pPr>
                <a:spcBef>
                  <a:spcPct val="0"/>
                </a:spcBef>
                <a:buFontTx/>
                <a:buNone/>
              </a:pPr>
              <a:t>82</a:t>
            </a:fld>
            <a:endParaRPr lang="en-US" altLang="zh-TW" sz="1200" dirty="0">
              <a:solidFill>
                <a:srgbClr val="898989"/>
              </a:solidFill>
              <a:latin typeface="標楷體" pitchFamily="65" charset="-120"/>
              <a:ea typeface="標楷體" pitchFamily="65" charset="-120"/>
            </a:endParaRPr>
          </a:p>
        </p:txBody>
      </p:sp>
      <p:sp>
        <p:nvSpPr>
          <p:cNvPr id="329731" name="Shape 1051"/>
          <p:cNvSpPr>
            <a:spLocks noChangeArrowheads="1"/>
          </p:cNvSpPr>
          <p:nvPr/>
        </p:nvSpPr>
        <p:spPr bwMode="auto">
          <a:xfrm>
            <a:off x="2024063" y="4786314"/>
            <a:ext cx="2571750" cy="714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1425" tIns="45700" rIns="91425" bIns="45700" anchor="ctr"/>
          <a:lstStyle/>
          <a:p>
            <a:pPr algn="ctr" eaLnBrk="1" hangingPunct="1">
              <a:buSzPct val="25000"/>
              <a:defRPr/>
            </a:pPr>
            <a:r>
              <a:rPr lang="en-US" sz="28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領域學習</a:t>
            </a:r>
          </a:p>
        </p:txBody>
      </p:sp>
      <p:sp>
        <p:nvSpPr>
          <p:cNvPr id="329732" name="Shape 1052"/>
          <p:cNvSpPr>
            <a:spLocks noChangeArrowheads="1"/>
          </p:cNvSpPr>
          <p:nvPr/>
        </p:nvSpPr>
        <p:spPr bwMode="auto">
          <a:xfrm>
            <a:off x="4810125" y="4786313"/>
            <a:ext cx="2571750" cy="785812"/>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統整性主題</a:t>
            </a:r>
            <a:r>
              <a:rPr lang="en-US" altLang="zh-TW"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a:t>
            </a: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專題</a:t>
            </a:r>
            <a:r>
              <a:rPr lang="en-US" altLang="zh-TW"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a:t>
            </a:r>
            <a:r>
              <a:rPr lang="en-US" sz="2000" b="1" dirty="0" err="1">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議題探究課程</a:t>
            </a:r>
            <a:endPar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329733" name="Shape 1053"/>
          <p:cNvSpPr>
            <a:spLocks noChangeArrowheads="1"/>
          </p:cNvSpPr>
          <p:nvPr/>
        </p:nvSpPr>
        <p:spPr bwMode="auto">
          <a:xfrm>
            <a:off x="2024063" y="5786439"/>
            <a:ext cx="2571750" cy="6429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25" tIns="45700" rIns="91425" bIns="45700" anchor="ctr"/>
          <a:lstStyle/>
          <a:p>
            <a:pPr algn="ctr" eaLnBrk="1" hangingPunct="1">
              <a:buSzPct val="25000"/>
              <a:defRPr/>
            </a:pPr>
            <a:r>
              <a:rPr lang="en-US" sz="2000" b="1" dirty="0">
                <a:solidFill>
                  <a:sysClr val="windowText" lastClr="000000"/>
                </a:solidFill>
                <a:latin typeface="標楷體" pitchFamily="65" charset="-120"/>
                <a:ea typeface="標楷體" pitchFamily="65" charset="-120"/>
                <a:cs typeface="Arial" charset="0"/>
                <a:sym typeface="Arial" charset="0"/>
              </a:rPr>
              <a:t>跨領域</a:t>
            </a:r>
            <a:r>
              <a:rPr lang="en-US" altLang="zh-TW" sz="2000" b="1" dirty="0">
                <a:solidFill>
                  <a:sysClr val="windowText" lastClr="000000"/>
                </a:solidFill>
                <a:latin typeface="標楷體" pitchFamily="65" charset="-120"/>
                <a:ea typeface="標楷體" pitchFamily="65" charset="-120"/>
                <a:cs typeface="Arial" charset="0"/>
                <a:sym typeface="Arial" charset="0"/>
              </a:rPr>
              <a:t>/</a:t>
            </a:r>
            <a:r>
              <a:rPr lang="en-US" sz="2000" b="1" dirty="0">
                <a:solidFill>
                  <a:sysClr val="windowText" lastClr="000000"/>
                </a:solidFill>
                <a:latin typeface="標楷體" pitchFamily="65" charset="-120"/>
                <a:ea typeface="標楷體" pitchFamily="65" charset="-120"/>
                <a:cs typeface="Arial" charset="0"/>
                <a:sym typeface="Arial" charset="0"/>
              </a:rPr>
              <a:t>科目課程</a:t>
            </a:r>
          </a:p>
        </p:txBody>
      </p:sp>
      <p:sp>
        <p:nvSpPr>
          <p:cNvPr id="329734" name="Shape 1054"/>
          <p:cNvSpPr>
            <a:spLocks noChangeArrowheads="1"/>
          </p:cNvSpPr>
          <p:nvPr/>
        </p:nvSpPr>
        <p:spPr bwMode="auto">
          <a:xfrm>
            <a:off x="4810125" y="5786439"/>
            <a:ext cx="2571750" cy="714375"/>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社團活動與技藝課程</a:t>
            </a:r>
          </a:p>
        </p:txBody>
      </p:sp>
      <p:sp>
        <p:nvSpPr>
          <p:cNvPr id="329735" name="Shape 1055"/>
          <p:cNvSpPr>
            <a:spLocks noChangeArrowheads="1"/>
          </p:cNvSpPr>
          <p:nvPr/>
        </p:nvSpPr>
        <p:spPr bwMode="auto">
          <a:xfrm>
            <a:off x="7667625" y="5786439"/>
            <a:ext cx="2571750" cy="714375"/>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err="1">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其他類課程</a:t>
            </a:r>
            <a:endPar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329736" name="Shape 1056"/>
          <p:cNvSpPr>
            <a:spLocks noChangeArrowheads="1"/>
          </p:cNvSpPr>
          <p:nvPr/>
        </p:nvSpPr>
        <p:spPr bwMode="auto">
          <a:xfrm>
            <a:off x="7667625" y="4786314"/>
            <a:ext cx="2571750" cy="714375"/>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特殊需求領域課程</a:t>
            </a:r>
          </a:p>
        </p:txBody>
      </p:sp>
      <p:sp>
        <p:nvSpPr>
          <p:cNvPr id="140300" name="Shape 1049"/>
          <p:cNvSpPr>
            <a:spLocks noGrp="1"/>
          </p:cNvSpPr>
          <p:nvPr>
            <p:ph sz="quarter" idx="1"/>
          </p:nvPr>
        </p:nvSpPr>
        <p:spPr>
          <a:xfrm>
            <a:off x="1746989" y="177801"/>
            <a:ext cx="8497515" cy="4608512"/>
          </a:xfrm>
        </p:spPr>
        <p:txBody>
          <a:bodyPr vert="horz" wrap="square" lIns="91425" tIns="45700" rIns="91425" bIns="45700" numCol="1" anchor="t" anchorCtr="0" compatLnSpc="1">
            <a:prstTxWarp prst="textNoShape">
              <a:avLst/>
            </a:prstTxWarp>
          </a:bodyPr>
          <a:lstStyle/>
          <a:p>
            <a:pPr eaLnBrk="1" hangingPunct="1">
              <a:lnSpc>
                <a:spcPct val="150000"/>
              </a:lnSpc>
              <a:spcBef>
                <a:spcPct val="0"/>
              </a:spcBef>
              <a:buClr>
                <a:srgbClr val="002060"/>
              </a:buClr>
              <a:buSzPct val="25000"/>
              <a:buFont typeface="Arial" pitchFamily="34" charset="0"/>
              <a:buNone/>
            </a:pPr>
            <a:r>
              <a:rPr lang="en-US" altLang="zh-TW" b="1" dirty="0">
                <a:solidFill>
                  <a:srgbClr val="0033CC"/>
                </a:solidFill>
                <a:latin typeface="標楷體" pitchFamily="65" charset="-120"/>
                <a:ea typeface="標楷體" pitchFamily="65" charset="-120"/>
                <a:cs typeface="Arial" pitchFamily="34" charset="0"/>
                <a:sym typeface="Arial" pitchFamily="34" charset="0"/>
              </a:rPr>
              <a:t>討論與實作議題-1</a:t>
            </a:r>
          </a:p>
          <a:p>
            <a:pPr marL="0" indent="0" algn="just" eaLnBrk="1" hangingPunct="1">
              <a:spcBef>
                <a:spcPts val="725"/>
              </a:spcBef>
              <a:buClr>
                <a:srgbClr val="000000"/>
              </a:buClr>
              <a:buSzPct val="25000"/>
              <a:buNone/>
            </a:pPr>
            <a:r>
              <a:rPr lang="en-US" altLang="zh-TW" sz="3600" b="1" dirty="0" err="1">
                <a:solidFill>
                  <a:srgbClr val="000000"/>
                </a:solidFill>
                <a:latin typeface="標楷體" pitchFamily="65" charset="-120"/>
                <a:ea typeface="標楷體" pitchFamily="65" charset="-120"/>
                <a:cs typeface="Arial" pitchFamily="34" charset="0"/>
                <a:sym typeface="Arial" pitchFamily="34" charset="0"/>
              </a:rPr>
              <a:t>從學校既有的基礎與利基出發</a:t>
            </a:r>
            <a:r>
              <a:rPr lang="en-US" altLang="zh-TW" sz="3600" b="1" dirty="0">
                <a:solidFill>
                  <a:srgbClr val="000000"/>
                </a:solidFill>
                <a:latin typeface="標楷體" pitchFamily="65" charset="-120"/>
                <a:ea typeface="標楷體" pitchFamily="65" charset="-120"/>
                <a:cs typeface="Arial" pitchFamily="34" charset="0"/>
                <a:sym typeface="Arial" pitchFamily="34" charset="0"/>
              </a:rPr>
              <a:t>，</a:t>
            </a:r>
          </a:p>
          <a:p>
            <a:pPr eaLnBrk="1" hangingPunct="1">
              <a:spcBef>
                <a:spcPts val="600"/>
              </a:spcBef>
              <a:buClr>
                <a:srgbClr val="000000"/>
              </a:buClr>
              <a:buSzPct val="25000"/>
              <a:buFont typeface="Wingdings" pitchFamily="2" charset="2"/>
              <a:buChar char="l"/>
            </a:pPr>
            <a:r>
              <a:rPr lang="en-US" altLang="zh-TW" sz="2800" b="1" dirty="0">
                <a:latin typeface="標楷體" pitchFamily="65" charset="-120"/>
                <a:ea typeface="標楷體" pitchFamily="65" charset="-120"/>
                <a:cs typeface="Arial" pitchFamily="34" charset="0"/>
                <a:sym typeface="Arial" pitchFamily="34" charset="0"/>
              </a:rPr>
              <a:t>12</a:t>
            </a:r>
            <a:r>
              <a:rPr lang="zh-TW" altLang="en-US" sz="2800" b="1" dirty="0">
                <a:latin typeface="標楷體" pitchFamily="65" charset="-120"/>
                <a:ea typeface="標楷體" pitchFamily="65" charset="-120"/>
                <a:cs typeface="Arial" pitchFamily="34" charset="0"/>
                <a:sym typeface="Arial" pitchFamily="34" charset="0"/>
              </a:rPr>
              <a:t>年國教新</a:t>
            </a:r>
            <a:r>
              <a:rPr lang="en-US" altLang="zh-TW" sz="2800" b="1" dirty="0" err="1">
                <a:latin typeface="標楷體" pitchFamily="65" charset="-120"/>
                <a:ea typeface="標楷體" pitchFamily="65" charset="-120"/>
                <a:cs typeface="Arial" pitchFamily="34" charset="0"/>
                <a:sym typeface="Arial" pitchFamily="34" charset="0"/>
              </a:rPr>
              <a:t>課綱有哪些可以運用或轉化的空間，讓它更可以實踐我們對教育的想望</a:t>
            </a:r>
            <a:r>
              <a:rPr lang="en-US" altLang="zh-TW" sz="2800" b="1" dirty="0">
                <a:latin typeface="標楷體" pitchFamily="65" charset="-120"/>
                <a:ea typeface="標楷體" pitchFamily="65" charset="-120"/>
                <a:cs typeface="Arial" pitchFamily="34" charset="0"/>
                <a:sym typeface="Arial" pitchFamily="34" charset="0"/>
              </a:rPr>
              <a:t>？</a:t>
            </a:r>
          </a:p>
          <a:p>
            <a:pPr eaLnBrk="1" hangingPunct="1">
              <a:spcBef>
                <a:spcPts val="600"/>
              </a:spcBef>
              <a:buClr>
                <a:srgbClr val="000000"/>
              </a:buClr>
              <a:buSzPct val="25000"/>
              <a:buFont typeface="Wingdings" pitchFamily="2" charset="2"/>
              <a:buChar char="l"/>
            </a:pPr>
            <a:endParaRPr lang="en-US" altLang="zh-TW" sz="2800" b="1" dirty="0">
              <a:latin typeface="標楷體" pitchFamily="65" charset="-120"/>
              <a:ea typeface="標楷體" pitchFamily="65" charset="-120"/>
              <a:cs typeface="Arial" pitchFamily="34" charset="0"/>
              <a:sym typeface="Arial" pitchFamily="34" charset="0"/>
            </a:endParaRPr>
          </a:p>
          <a:p>
            <a:pPr eaLnBrk="1" hangingPunct="1">
              <a:spcBef>
                <a:spcPts val="600"/>
              </a:spcBef>
              <a:buClr>
                <a:srgbClr val="000000"/>
              </a:buClr>
              <a:buSzPct val="25000"/>
              <a:buFont typeface="Wingdings" pitchFamily="2" charset="2"/>
              <a:buChar char="l"/>
            </a:pPr>
            <a:r>
              <a:rPr lang="en-US" altLang="zh-TW" sz="2800" b="1" dirty="0">
                <a:latin typeface="標楷體" pitchFamily="65" charset="-120"/>
                <a:ea typeface="標楷體" pitchFamily="65" charset="-120"/>
                <a:cs typeface="Arial" pitchFamily="34" charset="0"/>
                <a:sym typeface="Arial" pitchFamily="34" charset="0"/>
              </a:rPr>
              <a:t>面對12</a:t>
            </a:r>
            <a:r>
              <a:rPr lang="zh-TW" altLang="en-US" sz="2800" b="1" dirty="0">
                <a:latin typeface="標楷體" pitchFamily="65" charset="-120"/>
                <a:ea typeface="標楷體" pitchFamily="65" charset="-120"/>
                <a:cs typeface="Arial" pitchFamily="34" charset="0"/>
                <a:sym typeface="Arial" pitchFamily="34" charset="0"/>
              </a:rPr>
              <a:t>年國教新</a:t>
            </a:r>
            <a:r>
              <a:rPr lang="en-US" altLang="zh-TW" sz="2800" b="1" dirty="0" err="1">
                <a:latin typeface="標楷體" pitchFamily="65" charset="-120"/>
                <a:ea typeface="標楷體" pitchFamily="65" charset="-120"/>
                <a:cs typeface="Arial" pitchFamily="34" charset="0"/>
                <a:sym typeface="Arial" pitchFamily="34" charset="0"/>
              </a:rPr>
              <a:t>課綱，學校課程及教學可能造成的影響是什麼</a:t>
            </a:r>
            <a:r>
              <a:rPr lang="en-US" altLang="zh-TW" sz="2800" b="1" dirty="0">
                <a:latin typeface="標楷體" pitchFamily="65" charset="-120"/>
                <a:ea typeface="標楷體" pitchFamily="65" charset="-120"/>
                <a:cs typeface="Arial" pitchFamily="34" charset="0"/>
                <a:sym typeface="Arial" pitchFamily="34" charset="0"/>
              </a:rPr>
              <a:t>？</a:t>
            </a:r>
            <a:r>
              <a:rPr lang="zh-TW" altLang="en-US" sz="2800" b="1" dirty="0">
                <a:latin typeface="標楷體" pitchFamily="65" charset="-120"/>
                <a:ea typeface="標楷體" pitchFamily="65" charset="-120"/>
                <a:cs typeface="Arial" pitchFamily="34" charset="0"/>
                <a:sym typeface="Arial" pitchFamily="34" charset="0"/>
              </a:rPr>
              <a:t>需</a:t>
            </a: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做哪些調整與因應</a:t>
            </a:r>
            <a:r>
              <a:rPr lang="en-US" altLang="zh-TW" sz="2800" b="1" dirty="0">
                <a:solidFill>
                  <a:srgbClr val="000000"/>
                </a:solidFill>
                <a:latin typeface="標楷體" pitchFamily="65" charset="-120"/>
                <a:ea typeface="標楷體" pitchFamily="65" charset="-120"/>
                <a:cs typeface="Arial" pitchFamily="34" charset="0"/>
                <a:sym typeface="Arial" pitchFamily="34" charset="0"/>
              </a:rPr>
              <a:t>？</a:t>
            </a:r>
          </a:p>
        </p:txBody>
      </p:sp>
    </p:spTree>
    <p:extLst>
      <p:ext uri="{BB962C8B-B14F-4D97-AF65-F5344CB8AC3E}">
        <p14:creationId xmlns:p14="http://schemas.microsoft.com/office/powerpoint/2010/main" val="4087658332"/>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Shape 1061"/>
          <p:cNvSpPr txBox="1">
            <a:spLocks noGrp="1"/>
          </p:cNvSpPr>
          <p:nvPr>
            <p:ph idx="1"/>
          </p:nvPr>
        </p:nvSpPr>
        <p:spPr>
          <a:xfrm>
            <a:off x="1774031" y="534988"/>
            <a:ext cx="8643938" cy="5911850"/>
          </a:xfrm>
        </p:spPr>
        <p:txBody>
          <a:bodyPr vert="horz" wrap="square" lIns="91425" tIns="45700" rIns="91425" bIns="45700" numCol="1" rtlCol="0" anchor="t" anchorCtr="0" compatLnSpc="1">
            <a:prstTxWarp prst="textNoShape">
              <a:avLst/>
            </a:prstTxWarp>
            <a:noAutofit/>
          </a:bodyPr>
          <a:lstStyle/>
          <a:p>
            <a:pPr marL="0" indent="0" eaLnBrk="1" fontAlgn="auto" hangingPunct="1">
              <a:lnSpc>
                <a:spcPct val="150000"/>
              </a:lnSpc>
              <a:spcBef>
                <a:spcPts val="0"/>
              </a:spcBef>
              <a:spcAft>
                <a:spcPts val="0"/>
              </a:spcAft>
              <a:buClr>
                <a:srgbClr val="E36C09"/>
              </a:buClr>
              <a:buSzPct val="25000"/>
              <a:buNone/>
              <a:defRPr/>
            </a:pPr>
            <a:r>
              <a:rPr lang="en-US" b="1" dirty="0">
                <a:solidFill>
                  <a:srgbClr val="0033CC"/>
                </a:solidFill>
                <a:latin typeface="標楷體" panose="03000509000000000000" pitchFamily="65" charset="-120"/>
                <a:ea typeface="標楷體" panose="03000509000000000000" pitchFamily="65" charset="-120"/>
                <a:cs typeface="Arial"/>
                <a:sym typeface="Arial"/>
              </a:rPr>
              <a:t>討論與實作議題-2</a:t>
            </a:r>
          </a:p>
          <a:p>
            <a:pPr marL="0" indent="0" eaLnBrk="1" fontAlgn="auto" hangingPunct="1">
              <a:lnSpc>
                <a:spcPct val="150000"/>
              </a:lnSpc>
              <a:spcBef>
                <a:spcPts val="600"/>
              </a:spcBef>
              <a:spcAft>
                <a:spcPts val="0"/>
              </a:spcAft>
              <a:buClr>
                <a:srgbClr val="E36C09"/>
              </a:buClr>
              <a:buSzPct val="25000"/>
              <a:buNone/>
              <a:defRPr/>
            </a:pPr>
            <a:r>
              <a:rPr lang="en-US" sz="2400" b="1" dirty="0">
                <a:solidFill>
                  <a:schemeClr val="dk1"/>
                </a:solidFill>
                <a:latin typeface="標楷體" panose="03000509000000000000" pitchFamily="65" charset="-120"/>
                <a:ea typeface="標楷體" panose="03000509000000000000" pitchFamily="65" charset="-120"/>
                <a:cs typeface="Arial"/>
                <a:sym typeface="Arial"/>
              </a:rPr>
              <a:t>運用</a:t>
            </a:r>
            <a:r>
              <a:rPr lang="en-US" sz="2400" b="1" dirty="0">
                <a:latin typeface="標楷體" panose="03000509000000000000" pitchFamily="65" charset="-120"/>
                <a:ea typeface="標楷體" panose="03000509000000000000" pitchFamily="65" charset="-120"/>
                <a:cs typeface="Arial"/>
                <a:sym typeface="Arial"/>
              </a:rPr>
              <a:t>12</a:t>
            </a:r>
            <a:r>
              <a:rPr lang="zh-TW" altLang="en-US" sz="2400" b="1" dirty="0">
                <a:latin typeface="標楷體" panose="03000509000000000000" pitchFamily="65" charset="-120"/>
                <a:ea typeface="標楷體" panose="03000509000000000000" pitchFamily="65" charset="-120"/>
                <a:cs typeface="Arial"/>
                <a:sym typeface="Arial"/>
              </a:rPr>
              <a:t>年國教新</a:t>
            </a:r>
            <a:r>
              <a:rPr lang="en-US" sz="2400" b="1" dirty="0" err="1">
                <a:solidFill>
                  <a:schemeClr val="dk1"/>
                </a:solidFill>
                <a:latin typeface="標楷體" panose="03000509000000000000" pitchFamily="65" charset="-120"/>
                <a:ea typeface="標楷體" panose="03000509000000000000" pitchFamily="65" charset="-120"/>
                <a:cs typeface="Arial"/>
                <a:sym typeface="Arial"/>
              </a:rPr>
              <a:t>課綱的課程類型，結合學校既有的基礎與利基</a:t>
            </a:r>
            <a:endParaRPr lang="en-US" sz="2400" b="1" dirty="0">
              <a:solidFill>
                <a:schemeClr val="dk1"/>
              </a:solidFill>
              <a:latin typeface="標楷體" panose="03000509000000000000" pitchFamily="65" charset="-120"/>
              <a:ea typeface="標楷體" panose="03000509000000000000" pitchFamily="65" charset="-120"/>
              <a:cs typeface="Arial"/>
              <a:sym typeface="Arial"/>
            </a:endParaRPr>
          </a:p>
          <a:p>
            <a:pPr marL="361950" indent="-361950" eaLnBrk="1" fontAlgn="auto" hangingPunct="1">
              <a:lnSpc>
                <a:spcPct val="150000"/>
              </a:lnSpc>
              <a:spcBef>
                <a:spcPts val="600"/>
              </a:spcBef>
              <a:spcAft>
                <a:spcPts val="0"/>
              </a:spcAft>
              <a:buClr>
                <a:srgbClr val="E36C09"/>
              </a:buClr>
              <a:buSzPct val="100000"/>
              <a:buFont typeface="Noto Sans Symbols"/>
              <a:buChar char="✓"/>
              <a:defRPr/>
            </a:pP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怎樣將它們組合</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彼此的關係或層次</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p>
          <a:p>
            <a:pPr marL="361950" indent="-361950" eaLnBrk="1" fontAlgn="auto" hangingPunct="1">
              <a:lnSpc>
                <a:spcPct val="150000"/>
              </a:lnSpc>
              <a:spcBef>
                <a:spcPts val="600"/>
              </a:spcBef>
              <a:spcAft>
                <a:spcPts val="0"/>
              </a:spcAft>
              <a:buClr>
                <a:srgbClr val="E36C09"/>
              </a:buClr>
              <a:buSzPct val="100000"/>
              <a:buFont typeface="Noto Sans Symbols"/>
              <a:buChar char="✓"/>
              <a:defRPr/>
            </a:pP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節數安排及重點內涵</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p>
          <a:p>
            <a:pPr marL="361950" indent="-361950" eaLnBrk="1" fontAlgn="auto" hangingPunct="1">
              <a:lnSpc>
                <a:spcPct val="150000"/>
              </a:lnSpc>
              <a:spcBef>
                <a:spcPts val="600"/>
              </a:spcBef>
              <a:spcAft>
                <a:spcPts val="0"/>
              </a:spcAft>
              <a:buClr>
                <a:srgbClr val="E36C09"/>
              </a:buClr>
              <a:buSzPct val="100000"/>
              <a:buFont typeface="Noto Sans Symbols"/>
              <a:buChar char="✓"/>
              <a:defRPr/>
            </a:pP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透過這樣安排，想達成什麼</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p>
        </p:txBody>
      </p:sp>
      <p:sp>
        <p:nvSpPr>
          <p:cNvPr id="142339" name="投影片編號版面配置區 16"/>
          <p:cNvSpPr>
            <a:spLocks noGrp="1"/>
          </p:cNvSpPr>
          <p:nvPr>
            <p:ph type="sldNum" sz="quarter" idx="12"/>
          </p:nvPr>
        </p:nvSpPr>
        <p:spPr bwMode="auto">
          <a:xfrm>
            <a:off x="9653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ADAA2333-DB7D-466F-87DD-436E41FCE7EC}" type="slidenum">
              <a:rPr lang="zh-TW" altLang="en-US" sz="1200">
                <a:solidFill>
                  <a:srgbClr val="898989"/>
                </a:solidFill>
                <a:latin typeface="標楷體" pitchFamily="65" charset="-120"/>
                <a:ea typeface="標楷體" pitchFamily="65" charset="-120"/>
              </a:rPr>
              <a:pPr>
                <a:spcBef>
                  <a:spcPct val="0"/>
                </a:spcBef>
                <a:buFontTx/>
                <a:buNone/>
              </a:pPr>
              <a:t>83</a:t>
            </a:fld>
            <a:endParaRPr lang="zh-TW" altLang="en-US" sz="1200">
              <a:solidFill>
                <a:srgbClr val="898989"/>
              </a:solidFill>
              <a:latin typeface="標楷體" pitchFamily="65" charset="-120"/>
              <a:ea typeface="標楷體" pitchFamily="65" charset="-120"/>
            </a:endParaRPr>
          </a:p>
        </p:txBody>
      </p:sp>
      <p:sp>
        <p:nvSpPr>
          <p:cNvPr id="1063" name="Shape 1063"/>
          <p:cNvSpPr/>
          <p:nvPr/>
        </p:nvSpPr>
        <p:spPr>
          <a:xfrm>
            <a:off x="2024063" y="4143376"/>
            <a:ext cx="2571750" cy="714375"/>
          </a:xfrm>
          <a:prstGeom prst="rect">
            <a:avLst/>
          </a:prstGeom>
          <a:solidFill>
            <a:schemeClr val="accent1">
              <a:lumMod val="75000"/>
            </a:schemeClr>
          </a:solidFill>
          <a:ln w="25400" cap="flat" cmpd="sng">
            <a:no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領域學習</a:t>
            </a:r>
          </a:p>
        </p:txBody>
      </p:sp>
      <p:sp>
        <p:nvSpPr>
          <p:cNvPr id="1064" name="Shape 1064"/>
          <p:cNvSpPr/>
          <p:nvPr/>
        </p:nvSpPr>
        <p:spPr>
          <a:xfrm>
            <a:off x="4810125" y="4143376"/>
            <a:ext cx="2571750" cy="714375"/>
          </a:xfrm>
          <a:prstGeom prst="rect">
            <a:avLst/>
          </a:prstGeom>
          <a:solidFill>
            <a:schemeClr val="accent2"/>
          </a:solidFill>
          <a:ln w="25400" cap="flat" cmpd="sng">
            <a:solidFill>
              <a:srgbClr val="8C3A38"/>
            </a:solidFill>
            <a:prstDash val="solid"/>
            <a:round/>
            <a:headEnd type="none" w="med" len="med"/>
            <a:tailEnd type="none" w="med" len="med"/>
          </a:ln>
        </p:spPr>
        <p:txBody>
          <a:bodyPr lIns="91425" tIns="45700" rIns="91425" bIns="45700" anchor="ctr"/>
          <a:lstStyle/>
          <a:p>
            <a:pP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統整性主題/專題/</a:t>
            </a:r>
            <a:r>
              <a:rPr lang="en-US" sz="2000" b="1" dirty="0" err="1">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議題探究課程</a:t>
            </a:r>
            <a:endPar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p:txBody>
      </p:sp>
      <p:sp>
        <p:nvSpPr>
          <p:cNvPr id="1065" name="Shape 1065"/>
          <p:cNvSpPr/>
          <p:nvPr/>
        </p:nvSpPr>
        <p:spPr>
          <a:xfrm>
            <a:off x="2024063" y="5000625"/>
            <a:ext cx="2571750" cy="642938"/>
          </a:xfrm>
          <a:prstGeom prst="rect">
            <a:avLst/>
          </a:prstGeom>
          <a:solidFill>
            <a:schemeClr val="accent1">
              <a:lumMod val="75000"/>
            </a:schemeClr>
          </a:solidFill>
          <a:ln w="25400" cap="flat" cmpd="sng">
            <a:solidFill>
              <a:srgbClr val="395E89"/>
            </a:solidFill>
            <a:prstDash val="dash"/>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跨領域/科目課程</a:t>
            </a:r>
          </a:p>
        </p:txBody>
      </p:sp>
      <p:sp>
        <p:nvSpPr>
          <p:cNvPr id="142343" name="Shape 1066"/>
          <p:cNvSpPr>
            <a:spLocks noChangeArrowheads="1"/>
          </p:cNvSpPr>
          <p:nvPr/>
        </p:nvSpPr>
        <p:spPr bwMode="auto">
          <a:xfrm>
            <a:off x="4810125" y="5000625"/>
            <a:ext cx="2571750" cy="642938"/>
          </a:xfrm>
          <a:prstGeom prst="rect">
            <a:avLst/>
          </a:prstGeom>
          <a:solidFill>
            <a:schemeClr val="accent2"/>
          </a:solidFill>
          <a:ln w="25400">
            <a:solidFill>
              <a:srgbClr val="8C3A38"/>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2000" b="1" dirty="0" err="1">
                <a:solidFill>
                  <a:srgbClr val="FFFFFF"/>
                </a:solidFill>
                <a:latin typeface="標楷體" pitchFamily="65" charset="-120"/>
                <a:ea typeface="標楷體" pitchFamily="65" charset="-120"/>
                <a:cs typeface="Arial" pitchFamily="34" charset="0"/>
                <a:sym typeface="Arial" pitchFamily="34" charset="0"/>
              </a:rPr>
              <a:t>社團活動與技藝課程</a:t>
            </a:r>
            <a:endParaRPr lang="en-US" altLang="zh-TW" sz="2000" b="1" dirty="0">
              <a:solidFill>
                <a:srgbClr val="FFFFFF"/>
              </a:solidFill>
              <a:latin typeface="標楷體" pitchFamily="65" charset="-120"/>
              <a:ea typeface="標楷體" pitchFamily="65" charset="-120"/>
              <a:cs typeface="Arial" pitchFamily="34" charset="0"/>
              <a:sym typeface="Arial" pitchFamily="34" charset="0"/>
            </a:endParaRPr>
          </a:p>
        </p:txBody>
      </p:sp>
      <p:sp>
        <p:nvSpPr>
          <p:cNvPr id="142344" name="Shape 1067"/>
          <p:cNvSpPr>
            <a:spLocks noChangeArrowheads="1"/>
          </p:cNvSpPr>
          <p:nvPr/>
        </p:nvSpPr>
        <p:spPr bwMode="auto">
          <a:xfrm>
            <a:off x="7667625" y="5000625"/>
            <a:ext cx="2571750" cy="642938"/>
          </a:xfrm>
          <a:prstGeom prst="rect">
            <a:avLst/>
          </a:prstGeom>
          <a:solidFill>
            <a:schemeClr val="accent2"/>
          </a:solidFill>
          <a:ln w="25400">
            <a:solidFill>
              <a:srgbClr val="8C3A38"/>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1800" b="1">
                <a:solidFill>
                  <a:srgbClr val="FFFFFF"/>
                </a:solidFill>
                <a:latin typeface="標楷體" pitchFamily="65" charset="-120"/>
                <a:ea typeface="標楷體" pitchFamily="65" charset="-120"/>
                <a:cs typeface="Arial" pitchFamily="34" charset="0"/>
                <a:sym typeface="Arial" pitchFamily="34" charset="0"/>
              </a:rPr>
              <a:t>其他類課程</a:t>
            </a:r>
          </a:p>
        </p:txBody>
      </p:sp>
      <p:sp>
        <p:nvSpPr>
          <p:cNvPr id="142345" name="Shape 1068"/>
          <p:cNvSpPr>
            <a:spLocks noChangeArrowheads="1"/>
          </p:cNvSpPr>
          <p:nvPr/>
        </p:nvSpPr>
        <p:spPr bwMode="auto">
          <a:xfrm>
            <a:off x="7667625" y="4143376"/>
            <a:ext cx="2571750" cy="714375"/>
          </a:xfrm>
          <a:prstGeom prst="rect">
            <a:avLst/>
          </a:prstGeom>
          <a:solidFill>
            <a:schemeClr val="accent2"/>
          </a:solidFill>
          <a:ln w="25400">
            <a:solidFill>
              <a:srgbClr val="8C3A38"/>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2000" b="1">
                <a:solidFill>
                  <a:srgbClr val="FFFFFF"/>
                </a:solidFill>
                <a:latin typeface="標楷體" pitchFamily="65" charset="-120"/>
                <a:ea typeface="標楷體" pitchFamily="65" charset="-120"/>
                <a:cs typeface="Arial" pitchFamily="34" charset="0"/>
                <a:sym typeface="Arial" pitchFamily="34" charset="0"/>
              </a:rPr>
              <a:t>特殊需求領域課程</a:t>
            </a:r>
          </a:p>
        </p:txBody>
      </p:sp>
      <p:sp>
        <p:nvSpPr>
          <p:cNvPr id="1070" name="Shape 1070"/>
          <p:cNvSpPr/>
          <p:nvPr/>
        </p:nvSpPr>
        <p:spPr>
          <a:xfrm>
            <a:off x="1992314" y="5732464"/>
            <a:ext cx="1285875" cy="714375"/>
          </a:xfrm>
          <a:prstGeom prst="roundRect">
            <a:avLst>
              <a:gd name="adj" fmla="val 16667"/>
            </a:avLst>
          </a:prstGeom>
          <a:solidFill>
            <a:srgbClr val="A50021"/>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部定必修</a:t>
            </a:r>
          </a:p>
        </p:txBody>
      </p:sp>
      <p:sp>
        <p:nvSpPr>
          <p:cNvPr id="1073" name="Shape 1073"/>
          <p:cNvSpPr/>
          <p:nvPr/>
        </p:nvSpPr>
        <p:spPr>
          <a:xfrm>
            <a:off x="8975726" y="5732464"/>
            <a:ext cx="1285875" cy="714375"/>
          </a:xfrm>
          <a:prstGeom prst="roundRect">
            <a:avLst>
              <a:gd name="adj" fmla="val 16667"/>
            </a:avLst>
          </a:prstGeom>
          <a:solidFill>
            <a:srgbClr val="17365D"/>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彈性學習</a:t>
            </a:r>
          </a:p>
        </p:txBody>
      </p:sp>
      <p:sp>
        <p:nvSpPr>
          <p:cNvPr id="1074" name="Shape 1074"/>
          <p:cNvSpPr/>
          <p:nvPr/>
        </p:nvSpPr>
        <p:spPr>
          <a:xfrm>
            <a:off x="7618414" y="5732464"/>
            <a:ext cx="1285875" cy="714375"/>
          </a:xfrm>
          <a:prstGeom prst="roundRect">
            <a:avLst>
              <a:gd name="adj" fmla="val 16667"/>
            </a:avLst>
          </a:prstGeom>
          <a:solidFill>
            <a:srgbClr val="5F497A"/>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團體活動</a:t>
            </a:r>
          </a:p>
        </p:txBody>
      </p:sp>
      <p:sp>
        <p:nvSpPr>
          <p:cNvPr id="18" name="Shape 1070"/>
          <p:cNvSpPr/>
          <p:nvPr/>
        </p:nvSpPr>
        <p:spPr>
          <a:xfrm>
            <a:off x="3359151" y="5732464"/>
            <a:ext cx="1285875" cy="714375"/>
          </a:xfrm>
          <a:prstGeom prst="roundRect">
            <a:avLst>
              <a:gd name="adj" fmla="val 16667"/>
            </a:avLst>
          </a:prstGeom>
          <a:solidFill>
            <a:schemeClr val="accent2">
              <a:lumMod val="50000"/>
            </a:schemeClr>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zh-TW" alt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校訂</a:t>
            </a:r>
            <a:r>
              <a:rPr lang="en-US" sz="2000" b="1" dirty="0" err="1">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必修</a:t>
            </a:r>
            <a:endPar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p:txBody>
      </p:sp>
      <p:sp>
        <p:nvSpPr>
          <p:cNvPr id="14" name="投影片編號版面配置區 3"/>
          <p:cNvSpPr txBox="1">
            <a:spLocks/>
          </p:cNvSpPr>
          <p:nvPr/>
        </p:nvSpPr>
        <p:spPr>
          <a:xfrm>
            <a:off x="8465684" y="6492876"/>
            <a:ext cx="2133600" cy="365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r" eaLnBrk="1" hangingPunct="1"/>
            <a:r>
              <a:rPr lang="en-US" altLang="zh-TW" sz="1200" dirty="0">
                <a:solidFill>
                  <a:srgbClr val="898989"/>
                </a:solidFill>
              </a:rPr>
              <a:t>92</a:t>
            </a:r>
            <a:endParaRPr lang="zh-TW" altLang="en-US" sz="1200" dirty="0">
              <a:solidFill>
                <a:srgbClr val="898989"/>
              </a:solidFill>
            </a:endParaRPr>
          </a:p>
        </p:txBody>
      </p:sp>
    </p:spTree>
    <p:extLst>
      <p:ext uri="{BB962C8B-B14F-4D97-AF65-F5344CB8AC3E}">
        <p14:creationId xmlns:p14="http://schemas.microsoft.com/office/powerpoint/2010/main" val="62795738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投影片編號版面配置區 1">
            <a:extLst>
              <a:ext uri="{FF2B5EF4-FFF2-40B4-BE49-F238E27FC236}">
                <a16:creationId xmlns:a16="http://schemas.microsoft.com/office/drawing/2014/main" id="{1F3CE5C2-B77E-4EDF-A09E-373C5B5D2D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B37FF5-823B-49ED-8DC5-55174D190054}" type="slidenum">
              <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cs"/>
            </a:endParaRPr>
          </a:p>
        </p:txBody>
      </p:sp>
      <p:grpSp>
        <p:nvGrpSpPr>
          <p:cNvPr id="9218" name="群組 17">
            <a:extLst>
              <a:ext uri="{FF2B5EF4-FFF2-40B4-BE49-F238E27FC236}">
                <a16:creationId xmlns:a16="http://schemas.microsoft.com/office/drawing/2014/main" id="{4CDE8562-3566-4E0A-BB75-FB74346B851D}"/>
              </a:ext>
            </a:extLst>
          </p:cNvPr>
          <p:cNvGrpSpPr>
            <a:grpSpLocks/>
          </p:cNvGrpSpPr>
          <p:nvPr/>
        </p:nvGrpSpPr>
        <p:grpSpPr bwMode="auto">
          <a:xfrm>
            <a:off x="6290010" y="1357313"/>
            <a:ext cx="1881187" cy="1758950"/>
            <a:chOff x="1768696" y="1625456"/>
            <a:chExt cx="1881588" cy="1760437"/>
          </a:xfrm>
        </p:grpSpPr>
        <p:sp>
          <p:nvSpPr>
            <p:cNvPr id="15" name="文字方塊 14">
              <a:extLst>
                <a:ext uri="{FF2B5EF4-FFF2-40B4-BE49-F238E27FC236}">
                  <a16:creationId xmlns:a16="http://schemas.microsoft.com/office/drawing/2014/main" id="{B918C5FF-7F22-44BB-A967-0080A87AF910}"/>
                </a:ext>
              </a:extLst>
            </p:cNvPr>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馬來西亞</a:t>
              </a:r>
            </a:p>
          </p:txBody>
        </p:sp>
        <p:pic>
          <p:nvPicPr>
            <p:cNvPr id="9246" name="圖片 9">
              <a:extLst>
                <a:ext uri="{FF2B5EF4-FFF2-40B4-BE49-F238E27FC236}">
                  <a16:creationId xmlns:a16="http://schemas.microsoft.com/office/drawing/2014/main" id="{4EC2B7FB-49FD-4C53-A12C-5F4F75CDC0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29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9" name="群組 16">
            <a:extLst>
              <a:ext uri="{FF2B5EF4-FFF2-40B4-BE49-F238E27FC236}">
                <a16:creationId xmlns:a16="http://schemas.microsoft.com/office/drawing/2014/main" id="{B5E9D209-CB81-4CCE-A0ED-161D6A487091}"/>
              </a:ext>
            </a:extLst>
          </p:cNvPr>
          <p:cNvGrpSpPr>
            <a:grpSpLocks/>
          </p:cNvGrpSpPr>
          <p:nvPr/>
        </p:nvGrpSpPr>
        <p:grpSpPr bwMode="auto">
          <a:xfrm>
            <a:off x="-111125" y="3395663"/>
            <a:ext cx="1882775" cy="1760537"/>
            <a:chOff x="7597762" y="2032916"/>
            <a:chExt cx="1881588" cy="1760437"/>
          </a:xfrm>
        </p:grpSpPr>
        <p:sp>
          <p:nvSpPr>
            <p:cNvPr id="42" name="文字方塊 41">
              <a:extLst>
                <a:ext uri="{FF2B5EF4-FFF2-40B4-BE49-F238E27FC236}">
                  <a16:creationId xmlns:a16="http://schemas.microsoft.com/office/drawing/2014/main" id="{7E972359-89A9-4888-AFBD-56FFDE0B6569}"/>
                </a:ext>
              </a:extLst>
            </p:cNvPr>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越南</a:t>
              </a:r>
            </a:p>
          </p:txBody>
        </p:sp>
        <p:pic>
          <p:nvPicPr>
            <p:cNvPr id="9244" name="圖片 10">
              <a:extLst>
                <a:ext uri="{FF2B5EF4-FFF2-40B4-BE49-F238E27FC236}">
                  <a16:creationId xmlns:a16="http://schemas.microsoft.com/office/drawing/2014/main" id="{A2A22C2F-F7F2-4FEB-9CB9-8A121E29A5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0" name="群組 18">
            <a:extLst>
              <a:ext uri="{FF2B5EF4-FFF2-40B4-BE49-F238E27FC236}">
                <a16:creationId xmlns:a16="http://schemas.microsoft.com/office/drawing/2014/main" id="{705D39A8-81AD-4E1A-94F9-25BA865FD735}"/>
              </a:ext>
            </a:extLst>
          </p:cNvPr>
          <p:cNvGrpSpPr>
            <a:grpSpLocks/>
          </p:cNvGrpSpPr>
          <p:nvPr/>
        </p:nvGrpSpPr>
        <p:grpSpPr bwMode="auto">
          <a:xfrm>
            <a:off x="3679825" y="3395663"/>
            <a:ext cx="1881188" cy="1760537"/>
            <a:chOff x="2192262" y="4763634"/>
            <a:chExt cx="1881588" cy="1760437"/>
          </a:xfrm>
        </p:grpSpPr>
        <p:sp>
          <p:nvSpPr>
            <p:cNvPr id="43" name="文字方塊 42">
              <a:extLst>
                <a:ext uri="{FF2B5EF4-FFF2-40B4-BE49-F238E27FC236}">
                  <a16:creationId xmlns:a16="http://schemas.microsoft.com/office/drawing/2014/main" id="{A82DD38C-00D3-476E-9743-0AF1AAF08CAA}"/>
                </a:ext>
              </a:extLst>
            </p:cNvPr>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a:ln>
                    <a:noFill/>
                  </a:ln>
                  <a:solidFill>
                    <a:srgbClr val="979797"/>
                  </a:solidFill>
                  <a:effectLst/>
                  <a:uLnTx/>
                  <a:uFillTx/>
                  <a:latin typeface="Microsoft YaHei" charset="-122"/>
                  <a:ea typeface="Microsoft YaHei" charset="-122"/>
                  <a:cs typeface="Microsoft YaHei" charset="-122"/>
                </a:rPr>
                <a:t>緬甸</a:t>
              </a:r>
              <a:endPar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endParaRPr>
            </a:p>
          </p:txBody>
        </p:sp>
        <p:pic>
          <p:nvPicPr>
            <p:cNvPr id="9242" name="圖片 11">
              <a:extLst>
                <a:ext uri="{FF2B5EF4-FFF2-40B4-BE49-F238E27FC236}">
                  <a16:creationId xmlns:a16="http://schemas.microsoft.com/office/drawing/2014/main" id="{914BCFF6-B7EE-4B60-ABC4-E049CC2789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1" name="群組 19">
            <a:extLst>
              <a:ext uri="{FF2B5EF4-FFF2-40B4-BE49-F238E27FC236}">
                <a16:creationId xmlns:a16="http://schemas.microsoft.com/office/drawing/2014/main" id="{B4A486E2-EACD-40F2-BB69-90B6A5A9797A}"/>
              </a:ext>
            </a:extLst>
          </p:cNvPr>
          <p:cNvGrpSpPr>
            <a:grpSpLocks/>
          </p:cNvGrpSpPr>
          <p:nvPr/>
        </p:nvGrpSpPr>
        <p:grpSpPr bwMode="auto">
          <a:xfrm>
            <a:off x="7450138" y="3395663"/>
            <a:ext cx="1881187" cy="1760537"/>
            <a:chOff x="5086417" y="4794830"/>
            <a:chExt cx="1881588" cy="1760437"/>
          </a:xfrm>
        </p:grpSpPr>
        <p:sp>
          <p:nvSpPr>
            <p:cNvPr id="44" name="文字方塊 43">
              <a:extLst>
                <a:ext uri="{FF2B5EF4-FFF2-40B4-BE49-F238E27FC236}">
                  <a16:creationId xmlns:a16="http://schemas.microsoft.com/office/drawing/2014/main" id="{4537794E-774D-416D-AD9D-9D815ABB03AE}"/>
                </a:ext>
              </a:extLst>
            </p:cNvPr>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a:ln>
                    <a:noFill/>
                  </a:ln>
                  <a:solidFill>
                    <a:srgbClr val="979797"/>
                  </a:solidFill>
                  <a:effectLst/>
                  <a:uLnTx/>
                  <a:uFillTx/>
                  <a:latin typeface="Microsoft YaHei" charset="-122"/>
                  <a:ea typeface="Microsoft YaHei" charset="-122"/>
                  <a:cs typeface="Microsoft YaHei" charset="-122"/>
                </a:rPr>
                <a:t>菲律賓</a:t>
              </a:r>
              <a:endPar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endParaRPr>
            </a:p>
          </p:txBody>
        </p:sp>
        <p:pic>
          <p:nvPicPr>
            <p:cNvPr id="9240" name="圖片 12">
              <a:extLst>
                <a:ext uri="{FF2B5EF4-FFF2-40B4-BE49-F238E27FC236}">
                  <a16:creationId xmlns:a16="http://schemas.microsoft.com/office/drawing/2014/main" id="{3C062DA0-6357-421F-A512-66296F8494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2" name="群組 20">
            <a:extLst>
              <a:ext uri="{FF2B5EF4-FFF2-40B4-BE49-F238E27FC236}">
                <a16:creationId xmlns:a16="http://schemas.microsoft.com/office/drawing/2014/main" id="{E4C44921-A8BF-4A2A-A503-DCEB7BD0999A}"/>
              </a:ext>
            </a:extLst>
          </p:cNvPr>
          <p:cNvGrpSpPr>
            <a:grpSpLocks/>
          </p:cNvGrpSpPr>
          <p:nvPr/>
        </p:nvGrpSpPr>
        <p:grpSpPr bwMode="auto">
          <a:xfrm>
            <a:off x="5684838" y="5089525"/>
            <a:ext cx="1881187" cy="1760538"/>
            <a:chOff x="7597762" y="4915000"/>
            <a:chExt cx="1881588" cy="1760437"/>
          </a:xfrm>
        </p:grpSpPr>
        <p:sp>
          <p:nvSpPr>
            <p:cNvPr id="48" name="文字方塊 47">
              <a:extLst>
                <a:ext uri="{FF2B5EF4-FFF2-40B4-BE49-F238E27FC236}">
                  <a16:creationId xmlns:a16="http://schemas.microsoft.com/office/drawing/2014/main" id="{92275B3F-2CFC-47DA-8736-E2705F5237EB}"/>
                </a:ext>
              </a:extLst>
            </p:cNvPr>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台灣</a:t>
              </a:r>
            </a:p>
          </p:txBody>
        </p:sp>
        <p:pic>
          <p:nvPicPr>
            <p:cNvPr id="9238" name="圖片 13">
              <a:extLst>
                <a:ext uri="{FF2B5EF4-FFF2-40B4-BE49-F238E27FC236}">
                  <a16:creationId xmlns:a16="http://schemas.microsoft.com/office/drawing/2014/main" id="{5842AE9D-985D-4680-BF81-509BD6BCB3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矩形 15">
            <a:extLst>
              <a:ext uri="{FF2B5EF4-FFF2-40B4-BE49-F238E27FC236}">
                <a16:creationId xmlns:a16="http://schemas.microsoft.com/office/drawing/2014/main" id="{66C7F8A9-4512-4DF8-8BB1-0E128AD06AD8}"/>
              </a:ext>
            </a:extLst>
          </p:cNvPr>
          <p:cNvSpPr>
            <a:spLocks noChangeArrowheads="1"/>
          </p:cNvSpPr>
          <p:nvPr/>
        </p:nvSpPr>
        <p:spPr bwMode="auto">
          <a:xfrm>
            <a:off x="8023269" y="1103313"/>
            <a:ext cx="405923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總人口達到</a:t>
            </a:r>
            <a:r>
              <a:rPr kumimoji="0" lang="en-US" altLang="en-US"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en-US" altLang="zh-TW"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en-US" altLang="en-US"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a:t>
            </a:r>
            <a:r>
              <a:rPr kumimoji="0" lang="zh-TW" altLang="zh-TW"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zh-TW" altLang="zh-TW" sz="2800" b="0" i="0" u="none" strike="noStrike" kern="1200" cap="none" spc="0" normalizeH="0" baseline="0" noProof="0" dirty="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9224" name="矩形 48">
            <a:extLst>
              <a:ext uri="{FF2B5EF4-FFF2-40B4-BE49-F238E27FC236}">
                <a16:creationId xmlns:a16="http://schemas.microsoft.com/office/drawing/2014/main" id="{A96E7520-67CF-45D8-92C0-90818D4F9117}"/>
              </a:ext>
            </a:extLst>
          </p:cNvPr>
          <p:cNvSpPr>
            <a:spLocks noChangeArrowheads="1"/>
          </p:cNvSpPr>
          <p:nvPr/>
        </p:nvSpPr>
        <p:spPr bwMode="auto">
          <a:xfrm>
            <a:off x="1274763" y="3338513"/>
            <a:ext cx="29384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總人口達到</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en-US"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a:t>
            </a:r>
            <a:r>
              <a:rPr kumimoji="0" lang="zh-TW"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9225" name="矩形 49">
            <a:extLst>
              <a:ext uri="{FF2B5EF4-FFF2-40B4-BE49-F238E27FC236}">
                <a16:creationId xmlns:a16="http://schemas.microsoft.com/office/drawing/2014/main" id="{95EC8ECE-0B00-4981-9EF8-33BA60FC165D}"/>
              </a:ext>
            </a:extLst>
          </p:cNvPr>
          <p:cNvSpPr>
            <a:spLocks noChangeArrowheads="1"/>
          </p:cNvSpPr>
          <p:nvPr/>
        </p:nvSpPr>
        <p:spPr bwMode="auto">
          <a:xfrm>
            <a:off x="5075238" y="3278188"/>
            <a:ext cx="29384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總人口達到</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en-US"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a:t>
            </a:r>
            <a:r>
              <a:rPr kumimoji="0" lang="zh-TW"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9226" name="矩形 50">
            <a:extLst>
              <a:ext uri="{FF2B5EF4-FFF2-40B4-BE49-F238E27FC236}">
                <a16:creationId xmlns:a16="http://schemas.microsoft.com/office/drawing/2014/main" id="{554C6847-2047-41F9-9284-BFDFCE631A63}"/>
              </a:ext>
            </a:extLst>
          </p:cNvPr>
          <p:cNvSpPr>
            <a:spLocks noChangeArrowheads="1"/>
          </p:cNvSpPr>
          <p:nvPr/>
        </p:nvSpPr>
        <p:spPr bwMode="auto">
          <a:xfrm>
            <a:off x="8813800" y="3249613"/>
            <a:ext cx="32226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人口突破</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en-US"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大關，</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全國平均年齡為</a:t>
            </a:r>
            <a:r>
              <a:rPr kumimoji="0" lang="zh-TW"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zh-TW"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9227" name="矩形 54">
            <a:extLst>
              <a:ext uri="{FF2B5EF4-FFF2-40B4-BE49-F238E27FC236}">
                <a16:creationId xmlns:a16="http://schemas.microsoft.com/office/drawing/2014/main" id="{939FE159-CF7B-42C4-9C63-D17ECCE341D3}"/>
              </a:ext>
            </a:extLst>
          </p:cNvPr>
          <p:cNvSpPr>
            <a:spLocks noChangeArrowheads="1"/>
          </p:cNvSpPr>
          <p:nvPr/>
        </p:nvSpPr>
        <p:spPr bwMode="auto">
          <a:xfrm>
            <a:off x="7031038" y="4992688"/>
            <a:ext cx="37592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全國平均年齡為</a:t>
            </a:r>
            <a:r>
              <a:rPr kumimoji="0" lang="en-US"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歲</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年中位數</a:t>
            </a:r>
            <a:r>
              <a:rPr kumimoji="0" lang="en-US"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（世界均值</a:t>
            </a:r>
            <a:r>
              <a:rPr kumimoji="0" lang="en-US"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9228" name="矩形 64">
            <a:extLst>
              <a:ext uri="{FF2B5EF4-FFF2-40B4-BE49-F238E27FC236}">
                <a16:creationId xmlns:a16="http://schemas.microsoft.com/office/drawing/2014/main" id="{CAD59367-F21B-4FDB-9507-60BA6277ED19}"/>
              </a:ext>
            </a:extLst>
          </p:cNvPr>
          <p:cNvSpPr>
            <a:spLocks noChangeArrowheads="1"/>
          </p:cNvSpPr>
          <p:nvPr/>
        </p:nvSpPr>
        <p:spPr bwMode="auto">
          <a:xfrm>
            <a:off x="534988" y="836613"/>
            <a:ext cx="7766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1970</a:t>
            </a:r>
            <a:r>
              <a:rPr kumimoji="0" lang="zh-TW" altLang="en-US"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年</a:t>
            </a:r>
            <a:r>
              <a:rPr kumimoji="0" lang="zh-TW" altLang="en-US" sz="36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台灣</a:t>
            </a:r>
            <a:r>
              <a:rPr kumimoji="0" lang="zh-TW" altLang="en-US"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全國人口數是</a:t>
            </a:r>
            <a:r>
              <a:rPr kumimoji="0" lang="en-US" altLang="zh-TW"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1459</a:t>
            </a:r>
            <a:r>
              <a:rPr kumimoji="0" lang="zh-TW" altLang="en-US"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rPr>
              <a:t>萬，</a:t>
            </a:r>
            <a:endParaRPr kumimoji="0" lang="en-US" altLang="zh-TW" sz="2800" b="1" i="0" u="none" strike="noStrike" kern="1200" cap="none" spc="0" normalizeH="0" baseline="0" noProof="0">
              <a:ln>
                <a:noFill/>
              </a:ln>
              <a:solidFill>
                <a:srgbClr val="12826D"/>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1970</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年</a:t>
            </a:r>
            <a:r>
              <a:rPr kumimoji="0" lang="zh-TW" altLang="en-US" sz="36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馬來西亞</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全國人口</a:t>
            </a:r>
            <a:r>
              <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1091</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萬，</a:t>
            </a:r>
            <a:endPar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猜</a:t>
            </a:r>
            <a:r>
              <a:rPr kumimoji="0" lang="en-US" altLang="zh-TW"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2017</a:t>
            </a:r>
            <a:r>
              <a:rPr kumimoji="0" lang="zh-TW" altLang="en-US" sz="2800" b="1" i="0" u="none" strike="noStrike" kern="1200" cap="none" spc="0" normalizeH="0" baseline="0" noProof="0">
                <a:ln>
                  <a:noFill/>
                </a:ln>
                <a:solidFill>
                  <a:srgbClr val="DD3644"/>
                </a:solidFill>
                <a:effectLst/>
                <a:uLnTx/>
                <a:uFillTx/>
                <a:latin typeface="Microsoft YaHei" panose="020B0503020204020204" pitchFamily="34" charset="-122"/>
                <a:ea typeface="Microsoft YaHei" panose="020B0503020204020204" pitchFamily="34" charset="-122"/>
                <a:cs typeface="+mn-cs"/>
              </a:rPr>
              <a:t>年馬國人口數？</a:t>
            </a:r>
          </a:p>
        </p:txBody>
      </p:sp>
      <p:sp>
        <p:nvSpPr>
          <p:cNvPr id="23" name="矩形 22">
            <a:extLst>
              <a:ext uri="{FF2B5EF4-FFF2-40B4-BE49-F238E27FC236}">
                <a16:creationId xmlns:a16="http://schemas.microsoft.com/office/drawing/2014/main" id="{B3A61CA5-B5F8-4651-9C03-4B6B42E23E9B}"/>
              </a:ext>
            </a:extLst>
          </p:cNvPr>
          <p:cNvSpPr/>
          <p:nvPr/>
        </p:nvSpPr>
        <p:spPr>
          <a:xfrm>
            <a:off x="325438" y="311150"/>
            <a:ext cx="11537950" cy="296863"/>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9" name="剪去單一角落矩形 8">
            <a:extLst>
              <a:ext uri="{FF2B5EF4-FFF2-40B4-BE49-F238E27FC236}">
                <a16:creationId xmlns:a16="http://schemas.microsoft.com/office/drawing/2014/main" id="{A5C6242F-D44C-424C-A188-58D1BBB1BA09}"/>
              </a:ext>
            </a:extLst>
          </p:cNvPr>
          <p:cNvSpPr/>
          <p:nvPr/>
        </p:nvSpPr>
        <p:spPr>
          <a:xfrm flipV="1">
            <a:off x="325438" y="311150"/>
            <a:ext cx="8131175" cy="60007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
        <p:nvSpPr>
          <p:cNvPr id="8" name="文本框 7">
            <a:extLst>
              <a:ext uri="{FF2B5EF4-FFF2-40B4-BE49-F238E27FC236}">
                <a16:creationId xmlns:a16="http://schemas.microsoft.com/office/drawing/2014/main" id="{45FC25EA-F0CB-40E1-8FCC-DC021C47328D}"/>
              </a:ext>
            </a:extLst>
          </p:cNvPr>
          <p:cNvSpPr txBox="1"/>
          <p:nvPr/>
        </p:nvSpPr>
        <p:spPr>
          <a:xfrm>
            <a:off x="379413" y="428625"/>
            <a:ext cx="8077200" cy="425450"/>
          </a:xfrm>
          <a:prstGeom prst="rect">
            <a:avLst/>
          </a:prstGeom>
          <a:noFill/>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鄰近國家如：馬來西亞等鄰國人口數顯示什麼警訊？ </a:t>
            </a:r>
          </a:p>
        </p:txBody>
      </p:sp>
      <p:grpSp>
        <p:nvGrpSpPr>
          <p:cNvPr id="9232" name="群組 34">
            <a:extLst>
              <a:ext uri="{FF2B5EF4-FFF2-40B4-BE49-F238E27FC236}">
                <a16:creationId xmlns:a16="http://schemas.microsoft.com/office/drawing/2014/main" id="{9C74DD3B-3E32-40C3-8CDE-04E12BBEF022}"/>
              </a:ext>
            </a:extLst>
          </p:cNvPr>
          <p:cNvGrpSpPr>
            <a:grpSpLocks/>
          </p:cNvGrpSpPr>
          <p:nvPr/>
        </p:nvGrpSpPr>
        <p:grpSpPr bwMode="auto">
          <a:xfrm>
            <a:off x="1957388" y="5054600"/>
            <a:ext cx="1882775" cy="1760538"/>
            <a:chOff x="8167786" y="4002949"/>
            <a:chExt cx="1881588" cy="1760437"/>
          </a:xfrm>
        </p:grpSpPr>
        <p:sp>
          <p:nvSpPr>
            <p:cNvPr id="36" name="文字方塊 35">
              <a:extLst>
                <a:ext uri="{FF2B5EF4-FFF2-40B4-BE49-F238E27FC236}">
                  <a16:creationId xmlns:a16="http://schemas.microsoft.com/office/drawing/2014/main" id="{6A2276D6-D339-4BAB-84BA-8EEF0D63EDEA}"/>
                </a:ext>
              </a:extLst>
            </p:cNvPr>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979797"/>
                  </a:solidFill>
                  <a:effectLst/>
                  <a:uLnTx/>
                  <a:uFillTx/>
                  <a:latin typeface="Microsoft YaHei" charset="-122"/>
                  <a:ea typeface="Microsoft YaHei" charset="-122"/>
                  <a:cs typeface="Microsoft YaHei" charset="-122"/>
                </a:rPr>
                <a:t>印尼</a:t>
              </a:r>
            </a:p>
          </p:txBody>
        </p:sp>
        <p:pic>
          <p:nvPicPr>
            <p:cNvPr id="9236" name="圖片 36">
              <a:extLst>
                <a:ext uri="{FF2B5EF4-FFF2-40B4-BE49-F238E27FC236}">
                  <a16:creationId xmlns:a16="http://schemas.microsoft.com/office/drawing/2014/main" id="{793B35AE-30D0-4506-8701-D2CF333F366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3" name="矩形 37">
            <a:extLst>
              <a:ext uri="{FF2B5EF4-FFF2-40B4-BE49-F238E27FC236}">
                <a16:creationId xmlns:a16="http://schemas.microsoft.com/office/drawing/2014/main" id="{5AF43E8E-46C8-48FF-9C39-AEF574C9C32E}"/>
              </a:ext>
            </a:extLst>
          </p:cNvPr>
          <p:cNvSpPr>
            <a:spLocks noChangeArrowheads="1"/>
          </p:cNvSpPr>
          <p:nvPr/>
        </p:nvSpPr>
        <p:spPr bwMode="auto">
          <a:xfrm>
            <a:off x="3409950" y="5280025"/>
            <a:ext cx="26908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2017</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年</a:t>
            </a:r>
            <a:r>
              <a:rPr kumimoji="0" lang="en-US" altLang="zh-TW"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總人口達到</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en-US" altLang="zh-TW"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    </a:t>
            </a:r>
            <a:r>
              <a:rPr kumimoji="0" lang="en-US" altLang="en-US" sz="2000" b="0" i="0" u="none" strike="noStrike" kern="1200" cap="none" spc="0" normalizeH="0" baseline="0" noProof="0">
                <a:ln>
                  <a:noFill/>
                </a:ln>
                <a:solidFill>
                  <a:srgbClr val="DB675B"/>
                </a:solidFill>
                <a:effectLst/>
                <a:uLnTx/>
                <a:uFillTx/>
                <a:latin typeface="Microsoft YaHei" panose="020B0503020204020204" pitchFamily="34" charset="-122"/>
                <a:ea typeface="Microsoft YaHei" panose="020B0503020204020204" pitchFamily="34" charset="-122"/>
                <a:cs typeface="+mn-cs"/>
              </a:rPr>
              <a:t>】</a:t>
            </a:r>
            <a:r>
              <a:rPr kumimoji="0" lang="zh-TW" altLang="en-US" sz="20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cs"/>
              </a:rPr>
              <a:t>萬</a:t>
            </a:r>
          </a:p>
        </p:txBody>
      </p:sp>
      <p:sp>
        <p:nvSpPr>
          <p:cNvPr id="39" name="矩形 38">
            <a:extLst>
              <a:ext uri="{FF2B5EF4-FFF2-40B4-BE49-F238E27FC236}">
                <a16:creationId xmlns:a16="http://schemas.microsoft.com/office/drawing/2014/main" id="{6D8B11D9-58F3-4D6A-9FC6-AC2806F3E12B}"/>
              </a:ext>
            </a:extLst>
          </p:cNvPr>
          <p:cNvSpPr/>
          <p:nvPr/>
        </p:nvSpPr>
        <p:spPr>
          <a:xfrm>
            <a:off x="325438" y="2879725"/>
            <a:ext cx="11537950" cy="364013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ea typeface="新細明體" panose="02020500000000000000" pitchFamily="18" charset="-120"/>
              <a:cs typeface="+mn-cs"/>
            </a:endParaRPr>
          </a:p>
        </p:txBody>
      </p:sp>
    </p:spTree>
    <p:extLst>
      <p:ext uri="{BB962C8B-B14F-4D97-AF65-F5344CB8AC3E}">
        <p14:creationId xmlns:p14="http://schemas.microsoft.com/office/powerpoint/2010/main" val="3946638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247</TotalTime>
  <Words>9870</Words>
  <Application>Microsoft Office PowerPoint</Application>
  <PresentationFormat>寬螢幕</PresentationFormat>
  <Paragraphs>1437</Paragraphs>
  <Slides>84</Slides>
  <Notes>68</Notes>
  <HiddenSlides>0</HiddenSlides>
  <MMClips>0</MMClips>
  <ScaleCrop>false</ScaleCrop>
  <HeadingPairs>
    <vt:vector size="8" baseType="variant">
      <vt:variant>
        <vt:lpstr>使用字型</vt:lpstr>
      </vt:variant>
      <vt:variant>
        <vt:i4>20</vt:i4>
      </vt:variant>
      <vt:variant>
        <vt:lpstr>佈景主題</vt:lpstr>
      </vt:variant>
      <vt:variant>
        <vt:i4>2</vt:i4>
      </vt:variant>
      <vt:variant>
        <vt:lpstr>內嵌 OLE 伺服程式</vt:lpstr>
      </vt:variant>
      <vt:variant>
        <vt:i4>1</vt:i4>
      </vt:variant>
      <vt:variant>
        <vt:lpstr>投影片標題</vt:lpstr>
      </vt:variant>
      <vt:variant>
        <vt:i4>84</vt:i4>
      </vt:variant>
    </vt:vector>
  </HeadingPairs>
  <TitlesOfParts>
    <vt:vector size="107" baseType="lpstr">
      <vt:lpstr>微軟正黑體</vt:lpstr>
      <vt:lpstr>新細明體</vt:lpstr>
      <vt:lpstr>Century Gothic</vt:lpstr>
      <vt:lpstr>Arial Black</vt:lpstr>
      <vt:lpstr>等线</vt:lpstr>
      <vt:lpstr>華康行楷體W5</vt:lpstr>
      <vt:lpstr>華康正顏楷體W5</vt:lpstr>
      <vt:lpstr>幼圆</vt:lpstr>
      <vt:lpstr>標楷體</vt:lpstr>
      <vt:lpstr>Microsoft YaHei</vt:lpstr>
      <vt:lpstr>Arial</vt:lpstr>
      <vt:lpstr>宋体</vt:lpstr>
      <vt:lpstr>Wingdings</vt:lpstr>
      <vt:lpstr>Microsoft YaHei</vt:lpstr>
      <vt:lpstr>Times New Roman</vt:lpstr>
      <vt:lpstr>Noto Sans Symbols</vt:lpstr>
      <vt:lpstr>Calibri</vt:lpstr>
      <vt:lpstr>華康海報體W9</vt:lpstr>
      <vt:lpstr>Broadway</vt:lpstr>
      <vt:lpstr>FontAwesome</vt:lpstr>
      <vt:lpstr>Office 佈景主題</vt:lpstr>
      <vt:lpstr>1_Office 佈景主題</vt:lpstr>
      <vt:lpstr>文件</vt:lpstr>
      <vt:lpstr>PowerPoint 簡報</vt:lpstr>
      <vt:lpstr>PowerPoint 簡報</vt:lpstr>
      <vt:lpstr>PowerPoint 簡報</vt:lpstr>
      <vt:lpstr>壹、新課綱的研修背景</vt:lpstr>
      <vt:lpstr>一、教育現場與課程改革的需求</vt:lpstr>
      <vt:lpstr>二、為何要研修十二年國民基本教育課綱？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vt:lpstr>
      <vt:lpstr>PowerPoint 簡報</vt:lpstr>
      <vt:lpstr>PowerPoint 簡報</vt:lpstr>
      <vt:lpstr>PowerPoint 簡報</vt:lpstr>
      <vt:lpstr>課綱研修機制…</vt:lpstr>
      <vt:lpstr>PowerPoint 簡報</vt:lpstr>
      <vt:lpstr>參、新課綱的重要內涵</vt:lpstr>
      <vt:lpstr>PowerPoint 簡報</vt:lpstr>
      <vt:lpstr>PowerPoint 簡報</vt:lpstr>
      <vt:lpstr>PowerPoint 簡報</vt:lpstr>
      <vt:lpstr>三、總綱的課程目標</vt:lpstr>
      <vt:lpstr>四、核心素養</vt:lpstr>
      <vt:lpstr>（一）核心素養的三大面向九大項目</vt:lpstr>
      <vt:lpstr>PowerPoint 簡報</vt:lpstr>
      <vt:lpstr>五、課程架構--各學習階段課程類型</vt:lpstr>
      <vt:lpstr>(一)課程之連貫統整與多元適性</vt:lpstr>
      <vt:lpstr>PowerPoint 簡報</vt:lpstr>
      <vt:lpstr>(三)九年一貫及12年國教新課綱總綱比較</vt:lpstr>
      <vt:lpstr>PowerPoint 簡報</vt:lpstr>
      <vt:lpstr>PowerPoint 簡報</vt:lpstr>
      <vt:lpstr>PowerPoint 簡報</vt:lpstr>
      <vt:lpstr>PowerPoint 簡報</vt:lpstr>
      <vt:lpstr>PowerPoint 簡報</vt:lpstr>
      <vt:lpstr>PowerPoint 簡報</vt:lpstr>
      <vt:lpstr>PowerPoint 簡報</vt:lpstr>
      <vt:lpstr>(四)領域課程可依學校需求彈性組合</vt:lpstr>
      <vt:lpstr>圖示說明彈性組合課程的編排</vt:lpstr>
      <vt:lpstr>領域科目彈性組合- 第四學習階段含多科目之學習領域-舉例  </vt:lpstr>
      <vt:lpstr>PowerPoint 簡報</vt:lpstr>
      <vt:lpstr>(五)校訂（彈性學習）課程的預期成效</vt:lpstr>
      <vt:lpstr>肆、政府層級的準備</vt:lpstr>
      <vt:lpstr>PowerPoint 簡報</vt:lpstr>
      <vt:lpstr>PowerPoint 簡報</vt:lpstr>
      <vt:lpstr>PowerPoint 簡報</vt:lpstr>
      <vt:lpstr>一、教育部國民及學前教育署面對新課綱的作為</vt:lpstr>
      <vt:lpstr>PowerPoint 簡報</vt:lpstr>
      <vt:lpstr>PowerPoint 簡報</vt:lpstr>
      <vt:lpstr>PowerPoint 簡報</vt:lpstr>
      <vt:lpstr>PowerPoint 簡報</vt:lpstr>
      <vt:lpstr>PowerPoint 簡報</vt:lpstr>
      <vt:lpstr>PowerPoint 簡報</vt:lpstr>
      <vt:lpstr>PowerPoint 簡報</vt:lpstr>
      <vt:lpstr>學校實施轉化新課綱的黃金三角</vt:lpstr>
      <vt:lpstr>PowerPoint 簡報</vt:lpstr>
      <vt:lpstr>（一）學校課程領導人之因應作為</vt:lpstr>
      <vt:lpstr>PowerPoint 簡報</vt:lpstr>
      <vt:lpstr>(三)學校課程發展委員會因應新課綱注意事項</vt:lpstr>
      <vt:lpstr>PowerPoint 簡報</vt:lpstr>
      <vt:lpstr>PowerPoint 簡報</vt:lpstr>
      <vt:lpstr>(一)學校本位課程整合部定課程及校訂課程</vt:lpstr>
      <vt:lpstr>(二)校訂（彈性學習）課程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轉變已經開始，孩子更有機會讓成為更好的自己</vt:lpstr>
      <vt:lpstr>結語</vt:lpstr>
      <vt:lpstr>簡報結束  Q與A</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teacher</dc:creator>
  <cp:lastModifiedBy>企鵝 蔡</cp:lastModifiedBy>
  <cp:revision>26</cp:revision>
  <dcterms:modified xsi:type="dcterms:W3CDTF">2018-05-10T07:24:23Z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7549410</vt:lpwstr>
  </property>
  <property fmtid="{D5CDD505-2E9C-101B-9397-08002B2CF9AE}" name="NXPowerLiteSettings" pid="3">
    <vt:lpwstr>C700052003A000</vt:lpwstr>
  </property>
  <property fmtid="{D5CDD505-2E9C-101B-9397-08002B2CF9AE}" name="NXPowerLiteVersion" pid="4">
    <vt:lpwstr>D8.0.2</vt:lpwstr>
  </property>
</Properties>
</file>